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notesSlides/notesSlide8.xml" ContentType="application/vnd.openxmlformats-officedocument.presentationml.notesSlide+xml"/>
  <Override PartName="/ppt/charts/chart2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3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9.xml" ContentType="application/vnd.openxmlformats-officedocument.presentationml.notesSlide+xml"/>
  <Override PartName="/ppt/charts/chart4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10.xml" ContentType="application/vnd.openxmlformats-officedocument.presentationml.notesSlide+xml"/>
  <Override PartName="/ppt/charts/chart5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3"/>
  </p:notesMasterIdLst>
  <p:handoutMasterIdLst>
    <p:handoutMasterId r:id="rId44"/>
  </p:handoutMasterIdLst>
  <p:sldIdLst>
    <p:sldId id="295" r:id="rId2"/>
    <p:sldId id="296" r:id="rId3"/>
    <p:sldId id="297" r:id="rId4"/>
    <p:sldId id="298" r:id="rId5"/>
    <p:sldId id="299" r:id="rId6"/>
    <p:sldId id="300" r:id="rId7"/>
    <p:sldId id="301" r:id="rId8"/>
    <p:sldId id="302" r:id="rId9"/>
    <p:sldId id="307" r:id="rId10"/>
    <p:sldId id="303" r:id="rId11"/>
    <p:sldId id="339" r:id="rId12"/>
    <p:sldId id="336" r:id="rId13"/>
    <p:sldId id="304" r:id="rId14"/>
    <p:sldId id="340" r:id="rId15"/>
    <p:sldId id="309" r:id="rId16"/>
    <p:sldId id="341" r:id="rId17"/>
    <p:sldId id="310" r:id="rId18"/>
    <p:sldId id="311" r:id="rId19"/>
    <p:sldId id="312" r:id="rId20"/>
    <p:sldId id="313" r:id="rId21"/>
    <p:sldId id="314" r:id="rId22"/>
    <p:sldId id="315" r:id="rId23"/>
    <p:sldId id="316" r:id="rId24"/>
    <p:sldId id="317" r:id="rId25"/>
    <p:sldId id="318" r:id="rId26"/>
    <p:sldId id="319" r:id="rId27"/>
    <p:sldId id="320" r:id="rId28"/>
    <p:sldId id="321" r:id="rId29"/>
    <p:sldId id="291" r:id="rId30"/>
    <p:sldId id="322" r:id="rId31"/>
    <p:sldId id="292" r:id="rId32"/>
    <p:sldId id="323" r:id="rId33"/>
    <p:sldId id="324" r:id="rId34"/>
    <p:sldId id="325" r:id="rId35"/>
    <p:sldId id="326" r:id="rId36"/>
    <p:sldId id="327" r:id="rId37"/>
    <p:sldId id="328" r:id="rId38"/>
    <p:sldId id="338" r:id="rId39"/>
    <p:sldId id="329" r:id="rId40"/>
    <p:sldId id="330" r:id="rId41"/>
    <p:sldId id="331" r:id="rId42"/>
  </p:sldIdLst>
  <p:sldSz cx="9144000" cy="6858000" type="screen4x3"/>
  <p:notesSz cx="6858000" cy="9945688"/>
  <p:defaultTextStyle>
    <a:defPPr>
      <a:defRPr lang="ja-JP"/>
    </a:defPPr>
    <a:lvl1pPr algn="l" rtl="0" eaLnBrk="0" fontAlgn="base" hangingPunct="0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50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50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50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50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50" charset="-128"/>
        <a:cs typeface="+mn-cs"/>
      </a:defRPr>
    </a:lvl5pPr>
    <a:lvl6pPr marL="2286000" algn="l" defTabSz="914400" rtl="0" eaLnBrk="1" latinLnBrk="0" hangingPunct="1">
      <a:defRPr kumimoji="1"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50" charset="-128"/>
        <a:cs typeface="+mn-cs"/>
      </a:defRPr>
    </a:lvl6pPr>
    <a:lvl7pPr marL="2743200" algn="l" defTabSz="914400" rtl="0" eaLnBrk="1" latinLnBrk="0" hangingPunct="1">
      <a:defRPr kumimoji="1"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50" charset="-128"/>
        <a:cs typeface="+mn-cs"/>
      </a:defRPr>
    </a:lvl7pPr>
    <a:lvl8pPr marL="3200400" algn="l" defTabSz="914400" rtl="0" eaLnBrk="1" latinLnBrk="0" hangingPunct="1">
      <a:defRPr kumimoji="1"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50" charset="-128"/>
        <a:cs typeface="+mn-cs"/>
      </a:defRPr>
    </a:lvl8pPr>
    <a:lvl9pPr marL="3657600" algn="l" defTabSz="914400" rtl="0" eaLnBrk="1" latinLnBrk="0" hangingPunct="1">
      <a:defRPr kumimoji="1"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50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21" autoAdjust="0"/>
    <p:restoredTop sz="94712" autoAdjust="0"/>
  </p:normalViewPr>
  <p:slideViewPr>
    <p:cSldViewPr>
      <p:cViewPr varScale="1">
        <p:scale>
          <a:sx n="110" d="100"/>
          <a:sy n="110" d="100"/>
        </p:scale>
        <p:origin x="804" y="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Relationship Id="rId48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oleObject" Target="../embeddings/oleObject2.bin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altLang="ja-JP"/>
              <a:t>GDP 1978=100</a:t>
            </a:r>
            <a:endParaRPr lang="ja-JP" altLang="en-US"/>
          </a:p>
        </c:rich>
      </c:tx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8.9136482939632541E-2"/>
          <c:y val="0.15782407407407409"/>
          <c:w val="0.86909164479440071"/>
          <c:h val="0.57016878098571011"/>
        </c:manualLayout>
      </c:layout>
      <c:lineChart>
        <c:grouping val="standard"/>
        <c:varyColors val="0"/>
        <c:ser>
          <c:idx val="0"/>
          <c:order val="0"/>
          <c:tx>
            <c:strRef>
              <c:f>[GDP.xls]Sheet2!$B$1</c:f>
              <c:strCache>
                <c:ptCount val="1"/>
                <c:pt idx="0">
                  <c:v>GDP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[GDP.xls]Sheet2!$A$2:$A$38</c:f>
              <c:numCache>
                <c:formatCode>General</c:formatCode>
                <c:ptCount val="37"/>
                <c:pt idx="0">
                  <c:v>1978</c:v>
                </c:pt>
                <c:pt idx="1">
                  <c:v>1979</c:v>
                </c:pt>
                <c:pt idx="2">
                  <c:v>1980</c:v>
                </c:pt>
                <c:pt idx="3">
                  <c:v>1981</c:v>
                </c:pt>
                <c:pt idx="4">
                  <c:v>1982</c:v>
                </c:pt>
                <c:pt idx="5">
                  <c:v>1983</c:v>
                </c:pt>
                <c:pt idx="6">
                  <c:v>1984</c:v>
                </c:pt>
                <c:pt idx="7">
                  <c:v>1985</c:v>
                </c:pt>
                <c:pt idx="8">
                  <c:v>1986</c:v>
                </c:pt>
                <c:pt idx="9">
                  <c:v>1987</c:v>
                </c:pt>
                <c:pt idx="10">
                  <c:v>1988</c:v>
                </c:pt>
                <c:pt idx="11">
                  <c:v>1989</c:v>
                </c:pt>
                <c:pt idx="12">
                  <c:v>1990</c:v>
                </c:pt>
                <c:pt idx="13">
                  <c:v>1991</c:v>
                </c:pt>
                <c:pt idx="14">
                  <c:v>1992</c:v>
                </c:pt>
                <c:pt idx="15">
                  <c:v>1993</c:v>
                </c:pt>
                <c:pt idx="16">
                  <c:v>1994</c:v>
                </c:pt>
                <c:pt idx="17">
                  <c:v>1995</c:v>
                </c:pt>
                <c:pt idx="18">
                  <c:v>1996</c:v>
                </c:pt>
                <c:pt idx="19">
                  <c:v>1997</c:v>
                </c:pt>
                <c:pt idx="20">
                  <c:v>1998</c:v>
                </c:pt>
                <c:pt idx="21">
                  <c:v>1999</c:v>
                </c:pt>
                <c:pt idx="22">
                  <c:v>2000</c:v>
                </c:pt>
                <c:pt idx="23">
                  <c:v>2001</c:v>
                </c:pt>
                <c:pt idx="24">
                  <c:v>2002</c:v>
                </c:pt>
                <c:pt idx="25">
                  <c:v>2003</c:v>
                </c:pt>
                <c:pt idx="26">
                  <c:v>2004</c:v>
                </c:pt>
                <c:pt idx="27">
                  <c:v>2005</c:v>
                </c:pt>
                <c:pt idx="28">
                  <c:v>2006</c:v>
                </c:pt>
                <c:pt idx="29">
                  <c:v>2007</c:v>
                </c:pt>
                <c:pt idx="30">
                  <c:v>2008</c:v>
                </c:pt>
                <c:pt idx="31">
                  <c:v>2009</c:v>
                </c:pt>
                <c:pt idx="32">
                  <c:v>2010</c:v>
                </c:pt>
                <c:pt idx="33">
                  <c:v>2011</c:v>
                </c:pt>
                <c:pt idx="34">
                  <c:v>2012</c:v>
                </c:pt>
                <c:pt idx="35">
                  <c:v>2013</c:v>
                </c:pt>
                <c:pt idx="36">
                  <c:v>2014</c:v>
                </c:pt>
              </c:numCache>
            </c:numRef>
          </c:cat>
          <c:val>
            <c:numRef>
              <c:f>[GDP.xls]Sheet2!$B$2:$B$38</c:f>
              <c:numCache>
                <c:formatCode>General</c:formatCode>
                <c:ptCount val="37"/>
                <c:pt idx="0">
                  <c:v>100</c:v>
                </c:pt>
                <c:pt idx="1">
                  <c:v>107.6</c:v>
                </c:pt>
                <c:pt idx="2">
                  <c:v>116</c:v>
                </c:pt>
                <c:pt idx="3">
                  <c:v>122</c:v>
                </c:pt>
                <c:pt idx="4">
                  <c:v>133</c:v>
                </c:pt>
                <c:pt idx="5">
                  <c:v>147.30000000000001</c:v>
                </c:pt>
                <c:pt idx="6">
                  <c:v>169.7</c:v>
                </c:pt>
                <c:pt idx="7">
                  <c:v>192.7</c:v>
                </c:pt>
                <c:pt idx="8">
                  <c:v>209.9</c:v>
                </c:pt>
                <c:pt idx="9">
                  <c:v>234.5</c:v>
                </c:pt>
                <c:pt idx="10">
                  <c:v>261</c:v>
                </c:pt>
                <c:pt idx="11">
                  <c:v>272</c:v>
                </c:pt>
                <c:pt idx="12">
                  <c:v>282.7</c:v>
                </c:pt>
                <c:pt idx="13">
                  <c:v>308.89999999999998</c:v>
                </c:pt>
                <c:pt idx="14">
                  <c:v>353</c:v>
                </c:pt>
                <c:pt idx="15">
                  <c:v>402.2</c:v>
                </c:pt>
                <c:pt idx="16">
                  <c:v>454.8</c:v>
                </c:pt>
                <c:pt idx="17">
                  <c:v>504.8</c:v>
                </c:pt>
                <c:pt idx="18">
                  <c:v>554.9</c:v>
                </c:pt>
                <c:pt idx="19">
                  <c:v>606.1</c:v>
                </c:pt>
                <c:pt idx="20">
                  <c:v>653.70000000000005</c:v>
                </c:pt>
                <c:pt idx="21">
                  <c:v>703.5</c:v>
                </c:pt>
                <c:pt idx="22">
                  <c:v>762.8</c:v>
                </c:pt>
                <c:pt idx="23">
                  <c:v>826.1</c:v>
                </c:pt>
                <c:pt idx="24">
                  <c:v>901.2</c:v>
                </c:pt>
                <c:pt idx="25">
                  <c:v>991.5</c:v>
                </c:pt>
                <c:pt idx="26">
                  <c:v>1091.4000000000001</c:v>
                </c:pt>
                <c:pt idx="27">
                  <c:v>1215.3</c:v>
                </c:pt>
                <c:pt idx="28">
                  <c:v>1369.5</c:v>
                </c:pt>
                <c:pt idx="29">
                  <c:v>1563.9</c:v>
                </c:pt>
                <c:pt idx="30">
                  <c:v>1714.4</c:v>
                </c:pt>
                <c:pt idx="31">
                  <c:v>1872.7</c:v>
                </c:pt>
                <c:pt idx="32">
                  <c:v>2071.8000000000002</c:v>
                </c:pt>
                <c:pt idx="33">
                  <c:v>2268.3000000000002</c:v>
                </c:pt>
                <c:pt idx="34">
                  <c:v>2444.1</c:v>
                </c:pt>
                <c:pt idx="35">
                  <c:v>2631.9</c:v>
                </c:pt>
                <c:pt idx="36">
                  <c:v>2823.2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[GDP.xls]Sheet2!$C$1</c:f>
              <c:strCache>
                <c:ptCount val="1"/>
                <c:pt idx="0">
                  <c:v>GDPper Capita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[GDP.xls]Sheet2!$A$2:$A$38</c:f>
              <c:numCache>
                <c:formatCode>General</c:formatCode>
                <c:ptCount val="37"/>
                <c:pt idx="0">
                  <c:v>1978</c:v>
                </c:pt>
                <c:pt idx="1">
                  <c:v>1979</c:v>
                </c:pt>
                <c:pt idx="2">
                  <c:v>1980</c:v>
                </c:pt>
                <c:pt idx="3">
                  <c:v>1981</c:v>
                </c:pt>
                <c:pt idx="4">
                  <c:v>1982</c:v>
                </c:pt>
                <c:pt idx="5">
                  <c:v>1983</c:v>
                </c:pt>
                <c:pt idx="6">
                  <c:v>1984</c:v>
                </c:pt>
                <c:pt idx="7">
                  <c:v>1985</c:v>
                </c:pt>
                <c:pt idx="8">
                  <c:v>1986</c:v>
                </c:pt>
                <c:pt idx="9">
                  <c:v>1987</c:v>
                </c:pt>
                <c:pt idx="10">
                  <c:v>1988</c:v>
                </c:pt>
                <c:pt idx="11">
                  <c:v>1989</c:v>
                </c:pt>
                <c:pt idx="12">
                  <c:v>1990</c:v>
                </c:pt>
                <c:pt idx="13">
                  <c:v>1991</c:v>
                </c:pt>
                <c:pt idx="14">
                  <c:v>1992</c:v>
                </c:pt>
                <c:pt idx="15">
                  <c:v>1993</c:v>
                </c:pt>
                <c:pt idx="16">
                  <c:v>1994</c:v>
                </c:pt>
                <c:pt idx="17">
                  <c:v>1995</c:v>
                </c:pt>
                <c:pt idx="18">
                  <c:v>1996</c:v>
                </c:pt>
                <c:pt idx="19">
                  <c:v>1997</c:v>
                </c:pt>
                <c:pt idx="20">
                  <c:v>1998</c:v>
                </c:pt>
                <c:pt idx="21">
                  <c:v>1999</c:v>
                </c:pt>
                <c:pt idx="22">
                  <c:v>2000</c:v>
                </c:pt>
                <c:pt idx="23">
                  <c:v>2001</c:v>
                </c:pt>
                <c:pt idx="24">
                  <c:v>2002</c:v>
                </c:pt>
                <c:pt idx="25">
                  <c:v>2003</c:v>
                </c:pt>
                <c:pt idx="26">
                  <c:v>2004</c:v>
                </c:pt>
                <c:pt idx="27">
                  <c:v>2005</c:v>
                </c:pt>
                <c:pt idx="28">
                  <c:v>2006</c:v>
                </c:pt>
                <c:pt idx="29">
                  <c:v>2007</c:v>
                </c:pt>
                <c:pt idx="30">
                  <c:v>2008</c:v>
                </c:pt>
                <c:pt idx="31">
                  <c:v>2009</c:v>
                </c:pt>
                <c:pt idx="32">
                  <c:v>2010</c:v>
                </c:pt>
                <c:pt idx="33">
                  <c:v>2011</c:v>
                </c:pt>
                <c:pt idx="34">
                  <c:v>2012</c:v>
                </c:pt>
                <c:pt idx="35">
                  <c:v>2013</c:v>
                </c:pt>
                <c:pt idx="36">
                  <c:v>2014</c:v>
                </c:pt>
              </c:numCache>
            </c:numRef>
          </c:cat>
          <c:val>
            <c:numRef>
              <c:f>[GDP.xls]Sheet2!$C$2:$C$38</c:f>
              <c:numCache>
                <c:formatCode>General</c:formatCode>
                <c:ptCount val="37"/>
                <c:pt idx="0">
                  <c:v>100</c:v>
                </c:pt>
                <c:pt idx="1">
                  <c:v>106.1</c:v>
                </c:pt>
                <c:pt idx="2">
                  <c:v>113</c:v>
                </c:pt>
                <c:pt idx="3">
                  <c:v>117.3</c:v>
                </c:pt>
                <c:pt idx="4">
                  <c:v>126.1</c:v>
                </c:pt>
                <c:pt idx="5">
                  <c:v>137.6</c:v>
                </c:pt>
                <c:pt idx="6">
                  <c:v>156.5</c:v>
                </c:pt>
                <c:pt idx="7">
                  <c:v>175.3</c:v>
                </c:pt>
                <c:pt idx="8">
                  <c:v>188.1</c:v>
                </c:pt>
                <c:pt idx="9">
                  <c:v>206.8</c:v>
                </c:pt>
                <c:pt idx="10">
                  <c:v>226.6</c:v>
                </c:pt>
                <c:pt idx="11">
                  <c:v>232.5</c:v>
                </c:pt>
                <c:pt idx="12">
                  <c:v>238.1</c:v>
                </c:pt>
                <c:pt idx="13">
                  <c:v>256.7</c:v>
                </c:pt>
                <c:pt idx="14">
                  <c:v>289.7</c:v>
                </c:pt>
                <c:pt idx="15">
                  <c:v>326.3</c:v>
                </c:pt>
                <c:pt idx="16">
                  <c:v>364.9</c:v>
                </c:pt>
                <c:pt idx="17">
                  <c:v>400.6</c:v>
                </c:pt>
                <c:pt idx="18">
                  <c:v>435.8</c:v>
                </c:pt>
                <c:pt idx="19">
                  <c:v>471.1</c:v>
                </c:pt>
                <c:pt idx="20">
                  <c:v>503.3</c:v>
                </c:pt>
                <c:pt idx="21">
                  <c:v>536.9</c:v>
                </c:pt>
                <c:pt idx="22">
                  <c:v>577.6</c:v>
                </c:pt>
                <c:pt idx="23">
                  <c:v>621.1</c:v>
                </c:pt>
                <c:pt idx="24">
                  <c:v>673</c:v>
                </c:pt>
                <c:pt idx="25">
                  <c:v>735.8</c:v>
                </c:pt>
                <c:pt idx="26">
                  <c:v>805.2</c:v>
                </c:pt>
                <c:pt idx="27">
                  <c:v>891.3</c:v>
                </c:pt>
                <c:pt idx="28">
                  <c:v>998.8</c:v>
                </c:pt>
                <c:pt idx="29">
                  <c:v>1134.7</c:v>
                </c:pt>
                <c:pt idx="30">
                  <c:v>1237.5</c:v>
                </c:pt>
                <c:pt idx="31">
                  <c:v>1345.1</c:v>
                </c:pt>
                <c:pt idx="32">
                  <c:v>1480.9</c:v>
                </c:pt>
                <c:pt idx="33">
                  <c:v>1613.6</c:v>
                </c:pt>
                <c:pt idx="34">
                  <c:v>1730.2</c:v>
                </c:pt>
                <c:pt idx="35">
                  <c:v>1854</c:v>
                </c:pt>
                <c:pt idx="36">
                  <c:v>1978.7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6186320"/>
        <c:axId val="306179656"/>
      </c:lineChart>
      <c:catAx>
        <c:axId val="3061863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306179656"/>
        <c:crosses val="autoZero"/>
        <c:auto val="1"/>
        <c:lblAlgn val="ctr"/>
        <c:lblOffset val="100"/>
        <c:noMultiLvlLbl val="0"/>
      </c:catAx>
      <c:valAx>
        <c:axId val="306179656"/>
        <c:scaling>
          <c:orientation val="minMax"/>
          <c:min val="1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ln w="9525">
            <a:noFill/>
          </a:ln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306186320"/>
        <c:crosses val="autoZero"/>
        <c:crossBetween val="between"/>
      </c:valAx>
      <c:spPr>
        <a:noFill/>
        <a:ln w="25400">
          <a:noFill/>
        </a:ln>
      </c:spPr>
    </c:plotArea>
    <c:legend>
      <c:legendPos val="b"/>
      <c:overlay val="0"/>
      <c:spPr>
        <a:noFill/>
        <a:ln w="25400">
          <a:noFill/>
        </a:ln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ja-JP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ja-JP"/>
    </a:p>
  </c:txPr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ja-JP" altLang="en-US" sz="1200"/>
              <a:t>現在の日本と中国の関係（％）</a:t>
            </a:r>
            <a:endParaRPr lang="ja-JP" altLang="en-US"/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ja-JP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Sheet1!$B$37</c:f>
              <c:strCache>
                <c:ptCount val="1"/>
                <c:pt idx="0">
                  <c:v>良好だと思う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Sheet1!$A$38:$A$68</c:f>
              <c:numCache>
                <c:formatCode>General</c:formatCode>
                <c:ptCount val="31"/>
                <c:pt idx="0">
                  <c:v>1986</c:v>
                </c:pt>
                <c:pt idx="1">
                  <c:v>1987</c:v>
                </c:pt>
                <c:pt idx="2">
                  <c:v>1988</c:v>
                </c:pt>
                <c:pt idx="3">
                  <c:v>1989</c:v>
                </c:pt>
                <c:pt idx="4">
                  <c:v>1990</c:v>
                </c:pt>
                <c:pt idx="5">
                  <c:v>1991</c:v>
                </c:pt>
                <c:pt idx="6">
                  <c:v>1992</c:v>
                </c:pt>
                <c:pt idx="7">
                  <c:v>1993</c:v>
                </c:pt>
                <c:pt idx="8">
                  <c:v>1994</c:v>
                </c:pt>
                <c:pt idx="9">
                  <c:v>1995</c:v>
                </c:pt>
                <c:pt idx="10">
                  <c:v>1996</c:v>
                </c:pt>
                <c:pt idx="11">
                  <c:v>1997</c:v>
                </c:pt>
                <c:pt idx="12">
                  <c:v>1998</c:v>
                </c:pt>
                <c:pt idx="13">
                  <c:v>1999</c:v>
                </c:pt>
                <c:pt idx="14">
                  <c:v>2000</c:v>
                </c:pt>
                <c:pt idx="15">
                  <c:v>2001</c:v>
                </c:pt>
                <c:pt idx="16">
                  <c:v>2002</c:v>
                </c:pt>
                <c:pt idx="17">
                  <c:v>2003</c:v>
                </c:pt>
                <c:pt idx="18">
                  <c:v>2004</c:v>
                </c:pt>
                <c:pt idx="19">
                  <c:v>2005</c:v>
                </c:pt>
                <c:pt idx="20">
                  <c:v>2006</c:v>
                </c:pt>
                <c:pt idx="21">
                  <c:v>2007</c:v>
                </c:pt>
                <c:pt idx="22">
                  <c:v>2008</c:v>
                </c:pt>
                <c:pt idx="23">
                  <c:v>2009</c:v>
                </c:pt>
                <c:pt idx="24">
                  <c:v>2010</c:v>
                </c:pt>
                <c:pt idx="25">
                  <c:v>2011</c:v>
                </c:pt>
                <c:pt idx="26">
                  <c:v>2012</c:v>
                </c:pt>
                <c:pt idx="27">
                  <c:v>2013</c:v>
                </c:pt>
                <c:pt idx="28">
                  <c:v>2014</c:v>
                </c:pt>
                <c:pt idx="29">
                  <c:v>2015</c:v>
                </c:pt>
                <c:pt idx="30">
                  <c:v>2016</c:v>
                </c:pt>
              </c:numCache>
            </c:numRef>
          </c:cat>
          <c:val>
            <c:numRef>
              <c:f>Sheet1!$B$38:$B$68</c:f>
              <c:numCache>
                <c:formatCode>General</c:formatCode>
                <c:ptCount val="31"/>
                <c:pt idx="0">
                  <c:v>76.099999999999994</c:v>
                </c:pt>
                <c:pt idx="1">
                  <c:v>70.2</c:v>
                </c:pt>
                <c:pt idx="2">
                  <c:v>66.3</c:v>
                </c:pt>
                <c:pt idx="3">
                  <c:v>50.1</c:v>
                </c:pt>
                <c:pt idx="4">
                  <c:v>51.5</c:v>
                </c:pt>
                <c:pt idx="5">
                  <c:v>47.9</c:v>
                </c:pt>
                <c:pt idx="6">
                  <c:v>57.2</c:v>
                </c:pt>
                <c:pt idx="7">
                  <c:v>54.7</c:v>
                </c:pt>
                <c:pt idx="8">
                  <c:v>53.3</c:v>
                </c:pt>
                <c:pt idx="9">
                  <c:v>45.7</c:v>
                </c:pt>
                <c:pt idx="10">
                  <c:v>39.4</c:v>
                </c:pt>
                <c:pt idx="11">
                  <c:v>45.6</c:v>
                </c:pt>
                <c:pt idx="12">
                  <c:v>41.4</c:v>
                </c:pt>
                <c:pt idx="13">
                  <c:v>44.6</c:v>
                </c:pt>
                <c:pt idx="14">
                  <c:v>42.5</c:v>
                </c:pt>
                <c:pt idx="15">
                  <c:v>41.3</c:v>
                </c:pt>
                <c:pt idx="16">
                  <c:v>47.2</c:v>
                </c:pt>
                <c:pt idx="17">
                  <c:v>46.9</c:v>
                </c:pt>
                <c:pt idx="18">
                  <c:v>28.1</c:v>
                </c:pt>
                <c:pt idx="19">
                  <c:v>19.7</c:v>
                </c:pt>
                <c:pt idx="20">
                  <c:v>21.7</c:v>
                </c:pt>
                <c:pt idx="21">
                  <c:v>26.4</c:v>
                </c:pt>
                <c:pt idx="22">
                  <c:v>23.7</c:v>
                </c:pt>
                <c:pt idx="23">
                  <c:v>38.5</c:v>
                </c:pt>
                <c:pt idx="24">
                  <c:v>8.3000000000000007</c:v>
                </c:pt>
                <c:pt idx="25">
                  <c:v>18.8</c:v>
                </c:pt>
                <c:pt idx="26">
                  <c:v>4.8</c:v>
                </c:pt>
                <c:pt idx="27">
                  <c:v>6.8</c:v>
                </c:pt>
                <c:pt idx="28">
                  <c:v>5.3</c:v>
                </c:pt>
                <c:pt idx="29">
                  <c:v>9.5</c:v>
                </c:pt>
                <c:pt idx="30">
                  <c:v>12.5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Sheet1!$C$37</c:f>
              <c:strCache>
                <c:ptCount val="1"/>
                <c:pt idx="0">
                  <c:v>良好だと思わない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Sheet1!$A$38:$A$68</c:f>
              <c:numCache>
                <c:formatCode>General</c:formatCode>
                <c:ptCount val="31"/>
                <c:pt idx="0">
                  <c:v>1986</c:v>
                </c:pt>
                <c:pt idx="1">
                  <c:v>1987</c:v>
                </c:pt>
                <c:pt idx="2">
                  <c:v>1988</c:v>
                </c:pt>
                <c:pt idx="3">
                  <c:v>1989</c:v>
                </c:pt>
                <c:pt idx="4">
                  <c:v>1990</c:v>
                </c:pt>
                <c:pt idx="5">
                  <c:v>1991</c:v>
                </c:pt>
                <c:pt idx="6">
                  <c:v>1992</c:v>
                </c:pt>
                <c:pt idx="7">
                  <c:v>1993</c:v>
                </c:pt>
                <c:pt idx="8">
                  <c:v>1994</c:v>
                </c:pt>
                <c:pt idx="9">
                  <c:v>1995</c:v>
                </c:pt>
                <c:pt idx="10">
                  <c:v>1996</c:v>
                </c:pt>
                <c:pt idx="11">
                  <c:v>1997</c:v>
                </c:pt>
                <c:pt idx="12">
                  <c:v>1998</c:v>
                </c:pt>
                <c:pt idx="13">
                  <c:v>1999</c:v>
                </c:pt>
                <c:pt idx="14">
                  <c:v>2000</c:v>
                </c:pt>
                <c:pt idx="15">
                  <c:v>2001</c:v>
                </c:pt>
                <c:pt idx="16">
                  <c:v>2002</c:v>
                </c:pt>
                <c:pt idx="17">
                  <c:v>2003</c:v>
                </c:pt>
                <c:pt idx="18">
                  <c:v>2004</c:v>
                </c:pt>
                <c:pt idx="19">
                  <c:v>2005</c:v>
                </c:pt>
                <c:pt idx="20">
                  <c:v>2006</c:v>
                </c:pt>
                <c:pt idx="21">
                  <c:v>2007</c:v>
                </c:pt>
                <c:pt idx="22">
                  <c:v>2008</c:v>
                </c:pt>
                <c:pt idx="23">
                  <c:v>2009</c:v>
                </c:pt>
                <c:pt idx="24">
                  <c:v>2010</c:v>
                </c:pt>
                <c:pt idx="25">
                  <c:v>2011</c:v>
                </c:pt>
                <c:pt idx="26">
                  <c:v>2012</c:v>
                </c:pt>
                <c:pt idx="27">
                  <c:v>2013</c:v>
                </c:pt>
                <c:pt idx="28">
                  <c:v>2014</c:v>
                </c:pt>
                <c:pt idx="29">
                  <c:v>2015</c:v>
                </c:pt>
                <c:pt idx="30">
                  <c:v>2016</c:v>
                </c:pt>
              </c:numCache>
            </c:numRef>
          </c:cat>
          <c:val>
            <c:numRef>
              <c:f>Sheet1!$C$38:$C$68</c:f>
              <c:numCache>
                <c:formatCode>General</c:formatCode>
                <c:ptCount val="31"/>
                <c:pt idx="0">
                  <c:v>14.1</c:v>
                </c:pt>
                <c:pt idx="1">
                  <c:v>19.3</c:v>
                </c:pt>
                <c:pt idx="2">
                  <c:v>22</c:v>
                </c:pt>
                <c:pt idx="3">
                  <c:v>37.9</c:v>
                </c:pt>
                <c:pt idx="4">
                  <c:v>36.5</c:v>
                </c:pt>
                <c:pt idx="5">
                  <c:v>40.6</c:v>
                </c:pt>
                <c:pt idx="6">
                  <c:v>32.799999999999997</c:v>
                </c:pt>
                <c:pt idx="7">
                  <c:v>36.1</c:v>
                </c:pt>
                <c:pt idx="8">
                  <c:v>33.799999999999997</c:v>
                </c:pt>
                <c:pt idx="9">
                  <c:v>45.3</c:v>
                </c:pt>
                <c:pt idx="10">
                  <c:v>51</c:v>
                </c:pt>
                <c:pt idx="11">
                  <c:v>44.2</c:v>
                </c:pt>
                <c:pt idx="12">
                  <c:v>47.9</c:v>
                </c:pt>
                <c:pt idx="13">
                  <c:v>46.1</c:v>
                </c:pt>
                <c:pt idx="14">
                  <c:v>45.6</c:v>
                </c:pt>
                <c:pt idx="15">
                  <c:v>48.5</c:v>
                </c:pt>
                <c:pt idx="16">
                  <c:v>43</c:v>
                </c:pt>
                <c:pt idx="17">
                  <c:v>42.9</c:v>
                </c:pt>
                <c:pt idx="18">
                  <c:v>61</c:v>
                </c:pt>
                <c:pt idx="19">
                  <c:v>71.2</c:v>
                </c:pt>
                <c:pt idx="20">
                  <c:v>70</c:v>
                </c:pt>
                <c:pt idx="21">
                  <c:v>68</c:v>
                </c:pt>
                <c:pt idx="22">
                  <c:v>71.900000000000006</c:v>
                </c:pt>
                <c:pt idx="23">
                  <c:v>55.2</c:v>
                </c:pt>
                <c:pt idx="24">
                  <c:v>88.6</c:v>
                </c:pt>
                <c:pt idx="25">
                  <c:v>76.3</c:v>
                </c:pt>
                <c:pt idx="26">
                  <c:v>92.8</c:v>
                </c:pt>
                <c:pt idx="27">
                  <c:v>91</c:v>
                </c:pt>
                <c:pt idx="28">
                  <c:v>84.5</c:v>
                </c:pt>
                <c:pt idx="29">
                  <c:v>85.7</c:v>
                </c:pt>
                <c:pt idx="30">
                  <c:v>82.9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99975280"/>
        <c:axId val="606229776"/>
      </c:lineChart>
      <c:catAx>
        <c:axId val="5999752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606229776"/>
        <c:crosses val="autoZero"/>
        <c:auto val="1"/>
        <c:lblAlgn val="ctr"/>
        <c:lblOffset val="100"/>
        <c:noMultiLvlLbl val="0"/>
      </c:catAx>
      <c:valAx>
        <c:axId val="6062297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5999752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ja-JP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ja-JP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ja-JP" altLang="en-US"/>
              <a:t>中国に対する親近感（％）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ja-JP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Sheet2!$B$42</c:f>
              <c:strCache>
                <c:ptCount val="1"/>
                <c:pt idx="0">
                  <c:v>親しみを感じる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Sheet2!$A$43:$A$81</c:f>
              <c:numCache>
                <c:formatCode>General</c:formatCode>
                <c:ptCount val="39"/>
                <c:pt idx="0">
                  <c:v>1978</c:v>
                </c:pt>
                <c:pt idx="1">
                  <c:v>1979</c:v>
                </c:pt>
                <c:pt idx="2">
                  <c:v>1980</c:v>
                </c:pt>
                <c:pt idx="3">
                  <c:v>1981</c:v>
                </c:pt>
                <c:pt idx="4">
                  <c:v>1982</c:v>
                </c:pt>
                <c:pt idx="5">
                  <c:v>1983</c:v>
                </c:pt>
                <c:pt idx="6">
                  <c:v>1984</c:v>
                </c:pt>
                <c:pt idx="7">
                  <c:v>1985</c:v>
                </c:pt>
                <c:pt idx="8">
                  <c:v>1986</c:v>
                </c:pt>
                <c:pt idx="9">
                  <c:v>1987</c:v>
                </c:pt>
                <c:pt idx="10">
                  <c:v>1988</c:v>
                </c:pt>
                <c:pt idx="11">
                  <c:v>1989</c:v>
                </c:pt>
                <c:pt idx="12">
                  <c:v>1990</c:v>
                </c:pt>
                <c:pt idx="13">
                  <c:v>1991</c:v>
                </c:pt>
                <c:pt idx="14">
                  <c:v>1992</c:v>
                </c:pt>
                <c:pt idx="15">
                  <c:v>1993</c:v>
                </c:pt>
                <c:pt idx="16">
                  <c:v>1994</c:v>
                </c:pt>
                <c:pt idx="17">
                  <c:v>1995</c:v>
                </c:pt>
                <c:pt idx="18">
                  <c:v>1996</c:v>
                </c:pt>
                <c:pt idx="19">
                  <c:v>1997</c:v>
                </c:pt>
                <c:pt idx="20">
                  <c:v>1998</c:v>
                </c:pt>
                <c:pt idx="21">
                  <c:v>1999</c:v>
                </c:pt>
                <c:pt idx="22">
                  <c:v>2000</c:v>
                </c:pt>
                <c:pt idx="23">
                  <c:v>2001</c:v>
                </c:pt>
                <c:pt idx="24">
                  <c:v>2002</c:v>
                </c:pt>
                <c:pt idx="25">
                  <c:v>2003</c:v>
                </c:pt>
                <c:pt idx="26">
                  <c:v>2004</c:v>
                </c:pt>
                <c:pt idx="27">
                  <c:v>2005</c:v>
                </c:pt>
                <c:pt idx="28">
                  <c:v>2006</c:v>
                </c:pt>
                <c:pt idx="29">
                  <c:v>2007</c:v>
                </c:pt>
                <c:pt idx="30">
                  <c:v>2008</c:v>
                </c:pt>
                <c:pt idx="31">
                  <c:v>2009</c:v>
                </c:pt>
                <c:pt idx="32">
                  <c:v>2010</c:v>
                </c:pt>
                <c:pt idx="33">
                  <c:v>2011</c:v>
                </c:pt>
                <c:pt idx="34">
                  <c:v>2012</c:v>
                </c:pt>
                <c:pt idx="35">
                  <c:v>2013</c:v>
                </c:pt>
                <c:pt idx="36">
                  <c:v>2014</c:v>
                </c:pt>
                <c:pt idx="37">
                  <c:v>2015</c:v>
                </c:pt>
                <c:pt idx="38">
                  <c:v>2016</c:v>
                </c:pt>
              </c:numCache>
            </c:numRef>
          </c:cat>
          <c:val>
            <c:numRef>
              <c:f>Sheet2!$B$43:$B$81</c:f>
              <c:numCache>
                <c:formatCode>General</c:formatCode>
                <c:ptCount val="39"/>
                <c:pt idx="0">
                  <c:v>62.1</c:v>
                </c:pt>
                <c:pt idx="1">
                  <c:v>70.900000000000006</c:v>
                </c:pt>
                <c:pt idx="2">
                  <c:v>78.599999999999994</c:v>
                </c:pt>
                <c:pt idx="3">
                  <c:v>68.3</c:v>
                </c:pt>
                <c:pt idx="4">
                  <c:v>72.7</c:v>
                </c:pt>
                <c:pt idx="5">
                  <c:v>72.5</c:v>
                </c:pt>
                <c:pt idx="6">
                  <c:v>74.400000000000006</c:v>
                </c:pt>
                <c:pt idx="7">
                  <c:v>75.400000000000006</c:v>
                </c:pt>
                <c:pt idx="8">
                  <c:v>68.599999999999994</c:v>
                </c:pt>
                <c:pt idx="9">
                  <c:v>69.3</c:v>
                </c:pt>
                <c:pt idx="10">
                  <c:v>68.5</c:v>
                </c:pt>
                <c:pt idx="11">
                  <c:v>51.6</c:v>
                </c:pt>
                <c:pt idx="12">
                  <c:v>52.3</c:v>
                </c:pt>
                <c:pt idx="13">
                  <c:v>51.1</c:v>
                </c:pt>
                <c:pt idx="14">
                  <c:v>55.5</c:v>
                </c:pt>
                <c:pt idx="15">
                  <c:v>53.5</c:v>
                </c:pt>
                <c:pt idx="16">
                  <c:v>51.3</c:v>
                </c:pt>
                <c:pt idx="17">
                  <c:v>48.4</c:v>
                </c:pt>
                <c:pt idx="18">
                  <c:v>45</c:v>
                </c:pt>
                <c:pt idx="19">
                  <c:v>45.9</c:v>
                </c:pt>
                <c:pt idx="20">
                  <c:v>48.9</c:v>
                </c:pt>
                <c:pt idx="21">
                  <c:v>49.6</c:v>
                </c:pt>
                <c:pt idx="22">
                  <c:v>48.3</c:v>
                </c:pt>
                <c:pt idx="23">
                  <c:v>48.1</c:v>
                </c:pt>
                <c:pt idx="24">
                  <c:v>45.6</c:v>
                </c:pt>
                <c:pt idx="25">
                  <c:v>47.9</c:v>
                </c:pt>
                <c:pt idx="26">
                  <c:v>37.6</c:v>
                </c:pt>
                <c:pt idx="27">
                  <c:v>32.4</c:v>
                </c:pt>
                <c:pt idx="28">
                  <c:v>34.299999999999997</c:v>
                </c:pt>
                <c:pt idx="29">
                  <c:v>34</c:v>
                </c:pt>
                <c:pt idx="30">
                  <c:v>31.8</c:v>
                </c:pt>
                <c:pt idx="31">
                  <c:v>38.5</c:v>
                </c:pt>
                <c:pt idx="32">
                  <c:v>20</c:v>
                </c:pt>
                <c:pt idx="33">
                  <c:v>26.3</c:v>
                </c:pt>
                <c:pt idx="34">
                  <c:v>18</c:v>
                </c:pt>
                <c:pt idx="35">
                  <c:v>18.100000000000001</c:v>
                </c:pt>
                <c:pt idx="36">
                  <c:v>14.8</c:v>
                </c:pt>
                <c:pt idx="37">
                  <c:v>14.7</c:v>
                </c:pt>
                <c:pt idx="38">
                  <c:v>21.8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Sheet2!$C$42</c:f>
              <c:strCache>
                <c:ptCount val="1"/>
                <c:pt idx="0">
                  <c:v>親しみを感じない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Sheet2!$A$43:$A$81</c:f>
              <c:numCache>
                <c:formatCode>General</c:formatCode>
                <c:ptCount val="39"/>
                <c:pt idx="0">
                  <c:v>1978</c:v>
                </c:pt>
                <c:pt idx="1">
                  <c:v>1979</c:v>
                </c:pt>
                <c:pt idx="2">
                  <c:v>1980</c:v>
                </c:pt>
                <c:pt idx="3">
                  <c:v>1981</c:v>
                </c:pt>
                <c:pt idx="4">
                  <c:v>1982</c:v>
                </c:pt>
                <c:pt idx="5">
                  <c:v>1983</c:v>
                </c:pt>
                <c:pt idx="6">
                  <c:v>1984</c:v>
                </c:pt>
                <c:pt idx="7">
                  <c:v>1985</c:v>
                </c:pt>
                <c:pt idx="8">
                  <c:v>1986</c:v>
                </c:pt>
                <c:pt idx="9">
                  <c:v>1987</c:v>
                </c:pt>
                <c:pt idx="10">
                  <c:v>1988</c:v>
                </c:pt>
                <c:pt idx="11">
                  <c:v>1989</c:v>
                </c:pt>
                <c:pt idx="12">
                  <c:v>1990</c:v>
                </c:pt>
                <c:pt idx="13">
                  <c:v>1991</c:v>
                </c:pt>
                <c:pt idx="14">
                  <c:v>1992</c:v>
                </c:pt>
                <c:pt idx="15">
                  <c:v>1993</c:v>
                </c:pt>
                <c:pt idx="16">
                  <c:v>1994</c:v>
                </c:pt>
                <c:pt idx="17">
                  <c:v>1995</c:v>
                </c:pt>
                <c:pt idx="18">
                  <c:v>1996</c:v>
                </c:pt>
                <c:pt idx="19">
                  <c:v>1997</c:v>
                </c:pt>
                <c:pt idx="20">
                  <c:v>1998</c:v>
                </c:pt>
                <c:pt idx="21">
                  <c:v>1999</c:v>
                </c:pt>
                <c:pt idx="22">
                  <c:v>2000</c:v>
                </c:pt>
                <c:pt idx="23">
                  <c:v>2001</c:v>
                </c:pt>
                <c:pt idx="24">
                  <c:v>2002</c:v>
                </c:pt>
                <c:pt idx="25">
                  <c:v>2003</c:v>
                </c:pt>
                <c:pt idx="26">
                  <c:v>2004</c:v>
                </c:pt>
                <c:pt idx="27">
                  <c:v>2005</c:v>
                </c:pt>
                <c:pt idx="28">
                  <c:v>2006</c:v>
                </c:pt>
                <c:pt idx="29">
                  <c:v>2007</c:v>
                </c:pt>
                <c:pt idx="30">
                  <c:v>2008</c:v>
                </c:pt>
                <c:pt idx="31">
                  <c:v>2009</c:v>
                </c:pt>
                <c:pt idx="32">
                  <c:v>2010</c:v>
                </c:pt>
                <c:pt idx="33">
                  <c:v>2011</c:v>
                </c:pt>
                <c:pt idx="34">
                  <c:v>2012</c:v>
                </c:pt>
                <c:pt idx="35">
                  <c:v>2013</c:v>
                </c:pt>
                <c:pt idx="36">
                  <c:v>2014</c:v>
                </c:pt>
                <c:pt idx="37">
                  <c:v>2015</c:v>
                </c:pt>
                <c:pt idx="38">
                  <c:v>2016</c:v>
                </c:pt>
              </c:numCache>
            </c:numRef>
          </c:cat>
          <c:val>
            <c:numRef>
              <c:f>Sheet2!$C$43:$C$81</c:f>
              <c:numCache>
                <c:formatCode>General</c:formatCode>
                <c:ptCount val="39"/>
                <c:pt idx="0">
                  <c:v>25.6</c:v>
                </c:pt>
                <c:pt idx="1">
                  <c:v>20.3</c:v>
                </c:pt>
                <c:pt idx="2">
                  <c:v>14.7</c:v>
                </c:pt>
                <c:pt idx="3">
                  <c:v>22.6</c:v>
                </c:pt>
                <c:pt idx="4">
                  <c:v>19.899999999999999</c:v>
                </c:pt>
                <c:pt idx="5">
                  <c:v>19.8</c:v>
                </c:pt>
                <c:pt idx="6">
                  <c:v>19.2</c:v>
                </c:pt>
                <c:pt idx="7">
                  <c:v>17.8</c:v>
                </c:pt>
                <c:pt idx="8">
                  <c:v>24.8</c:v>
                </c:pt>
                <c:pt idx="9">
                  <c:v>25.1</c:v>
                </c:pt>
                <c:pt idx="10">
                  <c:v>26.4</c:v>
                </c:pt>
                <c:pt idx="11">
                  <c:v>43.1</c:v>
                </c:pt>
                <c:pt idx="12">
                  <c:v>42.2</c:v>
                </c:pt>
                <c:pt idx="13">
                  <c:v>44.4</c:v>
                </c:pt>
                <c:pt idx="14">
                  <c:v>39.9</c:v>
                </c:pt>
                <c:pt idx="15">
                  <c:v>42.2</c:v>
                </c:pt>
                <c:pt idx="16">
                  <c:v>44.2</c:v>
                </c:pt>
                <c:pt idx="17">
                  <c:v>48.4</c:v>
                </c:pt>
                <c:pt idx="18">
                  <c:v>51.3</c:v>
                </c:pt>
                <c:pt idx="19">
                  <c:v>50.2</c:v>
                </c:pt>
                <c:pt idx="20">
                  <c:v>47.4</c:v>
                </c:pt>
                <c:pt idx="21">
                  <c:v>46.2</c:v>
                </c:pt>
                <c:pt idx="22">
                  <c:v>47.2</c:v>
                </c:pt>
                <c:pt idx="23">
                  <c:v>48.1</c:v>
                </c:pt>
                <c:pt idx="24">
                  <c:v>49.1</c:v>
                </c:pt>
                <c:pt idx="25">
                  <c:v>48</c:v>
                </c:pt>
                <c:pt idx="26">
                  <c:v>58.2</c:v>
                </c:pt>
                <c:pt idx="27">
                  <c:v>63.4</c:v>
                </c:pt>
                <c:pt idx="28">
                  <c:v>61.6</c:v>
                </c:pt>
                <c:pt idx="29">
                  <c:v>63.5</c:v>
                </c:pt>
                <c:pt idx="30">
                  <c:v>66.599999999999994</c:v>
                </c:pt>
                <c:pt idx="31">
                  <c:v>58.5</c:v>
                </c:pt>
                <c:pt idx="32">
                  <c:v>77.8</c:v>
                </c:pt>
                <c:pt idx="33">
                  <c:v>71.400000000000006</c:v>
                </c:pt>
                <c:pt idx="34">
                  <c:v>80.599999999999994</c:v>
                </c:pt>
                <c:pt idx="35">
                  <c:v>80.7</c:v>
                </c:pt>
                <c:pt idx="36">
                  <c:v>83.1</c:v>
                </c:pt>
                <c:pt idx="37">
                  <c:v>83.2</c:v>
                </c:pt>
                <c:pt idx="38">
                  <c:v>80.599999999999994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647554776"/>
        <c:axId val="647555952"/>
      </c:lineChart>
      <c:catAx>
        <c:axId val="6475547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647555952"/>
        <c:crosses val="autoZero"/>
        <c:auto val="1"/>
        <c:lblAlgn val="ctr"/>
        <c:lblOffset val="100"/>
        <c:noMultiLvlLbl val="0"/>
      </c:catAx>
      <c:valAx>
        <c:axId val="6475559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6475547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ja-JP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ja-JP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ja-JP" altLang="en-US" sz="1200"/>
              <a:t>森林の被覆率（％、</a:t>
            </a:r>
            <a:r>
              <a:rPr lang="en-US" altLang="ja-JP" sz="1200"/>
              <a:t>2015</a:t>
            </a:r>
            <a:r>
              <a:rPr lang="ja-JP" altLang="en-US" sz="1200"/>
              <a:t>年）</a:t>
            </a:r>
            <a:endParaRPr lang="en-US" altLang="ja-JP" sz="1200"/>
          </a:p>
          <a:p>
            <a:pPr>
              <a:defRPr/>
            </a:pPr>
            <a:r>
              <a:rPr lang="en-US" altLang="ja-JP" sz="1000"/>
              <a:t>http://data.worldbank.org/indicator/AG.LND.FRST.ZS</a:t>
            </a:r>
            <a:endParaRPr lang="ja-JP" altLang="en-US" sz="100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ja-JP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Sheet1!$A$3:$A$8</c:f>
              <c:strCache>
                <c:ptCount val="6"/>
                <c:pt idx="0">
                  <c:v>日本</c:v>
                </c:pt>
                <c:pt idx="1">
                  <c:v>ブラジル</c:v>
                </c:pt>
                <c:pt idx="2">
                  <c:v>ロシア</c:v>
                </c:pt>
                <c:pt idx="3">
                  <c:v>インド</c:v>
                </c:pt>
                <c:pt idx="4">
                  <c:v>中国</c:v>
                </c:pt>
                <c:pt idx="5">
                  <c:v>世界</c:v>
                </c:pt>
              </c:strCache>
            </c:strRef>
          </c:cat>
          <c:val>
            <c:numRef>
              <c:f>Sheet1!$B$3:$B$8</c:f>
              <c:numCache>
                <c:formatCode>0.0</c:formatCode>
                <c:ptCount val="6"/>
                <c:pt idx="0" formatCode="General">
                  <c:v>68.5</c:v>
                </c:pt>
                <c:pt idx="1">
                  <c:v>59</c:v>
                </c:pt>
                <c:pt idx="2" formatCode="General">
                  <c:v>49.8</c:v>
                </c:pt>
                <c:pt idx="3" formatCode="General">
                  <c:v>23.8</c:v>
                </c:pt>
                <c:pt idx="4" formatCode="General">
                  <c:v>22.2</c:v>
                </c:pt>
                <c:pt idx="5" formatCode="General">
                  <c:v>30.8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420689288"/>
        <c:axId val="420690856"/>
      </c:barChart>
      <c:catAx>
        <c:axId val="42068928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420690856"/>
        <c:crosses val="autoZero"/>
        <c:auto val="1"/>
        <c:lblAlgn val="ctr"/>
        <c:lblOffset val="100"/>
        <c:noMultiLvlLbl val="0"/>
      </c:catAx>
      <c:valAx>
        <c:axId val="420690856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42068928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ja-JP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ja-JP" altLang="en-US"/>
              <a:t>世界の人口（</a:t>
            </a:r>
            <a:r>
              <a:rPr lang="en-US" altLang="ja-JP"/>
              <a:t>73.47</a:t>
            </a:r>
            <a:r>
              <a:rPr lang="ja-JP" altLang="en-US"/>
              <a:t>億人）</a:t>
            </a:r>
            <a:r>
              <a:rPr lang="ja-JP" altLang="en-US" sz="1050"/>
              <a:t>（世界銀行、</a:t>
            </a:r>
            <a:r>
              <a:rPr lang="en-US" altLang="ja-JP" sz="1050"/>
              <a:t>2015</a:t>
            </a:r>
            <a:r>
              <a:rPr lang="ja-JP" altLang="en-US" sz="1050"/>
              <a:t>年、％）</a:t>
            </a:r>
            <a:endParaRPr lang="ja-JP" altLang="en-US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ja-JP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1"/>
            <c:bubble3D val="0"/>
            <c:spPr>
              <a:solidFill>
                <a:srgbClr val="00B0F0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2"/>
            <c:bubble3D val="0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3"/>
            <c:bubble3D val="0"/>
            <c:spPr>
              <a:solidFill>
                <a:srgbClr val="0070C0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4"/>
            <c:bubble3D val="0"/>
            <c:spPr>
              <a:solidFill>
                <a:srgbClr val="FFC000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ja-JP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Sheet2!$A$14:$A$18</c:f>
              <c:strCache>
                <c:ptCount val="5"/>
                <c:pt idx="0">
                  <c:v>中国</c:v>
                </c:pt>
                <c:pt idx="1">
                  <c:v>インド</c:v>
                </c:pt>
                <c:pt idx="2">
                  <c:v>高所得国</c:v>
                </c:pt>
                <c:pt idx="3">
                  <c:v>中所得国（中印を除く）</c:v>
                </c:pt>
                <c:pt idx="4">
                  <c:v>低所得国</c:v>
                </c:pt>
              </c:strCache>
            </c:strRef>
          </c:cat>
          <c:val>
            <c:numRef>
              <c:f>Sheet2!$B$14:$B$18</c:f>
              <c:numCache>
                <c:formatCode>General</c:formatCode>
                <c:ptCount val="5"/>
                <c:pt idx="0">
                  <c:v>18.7</c:v>
                </c:pt>
                <c:pt idx="1">
                  <c:v>17.8</c:v>
                </c:pt>
                <c:pt idx="2">
                  <c:v>16.2</c:v>
                </c:pt>
                <c:pt idx="3">
                  <c:v>38.6</c:v>
                </c:pt>
                <c:pt idx="4">
                  <c:v>8.6999999999999993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ja-JP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ja-JP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png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ea typeface="ＭＳ Ｐゴシック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ea typeface="ＭＳ Ｐゴシック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765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47213"/>
            <a:ext cx="2971800" cy="496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ea typeface="ＭＳ Ｐゴシック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765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9447213"/>
            <a:ext cx="2971800" cy="496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40A8D322-D571-46AA-B1A5-1A0E8F7D447F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97307601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ea typeface="ＭＳ Ｐゴシック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939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ea typeface="ＭＳ Ｐゴシック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0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42975" y="746125"/>
            <a:ext cx="4972050" cy="37290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5939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724400"/>
            <a:ext cx="5486400" cy="4475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noProof="0" smtClean="0"/>
              <a:t>マスタ テキストの書式設定</a:t>
            </a:r>
          </a:p>
          <a:p>
            <a:pPr lvl="1"/>
            <a:r>
              <a:rPr lang="ja-JP" altLang="en-US" noProof="0" smtClean="0"/>
              <a:t>第 </a:t>
            </a:r>
            <a:r>
              <a:rPr lang="en-US" altLang="ja-JP" noProof="0" smtClean="0"/>
              <a:t>2 </a:t>
            </a:r>
            <a:r>
              <a:rPr lang="ja-JP" altLang="en-US" noProof="0" smtClean="0"/>
              <a:t>レベル</a:t>
            </a:r>
          </a:p>
          <a:p>
            <a:pPr lvl="2"/>
            <a:r>
              <a:rPr lang="ja-JP" altLang="en-US" noProof="0" smtClean="0"/>
              <a:t>第 </a:t>
            </a:r>
            <a:r>
              <a:rPr lang="en-US" altLang="ja-JP" noProof="0" smtClean="0"/>
              <a:t>3 </a:t>
            </a:r>
            <a:r>
              <a:rPr lang="ja-JP" altLang="en-US" noProof="0" smtClean="0"/>
              <a:t>レベル</a:t>
            </a:r>
          </a:p>
          <a:p>
            <a:pPr lvl="3"/>
            <a:r>
              <a:rPr lang="ja-JP" altLang="en-US" noProof="0" smtClean="0"/>
              <a:t>第 </a:t>
            </a:r>
            <a:r>
              <a:rPr lang="en-US" altLang="ja-JP" noProof="0" smtClean="0"/>
              <a:t>4 </a:t>
            </a:r>
            <a:r>
              <a:rPr lang="ja-JP" altLang="en-US" noProof="0" smtClean="0"/>
              <a:t>レベル</a:t>
            </a:r>
          </a:p>
          <a:p>
            <a:pPr lvl="4"/>
            <a:r>
              <a:rPr lang="ja-JP" altLang="en-US" noProof="0" smtClean="0"/>
              <a:t>第 </a:t>
            </a:r>
            <a:r>
              <a:rPr lang="en-US" altLang="ja-JP" noProof="0" smtClean="0"/>
              <a:t>5 </a:t>
            </a:r>
            <a:r>
              <a:rPr lang="ja-JP" altLang="en-US" noProof="0" smtClean="0"/>
              <a:t>レベル</a:t>
            </a:r>
          </a:p>
        </p:txBody>
      </p:sp>
      <p:sp>
        <p:nvSpPr>
          <p:cNvPr id="5939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47213"/>
            <a:ext cx="2971800" cy="496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ea typeface="ＭＳ Ｐゴシック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939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9447213"/>
            <a:ext cx="2971800" cy="496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B7EC7E4C-83D0-49AA-8606-F04E627E33D8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420486437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ＭＳ Ｐ明朝" charset="-128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ＭＳ Ｐ明朝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ＭＳ Ｐ明朝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ＭＳ Ｐ明朝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ＭＳ Ｐ明朝" charset="-128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9pPr>
          </a:lstStyle>
          <a:p>
            <a:pPr>
              <a:spcBef>
                <a:spcPct val="0"/>
              </a:spcBef>
            </a:pPr>
            <a:fld id="{D7AEEBB2-E7EF-41AC-9373-532108034F2E}" type="slidenum">
              <a:rPr lang="en-US" altLang="ja-JP" smtClean="0">
                <a:ea typeface="ＭＳ Ｐゴシック" panose="020B0600070205080204" pitchFamily="50" charset="-128"/>
              </a:rPr>
              <a:pPr>
                <a:spcBef>
                  <a:spcPct val="0"/>
                </a:spcBef>
              </a:pPr>
              <a:t>1</a:t>
            </a:fld>
            <a:endParaRPr lang="en-US" altLang="ja-JP" smtClean="0">
              <a:ea typeface="ＭＳ Ｐゴシック" panose="020B0600070205080204" pitchFamily="50" charset="-128"/>
            </a:endParaRPr>
          </a:p>
        </p:txBody>
      </p:sp>
      <p:sp>
        <p:nvSpPr>
          <p:cNvPr id="5123" name="スライド イメージ プレースホル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124" name="ノート プレースホルダ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ja-JP" altLang="ja-JP" smtClean="0">
              <a:ea typeface="ＭＳ Ｐ明朝" panose="02020600040205080304" pitchFamily="18" charset="-128"/>
            </a:endParaRPr>
          </a:p>
        </p:txBody>
      </p:sp>
      <p:sp>
        <p:nvSpPr>
          <p:cNvPr id="5125" name="スライド番号プレースホルダ 3"/>
          <p:cNvSpPr txBox="1">
            <a:spLocks noGrp="1"/>
          </p:cNvSpPr>
          <p:nvPr/>
        </p:nvSpPr>
        <p:spPr bwMode="auto">
          <a:xfrm>
            <a:off x="3884613" y="9447213"/>
            <a:ext cx="2971800" cy="496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589C5268-FDE9-44ED-85F9-4AF6985D03D6}" type="slidenum">
              <a:rPr lang="en-US" altLang="ja-JP">
                <a:latin typeface="Calibri" panose="020F0502020204030204" pitchFamily="34" charset="0"/>
                <a:ea typeface="ＭＳ Ｐゴシック" panose="020B0600070205080204" pitchFamily="50" charset="-128"/>
              </a:rPr>
              <a:pPr algn="r" eaLnBrk="1" hangingPunct="1">
                <a:spcBef>
                  <a:spcPct val="0"/>
                </a:spcBef>
              </a:pPr>
              <a:t>1</a:t>
            </a:fld>
            <a:endParaRPr lang="en-US" altLang="ja-JP">
              <a:latin typeface="Calibri" panose="020F0502020204030204" pitchFamily="34" charset="0"/>
              <a:ea typeface="ＭＳ Ｐゴシック" panose="020B060007020508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4014724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9pPr>
          </a:lstStyle>
          <a:p>
            <a:pPr>
              <a:spcBef>
                <a:spcPct val="0"/>
              </a:spcBef>
            </a:pPr>
            <a:fld id="{865EE0B4-2EFA-487C-BC00-DD379DD115BD}" type="slidenum">
              <a:rPr lang="en-US" altLang="ja-JP" smtClean="0">
                <a:ea typeface="ＭＳ Ｐゴシック" panose="020B0600070205080204" pitchFamily="50" charset="-128"/>
              </a:rPr>
              <a:pPr>
                <a:spcBef>
                  <a:spcPct val="0"/>
                </a:spcBef>
              </a:pPr>
              <a:t>3</a:t>
            </a:fld>
            <a:endParaRPr lang="en-US" altLang="ja-JP" smtClean="0">
              <a:ea typeface="ＭＳ Ｐゴシック" panose="020B0600070205080204" pitchFamily="50" charset="-128"/>
            </a:endParaRPr>
          </a:p>
        </p:txBody>
      </p:sp>
      <p:sp>
        <p:nvSpPr>
          <p:cNvPr id="8195" name="スライド イメージ プレースホル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196" name="ノート プレースホルダ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ja-JP" altLang="ja-JP" smtClean="0">
              <a:ea typeface="ＭＳ Ｐ明朝" panose="02020600040205080304" pitchFamily="18" charset="-128"/>
            </a:endParaRPr>
          </a:p>
        </p:txBody>
      </p:sp>
      <p:sp>
        <p:nvSpPr>
          <p:cNvPr id="8197" name="スライド番号プレースホルダ 3"/>
          <p:cNvSpPr txBox="1">
            <a:spLocks noGrp="1"/>
          </p:cNvSpPr>
          <p:nvPr/>
        </p:nvSpPr>
        <p:spPr bwMode="auto">
          <a:xfrm>
            <a:off x="3884613" y="9447213"/>
            <a:ext cx="2971800" cy="496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0B359C0C-32FF-48B7-8F7F-2C87339F8E25}" type="slidenum">
              <a:rPr lang="en-US" altLang="ja-JP">
                <a:latin typeface="Calibri" panose="020F0502020204030204" pitchFamily="34" charset="0"/>
                <a:ea typeface="ＭＳ Ｐゴシック" panose="020B0600070205080204" pitchFamily="50" charset="-128"/>
              </a:rPr>
              <a:pPr algn="r" eaLnBrk="1" hangingPunct="1">
                <a:spcBef>
                  <a:spcPct val="0"/>
                </a:spcBef>
              </a:pPr>
              <a:t>3</a:t>
            </a:fld>
            <a:endParaRPr lang="en-US" altLang="ja-JP">
              <a:latin typeface="Calibri" panose="020F0502020204030204" pitchFamily="34" charset="0"/>
              <a:ea typeface="ＭＳ Ｐゴシック" panose="020B060007020508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1938738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9pPr>
          </a:lstStyle>
          <a:p>
            <a:pPr>
              <a:spcBef>
                <a:spcPct val="0"/>
              </a:spcBef>
            </a:pPr>
            <a:fld id="{99CF6342-01A2-460C-95F8-B6311180A695}" type="slidenum">
              <a:rPr lang="en-US" altLang="ja-JP" smtClean="0">
                <a:ea typeface="ＭＳ Ｐゴシック" panose="020B0600070205080204" pitchFamily="50" charset="-128"/>
              </a:rPr>
              <a:pPr>
                <a:spcBef>
                  <a:spcPct val="0"/>
                </a:spcBef>
              </a:pPr>
              <a:t>4</a:t>
            </a:fld>
            <a:endParaRPr lang="en-US" altLang="ja-JP" smtClean="0">
              <a:ea typeface="ＭＳ Ｐゴシック" panose="020B0600070205080204" pitchFamily="50" charset="-128"/>
            </a:endParaRPr>
          </a:p>
        </p:txBody>
      </p:sp>
      <p:sp>
        <p:nvSpPr>
          <p:cNvPr id="10243" name="スライド イメージ プレースホル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244" name="ノート プレースホルダ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ja-JP" altLang="ja-JP" smtClean="0">
              <a:ea typeface="ＭＳ Ｐ明朝" panose="02020600040205080304" pitchFamily="18" charset="-128"/>
            </a:endParaRPr>
          </a:p>
        </p:txBody>
      </p:sp>
      <p:sp>
        <p:nvSpPr>
          <p:cNvPr id="10245" name="スライド番号プレースホルダ 3"/>
          <p:cNvSpPr txBox="1">
            <a:spLocks noGrp="1"/>
          </p:cNvSpPr>
          <p:nvPr/>
        </p:nvSpPr>
        <p:spPr bwMode="auto">
          <a:xfrm>
            <a:off x="3884613" y="9447213"/>
            <a:ext cx="2971800" cy="496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C296C935-4F14-438F-B06A-424271161D89}" type="slidenum">
              <a:rPr lang="en-US" altLang="ja-JP">
                <a:latin typeface="Calibri" panose="020F0502020204030204" pitchFamily="34" charset="0"/>
                <a:ea typeface="ＭＳ Ｐゴシック" panose="020B0600070205080204" pitchFamily="50" charset="-128"/>
              </a:rPr>
              <a:pPr algn="r" eaLnBrk="1" hangingPunct="1">
                <a:spcBef>
                  <a:spcPct val="0"/>
                </a:spcBef>
              </a:pPr>
              <a:t>4</a:t>
            </a:fld>
            <a:endParaRPr lang="en-US" altLang="ja-JP">
              <a:latin typeface="Calibri" panose="020F0502020204030204" pitchFamily="34" charset="0"/>
              <a:ea typeface="ＭＳ Ｐゴシック" panose="020B060007020508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9131019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9pPr>
          </a:lstStyle>
          <a:p>
            <a:pPr>
              <a:spcBef>
                <a:spcPct val="0"/>
              </a:spcBef>
            </a:pPr>
            <a:fld id="{98D925E6-FF64-420C-BAFA-04D7C8910F95}" type="slidenum">
              <a:rPr lang="en-US" altLang="ja-JP" smtClean="0">
                <a:ea typeface="ＭＳ Ｐゴシック" panose="020B0600070205080204" pitchFamily="50" charset="-128"/>
              </a:rPr>
              <a:pPr>
                <a:spcBef>
                  <a:spcPct val="0"/>
                </a:spcBef>
              </a:pPr>
              <a:t>5</a:t>
            </a:fld>
            <a:endParaRPr lang="en-US" altLang="ja-JP" smtClean="0">
              <a:ea typeface="ＭＳ Ｐゴシック" panose="020B0600070205080204" pitchFamily="50" charset="-128"/>
            </a:endParaRPr>
          </a:p>
        </p:txBody>
      </p:sp>
      <p:sp>
        <p:nvSpPr>
          <p:cNvPr id="12291" name="スライド イメージ プレースホル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292" name="ノート プレースホルダ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ja-JP" altLang="ja-JP" smtClean="0">
              <a:ea typeface="ＭＳ Ｐ明朝" panose="02020600040205080304" pitchFamily="18" charset="-128"/>
            </a:endParaRPr>
          </a:p>
        </p:txBody>
      </p:sp>
      <p:sp>
        <p:nvSpPr>
          <p:cNvPr id="12293" name="スライド番号プレースホルダ 3"/>
          <p:cNvSpPr txBox="1">
            <a:spLocks noGrp="1"/>
          </p:cNvSpPr>
          <p:nvPr/>
        </p:nvSpPr>
        <p:spPr bwMode="auto">
          <a:xfrm>
            <a:off x="3884613" y="9447213"/>
            <a:ext cx="2971800" cy="496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B16646FD-7A3E-414B-A82C-14C5F350B71B}" type="slidenum">
              <a:rPr lang="en-US" altLang="ja-JP">
                <a:latin typeface="Calibri" panose="020F0502020204030204" pitchFamily="34" charset="0"/>
                <a:ea typeface="ＭＳ Ｐゴシック" panose="020B0600070205080204" pitchFamily="50" charset="-128"/>
              </a:rPr>
              <a:pPr algn="r" eaLnBrk="1" hangingPunct="1">
                <a:spcBef>
                  <a:spcPct val="0"/>
                </a:spcBef>
              </a:pPr>
              <a:t>5</a:t>
            </a:fld>
            <a:endParaRPr lang="en-US" altLang="ja-JP">
              <a:latin typeface="Calibri" panose="020F0502020204030204" pitchFamily="34" charset="0"/>
              <a:ea typeface="ＭＳ Ｐゴシック" panose="020B060007020508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1938603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9pPr>
          </a:lstStyle>
          <a:p>
            <a:pPr>
              <a:spcBef>
                <a:spcPct val="0"/>
              </a:spcBef>
            </a:pPr>
            <a:fld id="{75E63083-144A-4F32-BA9D-1278ADA34D02}" type="slidenum">
              <a:rPr lang="en-US" altLang="ja-JP" smtClean="0">
                <a:ea typeface="ＭＳ Ｐゴシック" panose="020B0600070205080204" pitchFamily="50" charset="-128"/>
              </a:rPr>
              <a:pPr>
                <a:spcBef>
                  <a:spcPct val="0"/>
                </a:spcBef>
              </a:pPr>
              <a:t>6</a:t>
            </a:fld>
            <a:endParaRPr lang="en-US" altLang="ja-JP" smtClean="0">
              <a:ea typeface="ＭＳ Ｐゴシック" panose="020B0600070205080204" pitchFamily="50" charset="-128"/>
            </a:endParaRPr>
          </a:p>
        </p:txBody>
      </p:sp>
      <p:sp>
        <p:nvSpPr>
          <p:cNvPr id="14339" name="スライド イメージ プレースホル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4340" name="ノート プレースホルダ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ja-JP" altLang="ja-JP" smtClean="0">
              <a:ea typeface="ＭＳ Ｐ明朝" panose="02020600040205080304" pitchFamily="18" charset="-128"/>
            </a:endParaRPr>
          </a:p>
        </p:txBody>
      </p:sp>
      <p:sp>
        <p:nvSpPr>
          <p:cNvPr id="14341" name="スライド番号プレースホルダ 3"/>
          <p:cNvSpPr txBox="1">
            <a:spLocks noGrp="1"/>
          </p:cNvSpPr>
          <p:nvPr/>
        </p:nvSpPr>
        <p:spPr bwMode="auto">
          <a:xfrm>
            <a:off x="3884613" y="9447213"/>
            <a:ext cx="2971800" cy="496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0AB57F36-1B63-4DBF-84F5-8FE65DDA9807}" type="slidenum">
              <a:rPr lang="en-US" altLang="ja-JP">
                <a:latin typeface="Calibri" panose="020F0502020204030204" pitchFamily="34" charset="0"/>
                <a:ea typeface="ＭＳ Ｐゴシック" panose="020B0600070205080204" pitchFamily="50" charset="-128"/>
              </a:rPr>
              <a:pPr algn="r" eaLnBrk="1" hangingPunct="1">
                <a:spcBef>
                  <a:spcPct val="0"/>
                </a:spcBef>
              </a:pPr>
              <a:t>6</a:t>
            </a:fld>
            <a:endParaRPr lang="en-US" altLang="ja-JP">
              <a:latin typeface="Calibri" panose="020F0502020204030204" pitchFamily="34" charset="0"/>
              <a:ea typeface="ＭＳ Ｐゴシック" panose="020B060007020508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2449463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9pPr>
          </a:lstStyle>
          <a:p>
            <a:pPr>
              <a:spcBef>
                <a:spcPct val="0"/>
              </a:spcBef>
            </a:pPr>
            <a:fld id="{F529899D-2A4D-4795-AA5F-1FB1FF494302}" type="slidenum">
              <a:rPr lang="en-US" altLang="ja-JP" smtClean="0">
                <a:ea typeface="ＭＳ Ｐゴシック" panose="020B0600070205080204" pitchFamily="50" charset="-128"/>
              </a:rPr>
              <a:pPr>
                <a:spcBef>
                  <a:spcPct val="0"/>
                </a:spcBef>
              </a:pPr>
              <a:t>7</a:t>
            </a:fld>
            <a:endParaRPr lang="en-US" altLang="ja-JP" smtClean="0">
              <a:ea typeface="ＭＳ Ｐゴシック" panose="020B0600070205080204" pitchFamily="50" charset="-128"/>
            </a:endParaRPr>
          </a:p>
        </p:txBody>
      </p:sp>
      <p:sp>
        <p:nvSpPr>
          <p:cNvPr id="16387" name="スライド イメージ プレースホル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6388" name="ノート プレースホルダ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ja-JP" altLang="ja-JP" smtClean="0">
              <a:ea typeface="ＭＳ Ｐ明朝" panose="02020600040205080304" pitchFamily="18" charset="-128"/>
            </a:endParaRPr>
          </a:p>
        </p:txBody>
      </p:sp>
      <p:sp>
        <p:nvSpPr>
          <p:cNvPr id="16389" name="スライド番号プレースホルダ 3"/>
          <p:cNvSpPr txBox="1">
            <a:spLocks noGrp="1"/>
          </p:cNvSpPr>
          <p:nvPr/>
        </p:nvSpPr>
        <p:spPr bwMode="auto">
          <a:xfrm>
            <a:off x="3884613" y="9447213"/>
            <a:ext cx="2971800" cy="496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3CCCF3BD-5568-4B68-A584-5F0BA3376176}" type="slidenum">
              <a:rPr lang="en-US" altLang="ja-JP">
                <a:latin typeface="Calibri" panose="020F0502020204030204" pitchFamily="34" charset="0"/>
                <a:ea typeface="ＭＳ Ｐゴシック" panose="020B0600070205080204" pitchFamily="50" charset="-128"/>
              </a:rPr>
              <a:pPr algn="r" eaLnBrk="1" hangingPunct="1">
                <a:spcBef>
                  <a:spcPct val="0"/>
                </a:spcBef>
              </a:pPr>
              <a:t>7</a:t>
            </a:fld>
            <a:endParaRPr lang="en-US" altLang="ja-JP">
              <a:latin typeface="Calibri" panose="020F0502020204030204" pitchFamily="34" charset="0"/>
              <a:ea typeface="ＭＳ Ｐゴシック" panose="020B060007020508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8805632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9pPr>
          </a:lstStyle>
          <a:p>
            <a:pPr>
              <a:spcBef>
                <a:spcPct val="0"/>
              </a:spcBef>
            </a:pPr>
            <a:fld id="{6E41FDA5-9F0D-41FA-8691-7EF90BB96372}" type="slidenum">
              <a:rPr lang="en-US" altLang="ja-JP" smtClean="0">
                <a:ea typeface="ＭＳ Ｐゴシック" panose="020B0600070205080204" pitchFamily="50" charset="-128"/>
              </a:rPr>
              <a:pPr>
                <a:spcBef>
                  <a:spcPct val="0"/>
                </a:spcBef>
              </a:pPr>
              <a:t>8</a:t>
            </a:fld>
            <a:endParaRPr lang="en-US" altLang="ja-JP" smtClean="0">
              <a:ea typeface="ＭＳ Ｐゴシック" panose="020B0600070205080204" pitchFamily="50" charset="-128"/>
            </a:endParaRPr>
          </a:p>
        </p:txBody>
      </p:sp>
      <p:sp>
        <p:nvSpPr>
          <p:cNvPr id="18435" name="スライド イメージ プレースホル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436" name="ノート プレースホルダ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ja-JP" altLang="ja-JP" smtClean="0">
              <a:ea typeface="ＭＳ Ｐ明朝" panose="02020600040205080304" pitchFamily="18" charset="-128"/>
            </a:endParaRPr>
          </a:p>
        </p:txBody>
      </p:sp>
      <p:sp>
        <p:nvSpPr>
          <p:cNvPr id="18437" name="スライド番号プレースホルダ 3"/>
          <p:cNvSpPr txBox="1">
            <a:spLocks noGrp="1"/>
          </p:cNvSpPr>
          <p:nvPr/>
        </p:nvSpPr>
        <p:spPr bwMode="auto">
          <a:xfrm>
            <a:off x="3884613" y="9447213"/>
            <a:ext cx="2971800" cy="496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DEBBF71D-5FD7-4B92-A5AF-881DCA1A4E7A}" type="slidenum">
              <a:rPr lang="en-US" altLang="ja-JP">
                <a:latin typeface="Calibri" panose="020F0502020204030204" pitchFamily="34" charset="0"/>
                <a:ea typeface="ＭＳ Ｐゴシック" panose="020B0600070205080204" pitchFamily="50" charset="-128"/>
              </a:rPr>
              <a:pPr algn="r" eaLnBrk="1" hangingPunct="1">
                <a:spcBef>
                  <a:spcPct val="0"/>
                </a:spcBef>
              </a:pPr>
              <a:t>8</a:t>
            </a:fld>
            <a:endParaRPr lang="en-US" altLang="ja-JP">
              <a:latin typeface="Calibri" panose="020F0502020204030204" pitchFamily="34" charset="0"/>
              <a:ea typeface="ＭＳ Ｐゴシック" panose="020B060007020508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5675922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9pPr>
          </a:lstStyle>
          <a:p>
            <a:pPr>
              <a:spcBef>
                <a:spcPct val="0"/>
              </a:spcBef>
            </a:pPr>
            <a:fld id="{E3896DD9-3E02-4E97-8AB8-811DDC66F275}" type="slidenum">
              <a:rPr lang="en-US" altLang="ja-JP" smtClean="0">
                <a:ea typeface="ＭＳ Ｐゴシック" panose="020B0600070205080204" pitchFamily="50" charset="-128"/>
              </a:rPr>
              <a:pPr>
                <a:spcBef>
                  <a:spcPct val="0"/>
                </a:spcBef>
              </a:pPr>
              <a:t>10</a:t>
            </a:fld>
            <a:endParaRPr lang="en-US" altLang="ja-JP" smtClean="0">
              <a:ea typeface="ＭＳ Ｐゴシック" panose="020B0600070205080204" pitchFamily="50" charset="-128"/>
            </a:endParaRPr>
          </a:p>
        </p:txBody>
      </p:sp>
      <p:sp>
        <p:nvSpPr>
          <p:cNvPr id="21507" name="スライド イメージ プレースホル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1508" name="ノート プレースホルダ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ja-JP" altLang="ja-JP" smtClean="0">
              <a:ea typeface="ＭＳ Ｐ明朝" panose="02020600040205080304" pitchFamily="18" charset="-128"/>
            </a:endParaRPr>
          </a:p>
        </p:txBody>
      </p:sp>
      <p:sp>
        <p:nvSpPr>
          <p:cNvPr id="21509" name="スライド番号プレースホルダ 3"/>
          <p:cNvSpPr txBox="1">
            <a:spLocks noGrp="1"/>
          </p:cNvSpPr>
          <p:nvPr/>
        </p:nvSpPr>
        <p:spPr bwMode="auto">
          <a:xfrm>
            <a:off x="3884613" y="9447213"/>
            <a:ext cx="2971800" cy="496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AF0E25A3-5BC2-41DA-8FFA-AEF2FD5885A6}" type="slidenum">
              <a:rPr lang="en-US" altLang="ja-JP">
                <a:latin typeface="Calibri" panose="020F0502020204030204" pitchFamily="34" charset="0"/>
                <a:ea typeface="ＭＳ Ｐゴシック" panose="020B0600070205080204" pitchFamily="50" charset="-128"/>
              </a:rPr>
              <a:pPr algn="r" eaLnBrk="1" hangingPunct="1">
                <a:spcBef>
                  <a:spcPct val="0"/>
                </a:spcBef>
              </a:pPr>
              <a:t>10</a:t>
            </a:fld>
            <a:endParaRPr lang="en-US" altLang="ja-JP">
              <a:latin typeface="Calibri" panose="020F0502020204030204" pitchFamily="34" charset="0"/>
              <a:ea typeface="ＭＳ Ｐゴシック" panose="020B060007020508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1320977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9pPr>
          </a:lstStyle>
          <a:p>
            <a:pPr>
              <a:spcBef>
                <a:spcPct val="0"/>
              </a:spcBef>
            </a:pPr>
            <a:fld id="{69AC3847-C4B1-48F8-AA90-D570FEF67FD8}" type="slidenum">
              <a:rPr lang="en-US" altLang="ja-JP" smtClean="0">
                <a:ea typeface="ＭＳ Ｐゴシック" panose="020B0600070205080204" pitchFamily="50" charset="-128"/>
              </a:rPr>
              <a:pPr>
                <a:spcBef>
                  <a:spcPct val="0"/>
                </a:spcBef>
              </a:pPr>
              <a:t>13</a:t>
            </a:fld>
            <a:endParaRPr lang="en-US" altLang="ja-JP" smtClean="0">
              <a:ea typeface="ＭＳ Ｐゴシック" panose="020B0600070205080204" pitchFamily="50" charset="-128"/>
            </a:endParaRPr>
          </a:p>
        </p:txBody>
      </p:sp>
      <p:sp>
        <p:nvSpPr>
          <p:cNvPr id="25603" name="スライド イメージ プレースホル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5604" name="ノート プレースホルダ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ja-JP" altLang="ja-JP" smtClean="0">
              <a:ea typeface="ＭＳ Ｐ明朝" panose="02020600040205080304" pitchFamily="18" charset="-128"/>
            </a:endParaRPr>
          </a:p>
        </p:txBody>
      </p:sp>
      <p:sp>
        <p:nvSpPr>
          <p:cNvPr id="25605" name="スライド番号プレースホルダ 3"/>
          <p:cNvSpPr txBox="1">
            <a:spLocks noGrp="1"/>
          </p:cNvSpPr>
          <p:nvPr/>
        </p:nvSpPr>
        <p:spPr bwMode="auto">
          <a:xfrm>
            <a:off x="3884613" y="9447213"/>
            <a:ext cx="2971800" cy="496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3942D9DB-3AF7-44A6-9058-D89372190177}" type="slidenum">
              <a:rPr lang="en-US" altLang="ja-JP">
                <a:latin typeface="Calibri" panose="020F0502020204030204" pitchFamily="34" charset="0"/>
                <a:ea typeface="ＭＳ Ｐゴシック" panose="020B0600070205080204" pitchFamily="50" charset="-128"/>
              </a:rPr>
              <a:pPr algn="r" eaLnBrk="1" hangingPunct="1">
                <a:spcBef>
                  <a:spcPct val="0"/>
                </a:spcBef>
              </a:pPr>
              <a:t>13</a:t>
            </a:fld>
            <a:endParaRPr lang="en-US" altLang="ja-JP">
              <a:latin typeface="Calibri" panose="020F0502020204030204" pitchFamily="34" charset="0"/>
              <a:ea typeface="ＭＳ Ｐゴシック" panose="020B060007020508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89948595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9pPr>
          </a:lstStyle>
          <a:p>
            <a:pPr>
              <a:spcBef>
                <a:spcPct val="0"/>
              </a:spcBef>
            </a:pPr>
            <a:fld id="{DDCF6883-7DC9-469F-A61C-117EC8952693}" type="slidenum">
              <a:rPr lang="en-US" altLang="ja-JP" smtClean="0">
                <a:ea typeface="ＭＳ Ｐゴシック" panose="020B0600070205080204" pitchFamily="50" charset="-128"/>
              </a:rPr>
              <a:pPr>
                <a:spcBef>
                  <a:spcPct val="0"/>
                </a:spcBef>
              </a:pPr>
              <a:t>15</a:t>
            </a:fld>
            <a:endParaRPr lang="en-US" altLang="ja-JP" smtClean="0">
              <a:ea typeface="ＭＳ Ｐゴシック" panose="020B0600070205080204" pitchFamily="50" charset="-128"/>
            </a:endParaRPr>
          </a:p>
        </p:txBody>
      </p:sp>
      <p:sp>
        <p:nvSpPr>
          <p:cNvPr id="29699" name="スライド イメージ プレースホル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9700" name="ノート プレースホルダ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ja-JP" altLang="ja-JP" smtClean="0">
              <a:ea typeface="ＭＳ Ｐ明朝" panose="02020600040205080304" pitchFamily="18" charset="-128"/>
            </a:endParaRPr>
          </a:p>
        </p:txBody>
      </p:sp>
      <p:sp>
        <p:nvSpPr>
          <p:cNvPr id="29701" name="スライド番号プレースホルダ 3"/>
          <p:cNvSpPr txBox="1">
            <a:spLocks noGrp="1"/>
          </p:cNvSpPr>
          <p:nvPr/>
        </p:nvSpPr>
        <p:spPr bwMode="auto">
          <a:xfrm>
            <a:off x="3884613" y="9447213"/>
            <a:ext cx="2971800" cy="496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B959CA82-F399-4653-AE4A-69A448CD101A}" type="slidenum">
              <a:rPr lang="en-US" altLang="ja-JP">
                <a:latin typeface="Calibri" panose="020F0502020204030204" pitchFamily="34" charset="0"/>
                <a:ea typeface="ＭＳ Ｐゴシック" panose="020B0600070205080204" pitchFamily="50" charset="-128"/>
              </a:rPr>
              <a:pPr algn="r" eaLnBrk="1" hangingPunct="1">
                <a:spcBef>
                  <a:spcPct val="0"/>
                </a:spcBef>
              </a:pPr>
              <a:t>15</a:t>
            </a:fld>
            <a:endParaRPr lang="en-US" altLang="ja-JP">
              <a:latin typeface="Calibri" panose="020F0502020204030204" pitchFamily="34" charset="0"/>
              <a:ea typeface="ＭＳ Ｐゴシック" panose="020B060007020508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7454166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9pPr>
          </a:lstStyle>
          <a:p>
            <a:pPr>
              <a:spcBef>
                <a:spcPct val="0"/>
              </a:spcBef>
            </a:pPr>
            <a:fld id="{499A3ED4-D4AF-40B4-9603-87A8E342C902}" type="slidenum">
              <a:rPr lang="en-US" altLang="ja-JP" smtClean="0">
                <a:ea typeface="ＭＳ Ｐゴシック" panose="020B0600070205080204" pitchFamily="50" charset="-128"/>
              </a:rPr>
              <a:pPr>
                <a:spcBef>
                  <a:spcPct val="0"/>
                </a:spcBef>
              </a:pPr>
              <a:t>17</a:t>
            </a:fld>
            <a:endParaRPr lang="en-US" altLang="ja-JP" smtClean="0">
              <a:ea typeface="ＭＳ Ｐゴシック" panose="020B0600070205080204" pitchFamily="50" charset="-128"/>
            </a:endParaRPr>
          </a:p>
        </p:txBody>
      </p:sp>
      <p:sp>
        <p:nvSpPr>
          <p:cNvPr id="32771" name="Rectangle 7"/>
          <p:cNvSpPr txBox="1">
            <a:spLocks noGrp="1" noChangeArrowheads="1"/>
          </p:cNvSpPr>
          <p:nvPr/>
        </p:nvSpPr>
        <p:spPr bwMode="auto">
          <a:xfrm>
            <a:off x="3884613" y="9447213"/>
            <a:ext cx="2971800" cy="496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30531B16-D5EB-4863-A57C-52C320E7A03C}" type="slidenum">
              <a:rPr lang="en-US" altLang="ja-JP">
                <a:latin typeface="Calibri" panose="020F0502020204030204" pitchFamily="34" charset="0"/>
                <a:ea typeface="ＭＳ Ｐゴシック" panose="020B0600070205080204" pitchFamily="50" charset="-128"/>
              </a:rPr>
              <a:pPr algn="r" eaLnBrk="1" hangingPunct="1">
                <a:spcBef>
                  <a:spcPct val="0"/>
                </a:spcBef>
              </a:pPr>
              <a:t>17</a:t>
            </a:fld>
            <a:endParaRPr lang="en-US" altLang="ja-JP">
              <a:latin typeface="Calibri" panose="020F0502020204030204" pitchFamily="34" charset="0"/>
              <a:ea typeface="ＭＳ Ｐゴシック" panose="020B0600070205080204" pitchFamily="50" charset="-128"/>
            </a:endParaRPr>
          </a:p>
        </p:txBody>
      </p:sp>
      <p:sp>
        <p:nvSpPr>
          <p:cNvPr id="3277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724400"/>
            <a:ext cx="5029200" cy="4475163"/>
          </a:xfrm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ja-JP" altLang="en-US" smtClean="0">
                <a:ea typeface="ＭＳ Ｐ明朝" panose="02020600040205080304" pitchFamily="18" charset="-128"/>
              </a:rPr>
              <a:t>図説中国経済１９頁。</a:t>
            </a:r>
          </a:p>
        </p:txBody>
      </p:sp>
    </p:spTree>
    <p:extLst>
      <p:ext uri="{BB962C8B-B14F-4D97-AF65-F5344CB8AC3E}">
        <p14:creationId xmlns:p14="http://schemas.microsoft.com/office/powerpoint/2010/main" val="185646393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9pPr>
          </a:lstStyle>
          <a:p>
            <a:pPr>
              <a:spcBef>
                <a:spcPct val="0"/>
              </a:spcBef>
            </a:pPr>
            <a:fld id="{FC7BCA61-BFF7-4874-82BB-45FADAFDBAFB}" type="slidenum">
              <a:rPr lang="en-US" altLang="ja-JP" smtClean="0">
                <a:ea typeface="ＭＳ Ｐゴシック" panose="020B0600070205080204" pitchFamily="50" charset="-128"/>
              </a:rPr>
              <a:pPr>
                <a:spcBef>
                  <a:spcPct val="0"/>
                </a:spcBef>
              </a:pPr>
              <a:t>18</a:t>
            </a:fld>
            <a:endParaRPr lang="en-US" altLang="ja-JP" smtClean="0">
              <a:ea typeface="ＭＳ Ｐゴシック" panose="020B0600070205080204" pitchFamily="50" charset="-128"/>
            </a:endParaRPr>
          </a:p>
        </p:txBody>
      </p:sp>
      <p:sp>
        <p:nvSpPr>
          <p:cNvPr id="34819" name="スライド イメージ プレースホル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4820" name="ノート プレースホルダ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ja-JP" altLang="ja-JP" smtClean="0">
              <a:ea typeface="ＭＳ Ｐ明朝" panose="02020600040205080304" pitchFamily="18" charset="-128"/>
            </a:endParaRPr>
          </a:p>
        </p:txBody>
      </p:sp>
      <p:sp>
        <p:nvSpPr>
          <p:cNvPr id="34821" name="スライド番号プレースホルダ 3"/>
          <p:cNvSpPr txBox="1">
            <a:spLocks noGrp="1"/>
          </p:cNvSpPr>
          <p:nvPr/>
        </p:nvSpPr>
        <p:spPr bwMode="auto">
          <a:xfrm>
            <a:off x="3884613" y="9447213"/>
            <a:ext cx="2971800" cy="496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8EBFD0A2-EB1D-4A9F-BE95-18E90D10ABDB}" type="slidenum">
              <a:rPr lang="en-US" altLang="ja-JP">
                <a:latin typeface="Calibri" panose="020F0502020204030204" pitchFamily="34" charset="0"/>
                <a:ea typeface="ＭＳ Ｐゴシック" panose="020B0600070205080204" pitchFamily="50" charset="-128"/>
              </a:rPr>
              <a:pPr algn="r" eaLnBrk="1" hangingPunct="1">
                <a:spcBef>
                  <a:spcPct val="0"/>
                </a:spcBef>
              </a:pPr>
              <a:t>18</a:t>
            </a:fld>
            <a:endParaRPr lang="en-US" altLang="ja-JP">
              <a:latin typeface="Calibri" panose="020F0502020204030204" pitchFamily="34" charset="0"/>
              <a:ea typeface="ＭＳ Ｐゴシック" panose="020B060007020508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5909550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9pPr>
          </a:lstStyle>
          <a:p>
            <a:pPr>
              <a:spcBef>
                <a:spcPct val="0"/>
              </a:spcBef>
            </a:pPr>
            <a:fld id="{F726D27D-DA18-4112-BF56-54336E59FDDC}" type="slidenum">
              <a:rPr lang="en-US" altLang="ja-JP" smtClean="0">
                <a:ea typeface="ＭＳ Ｐゴシック" panose="020B0600070205080204" pitchFamily="50" charset="-128"/>
              </a:rPr>
              <a:pPr>
                <a:spcBef>
                  <a:spcPct val="0"/>
                </a:spcBef>
              </a:pPr>
              <a:t>19</a:t>
            </a:fld>
            <a:endParaRPr lang="en-US" altLang="ja-JP" smtClean="0">
              <a:ea typeface="ＭＳ Ｐゴシック" panose="020B0600070205080204" pitchFamily="50" charset="-128"/>
            </a:endParaRPr>
          </a:p>
        </p:txBody>
      </p:sp>
      <p:sp>
        <p:nvSpPr>
          <p:cNvPr id="36867" name="スライド イメージ プレースホル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6868" name="ノート プレースホルダ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ja-JP" altLang="ja-JP" smtClean="0">
              <a:ea typeface="ＭＳ Ｐ明朝" panose="02020600040205080304" pitchFamily="18" charset="-128"/>
            </a:endParaRPr>
          </a:p>
        </p:txBody>
      </p:sp>
      <p:sp>
        <p:nvSpPr>
          <p:cNvPr id="36869" name="スライド番号プレースホルダ 3"/>
          <p:cNvSpPr txBox="1">
            <a:spLocks noGrp="1"/>
          </p:cNvSpPr>
          <p:nvPr/>
        </p:nvSpPr>
        <p:spPr bwMode="auto">
          <a:xfrm>
            <a:off x="3884613" y="9447213"/>
            <a:ext cx="2971800" cy="496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4FCE4527-CB4C-45D7-AF3B-D69B1540930A}" type="slidenum">
              <a:rPr lang="en-US" altLang="ja-JP">
                <a:latin typeface="Calibri" panose="020F0502020204030204" pitchFamily="34" charset="0"/>
                <a:ea typeface="ＭＳ Ｐゴシック" panose="020B0600070205080204" pitchFamily="50" charset="-128"/>
              </a:rPr>
              <a:pPr algn="r" eaLnBrk="1" hangingPunct="1">
                <a:spcBef>
                  <a:spcPct val="0"/>
                </a:spcBef>
              </a:pPr>
              <a:t>19</a:t>
            </a:fld>
            <a:endParaRPr lang="en-US" altLang="ja-JP">
              <a:latin typeface="Calibri" panose="020F0502020204030204" pitchFamily="34" charset="0"/>
              <a:ea typeface="ＭＳ Ｐゴシック" panose="020B060007020508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8878120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9pPr>
          </a:lstStyle>
          <a:p>
            <a:pPr>
              <a:spcBef>
                <a:spcPct val="0"/>
              </a:spcBef>
            </a:pPr>
            <a:fld id="{6AC066CB-748D-4FBB-AAC9-2042C3432C18}" type="slidenum">
              <a:rPr lang="en-US" altLang="ja-JP" smtClean="0">
                <a:ea typeface="ＭＳ Ｐゴシック" panose="020B0600070205080204" pitchFamily="50" charset="-128"/>
              </a:rPr>
              <a:pPr>
                <a:spcBef>
                  <a:spcPct val="0"/>
                </a:spcBef>
              </a:pPr>
              <a:t>20</a:t>
            </a:fld>
            <a:endParaRPr lang="en-US" altLang="ja-JP" smtClean="0">
              <a:ea typeface="ＭＳ Ｐゴシック" panose="020B0600070205080204" pitchFamily="50" charset="-128"/>
            </a:endParaRPr>
          </a:p>
        </p:txBody>
      </p:sp>
      <p:sp>
        <p:nvSpPr>
          <p:cNvPr id="38915" name="スライド イメージ プレースホル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8916" name="ノート プレースホルダ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ja-JP" altLang="ja-JP" smtClean="0">
              <a:ea typeface="ＭＳ Ｐ明朝" panose="02020600040205080304" pitchFamily="18" charset="-128"/>
            </a:endParaRPr>
          </a:p>
        </p:txBody>
      </p:sp>
      <p:sp>
        <p:nvSpPr>
          <p:cNvPr id="38917" name="スライド番号プレースホルダ 3"/>
          <p:cNvSpPr txBox="1">
            <a:spLocks noGrp="1"/>
          </p:cNvSpPr>
          <p:nvPr/>
        </p:nvSpPr>
        <p:spPr bwMode="auto">
          <a:xfrm>
            <a:off x="3884613" y="9447213"/>
            <a:ext cx="2971800" cy="496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A8B6E3FF-3887-4769-8442-47F4774E50DC}" type="slidenum">
              <a:rPr lang="en-US" altLang="ja-JP">
                <a:latin typeface="Calibri" panose="020F0502020204030204" pitchFamily="34" charset="0"/>
                <a:ea typeface="ＭＳ Ｐゴシック" panose="020B0600070205080204" pitchFamily="50" charset="-128"/>
              </a:rPr>
              <a:pPr algn="r" eaLnBrk="1" hangingPunct="1">
                <a:spcBef>
                  <a:spcPct val="0"/>
                </a:spcBef>
              </a:pPr>
              <a:t>20</a:t>
            </a:fld>
            <a:endParaRPr lang="en-US" altLang="ja-JP">
              <a:latin typeface="Calibri" panose="020F0502020204030204" pitchFamily="34" charset="0"/>
              <a:ea typeface="ＭＳ Ｐゴシック" panose="020B060007020508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7754541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9pPr>
          </a:lstStyle>
          <a:p>
            <a:pPr>
              <a:spcBef>
                <a:spcPct val="0"/>
              </a:spcBef>
            </a:pPr>
            <a:fld id="{92339153-E6D0-4379-AD57-A15DDA2433CE}" type="slidenum">
              <a:rPr lang="en-US" altLang="ja-JP" smtClean="0">
                <a:ea typeface="ＭＳ Ｐゴシック" panose="020B0600070205080204" pitchFamily="50" charset="-128"/>
              </a:rPr>
              <a:pPr>
                <a:spcBef>
                  <a:spcPct val="0"/>
                </a:spcBef>
              </a:pPr>
              <a:t>21</a:t>
            </a:fld>
            <a:endParaRPr lang="en-US" altLang="ja-JP" smtClean="0">
              <a:ea typeface="ＭＳ Ｐゴシック" panose="020B0600070205080204" pitchFamily="50" charset="-128"/>
            </a:endParaRPr>
          </a:p>
        </p:txBody>
      </p:sp>
      <p:sp>
        <p:nvSpPr>
          <p:cNvPr id="40963" name="スライド イメージ プレースホル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0964" name="ノート プレースホルダ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ja-JP" altLang="ja-JP" smtClean="0">
              <a:ea typeface="ＭＳ Ｐ明朝" panose="02020600040205080304" pitchFamily="18" charset="-128"/>
            </a:endParaRPr>
          </a:p>
        </p:txBody>
      </p:sp>
      <p:sp>
        <p:nvSpPr>
          <p:cNvPr id="40965" name="スライド番号プレースホルダ 3"/>
          <p:cNvSpPr txBox="1">
            <a:spLocks noGrp="1"/>
          </p:cNvSpPr>
          <p:nvPr/>
        </p:nvSpPr>
        <p:spPr bwMode="auto">
          <a:xfrm>
            <a:off x="3884613" y="9447213"/>
            <a:ext cx="2971800" cy="496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BA5FE537-B3F5-458E-A1D0-8EAEADB59D8F}" type="slidenum">
              <a:rPr lang="en-US" altLang="ja-JP">
                <a:latin typeface="Calibri" panose="020F0502020204030204" pitchFamily="34" charset="0"/>
                <a:ea typeface="ＭＳ Ｐゴシック" panose="020B0600070205080204" pitchFamily="50" charset="-128"/>
              </a:rPr>
              <a:pPr algn="r" eaLnBrk="1" hangingPunct="1">
                <a:spcBef>
                  <a:spcPct val="0"/>
                </a:spcBef>
              </a:pPr>
              <a:t>21</a:t>
            </a:fld>
            <a:endParaRPr lang="en-US" altLang="ja-JP">
              <a:latin typeface="Calibri" panose="020F0502020204030204" pitchFamily="34" charset="0"/>
              <a:ea typeface="ＭＳ Ｐゴシック" panose="020B060007020508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8091726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9pPr>
          </a:lstStyle>
          <a:p>
            <a:pPr>
              <a:spcBef>
                <a:spcPct val="0"/>
              </a:spcBef>
            </a:pPr>
            <a:fld id="{4DEEBAA0-78DE-423B-94CC-70DAF364A6B3}" type="slidenum">
              <a:rPr lang="en-US" altLang="ja-JP" smtClean="0">
                <a:ea typeface="ＭＳ Ｐゴシック" panose="020B0600070205080204" pitchFamily="50" charset="-128"/>
              </a:rPr>
              <a:pPr>
                <a:spcBef>
                  <a:spcPct val="0"/>
                </a:spcBef>
              </a:pPr>
              <a:t>22</a:t>
            </a:fld>
            <a:endParaRPr lang="en-US" altLang="ja-JP" smtClean="0">
              <a:ea typeface="ＭＳ Ｐゴシック" panose="020B0600070205080204" pitchFamily="50" charset="-128"/>
            </a:endParaRPr>
          </a:p>
        </p:txBody>
      </p:sp>
      <p:sp>
        <p:nvSpPr>
          <p:cNvPr id="43011" name="スライド イメージ プレースホル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3012" name="ノート プレースホルダ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ja-JP" altLang="ja-JP" smtClean="0">
              <a:ea typeface="ＭＳ Ｐ明朝" panose="02020600040205080304" pitchFamily="18" charset="-128"/>
            </a:endParaRPr>
          </a:p>
        </p:txBody>
      </p:sp>
      <p:sp>
        <p:nvSpPr>
          <p:cNvPr id="43013" name="スライド番号プレースホルダ 3"/>
          <p:cNvSpPr txBox="1">
            <a:spLocks noGrp="1"/>
          </p:cNvSpPr>
          <p:nvPr/>
        </p:nvSpPr>
        <p:spPr bwMode="auto">
          <a:xfrm>
            <a:off x="3884613" y="9447213"/>
            <a:ext cx="2971800" cy="496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C53CCC9E-E395-4CE6-8675-1C7339A6F5FE}" type="slidenum">
              <a:rPr lang="en-US" altLang="ja-JP">
                <a:latin typeface="Calibri" panose="020F0502020204030204" pitchFamily="34" charset="0"/>
                <a:ea typeface="ＭＳ Ｐゴシック" panose="020B0600070205080204" pitchFamily="50" charset="-128"/>
              </a:rPr>
              <a:pPr algn="r" eaLnBrk="1" hangingPunct="1">
                <a:spcBef>
                  <a:spcPct val="0"/>
                </a:spcBef>
              </a:pPr>
              <a:t>22</a:t>
            </a:fld>
            <a:endParaRPr lang="en-US" altLang="ja-JP">
              <a:latin typeface="Calibri" panose="020F0502020204030204" pitchFamily="34" charset="0"/>
              <a:ea typeface="ＭＳ Ｐゴシック" panose="020B060007020508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3581147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9pPr>
          </a:lstStyle>
          <a:p>
            <a:pPr>
              <a:spcBef>
                <a:spcPct val="0"/>
              </a:spcBef>
            </a:pPr>
            <a:fld id="{8598874A-0BC9-4569-90FF-7C1E721BAD44}" type="slidenum">
              <a:rPr lang="en-US" altLang="ja-JP" smtClean="0">
                <a:ea typeface="ＭＳ Ｐゴシック" panose="020B0600070205080204" pitchFamily="50" charset="-128"/>
              </a:rPr>
              <a:pPr>
                <a:spcBef>
                  <a:spcPct val="0"/>
                </a:spcBef>
              </a:pPr>
              <a:t>23</a:t>
            </a:fld>
            <a:endParaRPr lang="en-US" altLang="ja-JP" smtClean="0">
              <a:ea typeface="ＭＳ Ｐゴシック" panose="020B0600070205080204" pitchFamily="50" charset="-128"/>
            </a:endParaRPr>
          </a:p>
        </p:txBody>
      </p:sp>
      <p:sp>
        <p:nvSpPr>
          <p:cNvPr id="45059" name="スライド イメージ プレースホル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5060" name="ノート プレースホルダ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ja-JP" altLang="ja-JP" smtClean="0">
              <a:ea typeface="ＭＳ Ｐ明朝" panose="02020600040205080304" pitchFamily="18" charset="-128"/>
            </a:endParaRPr>
          </a:p>
        </p:txBody>
      </p:sp>
      <p:sp>
        <p:nvSpPr>
          <p:cNvPr id="45061" name="スライド番号プレースホルダ 3"/>
          <p:cNvSpPr txBox="1">
            <a:spLocks noGrp="1"/>
          </p:cNvSpPr>
          <p:nvPr/>
        </p:nvSpPr>
        <p:spPr bwMode="auto">
          <a:xfrm>
            <a:off x="3884613" y="9447213"/>
            <a:ext cx="2971800" cy="496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89BFA627-292D-438B-ACB1-20C27B3AC4DC}" type="slidenum">
              <a:rPr lang="en-US" altLang="ja-JP">
                <a:latin typeface="Calibri" panose="020F0502020204030204" pitchFamily="34" charset="0"/>
                <a:ea typeface="ＭＳ Ｐゴシック" panose="020B0600070205080204" pitchFamily="50" charset="-128"/>
              </a:rPr>
              <a:pPr algn="r" eaLnBrk="1" hangingPunct="1">
                <a:spcBef>
                  <a:spcPct val="0"/>
                </a:spcBef>
              </a:pPr>
              <a:t>23</a:t>
            </a:fld>
            <a:endParaRPr lang="en-US" altLang="ja-JP">
              <a:latin typeface="Calibri" panose="020F0502020204030204" pitchFamily="34" charset="0"/>
              <a:ea typeface="ＭＳ Ｐゴシック" panose="020B060007020508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68898388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9pPr>
          </a:lstStyle>
          <a:p>
            <a:pPr>
              <a:spcBef>
                <a:spcPct val="0"/>
              </a:spcBef>
            </a:pPr>
            <a:fld id="{0B0E143C-664C-48F1-BFA4-2FD0371A61A7}" type="slidenum">
              <a:rPr lang="en-US" altLang="ja-JP" smtClean="0">
                <a:ea typeface="ＭＳ Ｐゴシック" panose="020B0600070205080204" pitchFamily="50" charset="-128"/>
              </a:rPr>
              <a:pPr>
                <a:spcBef>
                  <a:spcPct val="0"/>
                </a:spcBef>
              </a:pPr>
              <a:t>24</a:t>
            </a:fld>
            <a:endParaRPr lang="en-US" altLang="ja-JP" smtClean="0">
              <a:ea typeface="ＭＳ Ｐゴシック" panose="020B0600070205080204" pitchFamily="50" charset="-128"/>
            </a:endParaRPr>
          </a:p>
        </p:txBody>
      </p:sp>
      <p:sp>
        <p:nvSpPr>
          <p:cNvPr id="47107" name="スライド イメージ プレースホル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7108" name="ノート プレースホルダ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ja-JP" altLang="ja-JP" smtClean="0">
              <a:ea typeface="ＭＳ Ｐ明朝" panose="02020600040205080304" pitchFamily="18" charset="-128"/>
            </a:endParaRPr>
          </a:p>
        </p:txBody>
      </p:sp>
      <p:sp>
        <p:nvSpPr>
          <p:cNvPr id="47109" name="スライド番号プレースホルダ 3"/>
          <p:cNvSpPr txBox="1">
            <a:spLocks noGrp="1"/>
          </p:cNvSpPr>
          <p:nvPr/>
        </p:nvSpPr>
        <p:spPr bwMode="auto">
          <a:xfrm>
            <a:off x="3884613" y="9447213"/>
            <a:ext cx="2971800" cy="496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72E1D3C0-A6E4-4598-9BD7-067682DDCDC3}" type="slidenum">
              <a:rPr lang="en-US" altLang="ja-JP">
                <a:latin typeface="Calibri" panose="020F0502020204030204" pitchFamily="34" charset="0"/>
                <a:ea typeface="ＭＳ Ｐゴシック" panose="020B0600070205080204" pitchFamily="50" charset="-128"/>
              </a:rPr>
              <a:pPr algn="r" eaLnBrk="1" hangingPunct="1">
                <a:spcBef>
                  <a:spcPct val="0"/>
                </a:spcBef>
              </a:pPr>
              <a:t>24</a:t>
            </a:fld>
            <a:endParaRPr lang="en-US" altLang="ja-JP">
              <a:latin typeface="Calibri" panose="020F0502020204030204" pitchFamily="34" charset="0"/>
              <a:ea typeface="ＭＳ Ｐゴシック" panose="020B060007020508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2380931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9pPr>
          </a:lstStyle>
          <a:p>
            <a:pPr>
              <a:spcBef>
                <a:spcPct val="0"/>
              </a:spcBef>
            </a:pPr>
            <a:fld id="{AC4E1A4F-5D04-4755-A1B9-2C96AD78FC5F}" type="slidenum">
              <a:rPr lang="en-US" altLang="ja-JP" smtClean="0">
                <a:ea typeface="ＭＳ Ｐゴシック" panose="020B0600070205080204" pitchFamily="50" charset="-128"/>
              </a:rPr>
              <a:pPr>
                <a:spcBef>
                  <a:spcPct val="0"/>
                </a:spcBef>
              </a:pPr>
              <a:t>25</a:t>
            </a:fld>
            <a:endParaRPr lang="en-US" altLang="ja-JP" smtClean="0">
              <a:ea typeface="ＭＳ Ｐゴシック" panose="020B0600070205080204" pitchFamily="50" charset="-128"/>
            </a:endParaRPr>
          </a:p>
        </p:txBody>
      </p:sp>
      <p:sp>
        <p:nvSpPr>
          <p:cNvPr id="49155" name="スライド イメージ プレースホル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9156" name="ノート プレースホルダ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ja-JP" altLang="ja-JP" smtClean="0">
              <a:ea typeface="ＭＳ Ｐ明朝" panose="02020600040205080304" pitchFamily="18" charset="-128"/>
            </a:endParaRPr>
          </a:p>
        </p:txBody>
      </p:sp>
      <p:sp>
        <p:nvSpPr>
          <p:cNvPr id="49157" name="スライド番号プレースホルダ 3"/>
          <p:cNvSpPr txBox="1">
            <a:spLocks noGrp="1"/>
          </p:cNvSpPr>
          <p:nvPr/>
        </p:nvSpPr>
        <p:spPr bwMode="auto">
          <a:xfrm>
            <a:off x="3884613" y="9447213"/>
            <a:ext cx="2971800" cy="496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2B78EB6A-C055-4B39-B688-C8038AC1B7E0}" type="slidenum">
              <a:rPr lang="en-US" altLang="ja-JP">
                <a:latin typeface="Calibri" panose="020F0502020204030204" pitchFamily="34" charset="0"/>
                <a:ea typeface="ＭＳ Ｐゴシック" panose="020B0600070205080204" pitchFamily="50" charset="-128"/>
              </a:rPr>
              <a:pPr algn="r" eaLnBrk="1" hangingPunct="1">
                <a:spcBef>
                  <a:spcPct val="0"/>
                </a:spcBef>
              </a:pPr>
              <a:t>25</a:t>
            </a:fld>
            <a:endParaRPr lang="en-US" altLang="ja-JP">
              <a:latin typeface="Calibri" panose="020F0502020204030204" pitchFamily="34" charset="0"/>
              <a:ea typeface="ＭＳ Ｐゴシック" panose="020B060007020508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7748671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9pPr>
          </a:lstStyle>
          <a:p>
            <a:pPr>
              <a:spcBef>
                <a:spcPct val="0"/>
              </a:spcBef>
            </a:pPr>
            <a:fld id="{0298B36D-1565-41C9-ACA6-BFF25D5231E2}" type="slidenum">
              <a:rPr lang="en-US" altLang="ja-JP" smtClean="0">
                <a:ea typeface="ＭＳ Ｐゴシック" panose="020B0600070205080204" pitchFamily="50" charset="-128"/>
              </a:rPr>
              <a:pPr>
                <a:spcBef>
                  <a:spcPct val="0"/>
                </a:spcBef>
              </a:pPr>
              <a:t>26</a:t>
            </a:fld>
            <a:endParaRPr lang="en-US" altLang="ja-JP" smtClean="0">
              <a:ea typeface="ＭＳ Ｐゴシック" panose="020B0600070205080204" pitchFamily="50" charset="-128"/>
            </a:endParaRPr>
          </a:p>
        </p:txBody>
      </p:sp>
      <p:sp>
        <p:nvSpPr>
          <p:cNvPr id="51203" name="スライド イメージ プレースホル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1204" name="ノート プレースホルダ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ja-JP" altLang="ja-JP" smtClean="0">
              <a:ea typeface="ＭＳ Ｐ明朝" panose="02020600040205080304" pitchFamily="18" charset="-128"/>
            </a:endParaRPr>
          </a:p>
        </p:txBody>
      </p:sp>
      <p:sp>
        <p:nvSpPr>
          <p:cNvPr id="51205" name="スライド番号プレースホルダ 3"/>
          <p:cNvSpPr txBox="1">
            <a:spLocks noGrp="1"/>
          </p:cNvSpPr>
          <p:nvPr/>
        </p:nvSpPr>
        <p:spPr bwMode="auto">
          <a:xfrm>
            <a:off x="3884613" y="9447213"/>
            <a:ext cx="2971800" cy="496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B05CB55A-7159-4587-AB08-7B61A47D49CD}" type="slidenum">
              <a:rPr lang="en-US" altLang="ja-JP">
                <a:latin typeface="Calibri" panose="020F0502020204030204" pitchFamily="34" charset="0"/>
                <a:ea typeface="ＭＳ Ｐゴシック" panose="020B0600070205080204" pitchFamily="50" charset="-128"/>
              </a:rPr>
              <a:pPr algn="r" eaLnBrk="1" hangingPunct="1">
                <a:spcBef>
                  <a:spcPct val="0"/>
                </a:spcBef>
              </a:pPr>
              <a:t>26</a:t>
            </a:fld>
            <a:endParaRPr lang="en-US" altLang="ja-JP">
              <a:latin typeface="Calibri" panose="020F0502020204030204" pitchFamily="34" charset="0"/>
              <a:ea typeface="ＭＳ Ｐゴシック" panose="020B060007020508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68643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9pPr>
          </a:lstStyle>
          <a:p>
            <a:pPr>
              <a:spcBef>
                <a:spcPct val="0"/>
              </a:spcBef>
            </a:pPr>
            <a:fld id="{4C77E2CF-82F4-4389-A2C4-311F775DF1E3}" type="slidenum">
              <a:rPr lang="en-US" altLang="ja-JP" smtClean="0">
                <a:ea typeface="ＭＳ Ｐゴシック" panose="020B0600070205080204" pitchFamily="50" charset="-128"/>
              </a:rPr>
              <a:pPr>
                <a:spcBef>
                  <a:spcPct val="0"/>
                </a:spcBef>
              </a:pPr>
              <a:t>27</a:t>
            </a:fld>
            <a:endParaRPr lang="en-US" altLang="ja-JP" smtClean="0">
              <a:ea typeface="ＭＳ Ｐゴシック" panose="020B0600070205080204" pitchFamily="50" charset="-128"/>
            </a:endParaRPr>
          </a:p>
        </p:txBody>
      </p:sp>
      <p:sp>
        <p:nvSpPr>
          <p:cNvPr id="53251" name="スライド イメージ プレースホル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3252" name="ノート プレースホルダ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ja-JP" altLang="ja-JP" smtClean="0">
              <a:ea typeface="ＭＳ Ｐ明朝" panose="02020600040205080304" pitchFamily="18" charset="-128"/>
            </a:endParaRPr>
          </a:p>
        </p:txBody>
      </p:sp>
      <p:sp>
        <p:nvSpPr>
          <p:cNvPr id="53253" name="スライド番号プレースホルダ 3"/>
          <p:cNvSpPr txBox="1">
            <a:spLocks noGrp="1"/>
          </p:cNvSpPr>
          <p:nvPr/>
        </p:nvSpPr>
        <p:spPr bwMode="auto">
          <a:xfrm>
            <a:off x="3884613" y="9447213"/>
            <a:ext cx="2971800" cy="496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B4F0B89A-FB35-444E-B600-2C4974691567}" type="slidenum">
              <a:rPr lang="en-US" altLang="ja-JP">
                <a:latin typeface="Calibri" panose="020F0502020204030204" pitchFamily="34" charset="0"/>
                <a:ea typeface="ＭＳ Ｐゴシック" panose="020B0600070205080204" pitchFamily="50" charset="-128"/>
              </a:rPr>
              <a:pPr algn="r" eaLnBrk="1" hangingPunct="1">
                <a:spcBef>
                  <a:spcPct val="0"/>
                </a:spcBef>
              </a:pPr>
              <a:t>27</a:t>
            </a:fld>
            <a:endParaRPr lang="en-US" altLang="ja-JP">
              <a:latin typeface="Calibri" panose="020F0502020204030204" pitchFamily="34" charset="0"/>
              <a:ea typeface="ＭＳ Ｐゴシック" panose="020B060007020508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4138609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9pPr>
          </a:lstStyle>
          <a:p>
            <a:pPr>
              <a:spcBef>
                <a:spcPct val="0"/>
              </a:spcBef>
            </a:pPr>
            <a:fld id="{C7A84A24-925B-46B8-8BEC-5C3514BEF4F6}" type="slidenum">
              <a:rPr lang="en-US" altLang="ja-JP" smtClean="0">
                <a:ea typeface="ＭＳ Ｐゴシック" panose="020B0600070205080204" pitchFamily="50" charset="-128"/>
              </a:rPr>
              <a:pPr>
                <a:spcBef>
                  <a:spcPct val="0"/>
                </a:spcBef>
              </a:pPr>
              <a:t>28</a:t>
            </a:fld>
            <a:endParaRPr lang="en-US" altLang="ja-JP" smtClean="0">
              <a:ea typeface="ＭＳ Ｐゴシック" panose="020B0600070205080204" pitchFamily="50" charset="-128"/>
            </a:endParaRPr>
          </a:p>
        </p:txBody>
      </p:sp>
      <p:sp>
        <p:nvSpPr>
          <p:cNvPr id="55299" name="スライド イメージ プレースホル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5300" name="ノート プレースホルダ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ja-JP" altLang="ja-JP" smtClean="0">
              <a:ea typeface="ＭＳ Ｐ明朝" panose="02020600040205080304" pitchFamily="18" charset="-128"/>
            </a:endParaRPr>
          </a:p>
        </p:txBody>
      </p:sp>
      <p:sp>
        <p:nvSpPr>
          <p:cNvPr id="55301" name="スライド番号プレースホルダ 3"/>
          <p:cNvSpPr txBox="1">
            <a:spLocks noGrp="1"/>
          </p:cNvSpPr>
          <p:nvPr/>
        </p:nvSpPr>
        <p:spPr bwMode="auto">
          <a:xfrm>
            <a:off x="3884613" y="9447213"/>
            <a:ext cx="2971800" cy="496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71772ADB-1F71-4AE0-B171-27CB4F8E5455}" type="slidenum">
              <a:rPr lang="en-US" altLang="ja-JP">
                <a:latin typeface="Calibri" panose="020F0502020204030204" pitchFamily="34" charset="0"/>
                <a:ea typeface="ＭＳ Ｐゴシック" panose="020B0600070205080204" pitchFamily="50" charset="-128"/>
              </a:rPr>
              <a:pPr algn="r" eaLnBrk="1" hangingPunct="1">
                <a:spcBef>
                  <a:spcPct val="0"/>
                </a:spcBef>
              </a:pPr>
              <a:t>28</a:t>
            </a:fld>
            <a:endParaRPr lang="en-US" altLang="ja-JP">
              <a:latin typeface="Calibri" panose="020F0502020204030204" pitchFamily="34" charset="0"/>
              <a:ea typeface="ＭＳ Ｐゴシック" panose="020B060007020508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7889406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9pPr>
          </a:lstStyle>
          <a:p>
            <a:pPr>
              <a:spcBef>
                <a:spcPct val="0"/>
              </a:spcBef>
            </a:pPr>
            <a:fld id="{4A1971D7-A940-4C0C-B4A8-CD3949B9D4FD}" type="slidenum">
              <a:rPr lang="en-US" altLang="ja-JP" smtClean="0">
                <a:ea typeface="ＭＳ Ｐゴシック" panose="020B0600070205080204" pitchFamily="50" charset="-128"/>
              </a:rPr>
              <a:pPr>
                <a:spcBef>
                  <a:spcPct val="0"/>
                </a:spcBef>
              </a:pPr>
              <a:t>30</a:t>
            </a:fld>
            <a:endParaRPr lang="en-US" altLang="ja-JP" smtClean="0">
              <a:ea typeface="ＭＳ Ｐゴシック" panose="020B0600070205080204" pitchFamily="50" charset="-128"/>
            </a:endParaRPr>
          </a:p>
        </p:txBody>
      </p:sp>
      <p:sp>
        <p:nvSpPr>
          <p:cNvPr id="58371" name="スライド イメージ プレースホル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8372" name="ノート プレースホルダ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ja-JP" altLang="ja-JP" smtClean="0">
              <a:ea typeface="ＭＳ Ｐ明朝" panose="02020600040205080304" pitchFamily="18" charset="-128"/>
            </a:endParaRPr>
          </a:p>
        </p:txBody>
      </p:sp>
      <p:sp>
        <p:nvSpPr>
          <p:cNvPr id="58373" name="スライド番号プレースホルダ 3"/>
          <p:cNvSpPr txBox="1">
            <a:spLocks noGrp="1"/>
          </p:cNvSpPr>
          <p:nvPr/>
        </p:nvSpPr>
        <p:spPr bwMode="auto">
          <a:xfrm>
            <a:off x="3884613" y="9447213"/>
            <a:ext cx="2971800" cy="496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F3673626-F150-4615-A376-6B56E327B6DC}" type="slidenum">
              <a:rPr lang="en-US" altLang="ja-JP">
                <a:latin typeface="Calibri" panose="020F0502020204030204" pitchFamily="34" charset="0"/>
                <a:ea typeface="ＭＳ Ｐゴシック" panose="020B0600070205080204" pitchFamily="50" charset="-128"/>
              </a:rPr>
              <a:pPr algn="r" eaLnBrk="1" hangingPunct="1">
                <a:spcBef>
                  <a:spcPct val="0"/>
                </a:spcBef>
              </a:pPr>
              <a:t>30</a:t>
            </a:fld>
            <a:endParaRPr lang="en-US" altLang="ja-JP">
              <a:latin typeface="Calibri" panose="020F0502020204030204" pitchFamily="34" charset="0"/>
              <a:ea typeface="ＭＳ Ｐゴシック" panose="020B060007020508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01879700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9pPr>
          </a:lstStyle>
          <a:p>
            <a:pPr>
              <a:spcBef>
                <a:spcPct val="0"/>
              </a:spcBef>
            </a:pPr>
            <a:fld id="{B16F383E-DE0B-45C3-88D1-88514D14871C}" type="slidenum">
              <a:rPr lang="en-US" altLang="ja-JP" smtClean="0">
                <a:ea typeface="ＭＳ Ｐゴシック" panose="020B0600070205080204" pitchFamily="50" charset="-128"/>
              </a:rPr>
              <a:pPr>
                <a:spcBef>
                  <a:spcPct val="0"/>
                </a:spcBef>
              </a:pPr>
              <a:t>32</a:t>
            </a:fld>
            <a:endParaRPr lang="en-US" altLang="ja-JP" smtClean="0">
              <a:ea typeface="ＭＳ Ｐゴシック" panose="020B0600070205080204" pitchFamily="50" charset="-128"/>
            </a:endParaRPr>
          </a:p>
        </p:txBody>
      </p:sp>
      <p:sp>
        <p:nvSpPr>
          <p:cNvPr id="61443" name="スライド イメージ プレースホル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1444" name="ノート プレースホルダ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ja-JP" altLang="ja-JP" smtClean="0">
              <a:ea typeface="ＭＳ Ｐ明朝" panose="02020600040205080304" pitchFamily="18" charset="-128"/>
            </a:endParaRPr>
          </a:p>
        </p:txBody>
      </p:sp>
      <p:sp>
        <p:nvSpPr>
          <p:cNvPr id="61445" name="スライド番号プレースホルダ 3"/>
          <p:cNvSpPr txBox="1">
            <a:spLocks noGrp="1"/>
          </p:cNvSpPr>
          <p:nvPr/>
        </p:nvSpPr>
        <p:spPr bwMode="auto">
          <a:xfrm>
            <a:off x="3884613" y="9447213"/>
            <a:ext cx="2971800" cy="496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41B48ADD-D9AA-476E-8F41-A0E7F630AEA6}" type="slidenum">
              <a:rPr lang="en-US" altLang="ja-JP">
                <a:latin typeface="Calibri" panose="020F0502020204030204" pitchFamily="34" charset="0"/>
                <a:ea typeface="ＭＳ Ｐゴシック" panose="020B0600070205080204" pitchFamily="50" charset="-128"/>
              </a:rPr>
              <a:pPr algn="r" eaLnBrk="1" hangingPunct="1">
                <a:spcBef>
                  <a:spcPct val="0"/>
                </a:spcBef>
              </a:pPr>
              <a:t>32</a:t>
            </a:fld>
            <a:endParaRPr lang="en-US" altLang="ja-JP">
              <a:latin typeface="Calibri" panose="020F0502020204030204" pitchFamily="34" charset="0"/>
              <a:ea typeface="ＭＳ Ｐゴシック" panose="020B060007020508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4520334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9pPr>
          </a:lstStyle>
          <a:p>
            <a:pPr>
              <a:spcBef>
                <a:spcPct val="0"/>
              </a:spcBef>
            </a:pPr>
            <a:fld id="{9A3C34A7-EF88-41DB-B39F-1C115EE73DFD}" type="slidenum">
              <a:rPr lang="en-US" altLang="ja-JP" smtClean="0">
                <a:ea typeface="ＭＳ Ｐゴシック" panose="020B0600070205080204" pitchFamily="50" charset="-128"/>
              </a:rPr>
              <a:pPr>
                <a:spcBef>
                  <a:spcPct val="0"/>
                </a:spcBef>
              </a:pPr>
              <a:t>33</a:t>
            </a:fld>
            <a:endParaRPr lang="en-US" altLang="ja-JP" smtClean="0">
              <a:ea typeface="ＭＳ Ｐゴシック" panose="020B0600070205080204" pitchFamily="50" charset="-128"/>
            </a:endParaRPr>
          </a:p>
        </p:txBody>
      </p:sp>
      <p:sp>
        <p:nvSpPr>
          <p:cNvPr id="63491" name="Rectangle 7"/>
          <p:cNvSpPr txBox="1">
            <a:spLocks noGrp="1" noChangeArrowheads="1"/>
          </p:cNvSpPr>
          <p:nvPr/>
        </p:nvSpPr>
        <p:spPr bwMode="auto">
          <a:xfrm>
            <a:off x="3884613" y="9447213"/>
            <a:ext cx="2971800" cy="496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B4BFBDF7-BB7A-46FF-90E6-E96576F97C66}" type="slidenum">
              <a:rPr lang="en-US" altLang="ja-JP">
                <a:latin typeface="Calibri" panose="020F0502020204030204" pitchFamily="34" charset="0"/>
                <a:ea typeface="ＭＳ Ｐゴシック" panose="020B0600070205080204" pitchFamily="50" charset="-128"/>
              </a:rPr>
              <a:pPr algn="r" eaLnBrk="1" hangingPunct="1">
                <a:spcBef>
                  <a:spcPct val="0"/>
                </a:spcBef>
              </a:pPr>
              <a:t>33</a:t>
            </a:fld>
            <a:endParaRPr lang="en-US" altLang="ja-JP">
              <a:latin typeface="Calibri" panose="020F0502020204030204" pitchFamily="34" charset="0"/>
              <a:ea typeface="ＭＳ Ｐゴシック" panose="020B0600070205080204" pitchFamily="50" charset="-128"/>
            </a:endParaRPr>
          </a:p>
        </p:txBody>
      </p:sp>
      <p:sp>
        <p:nvSpPr>
          <p:cNvPr id="6349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724400"/>
            <a:ext cx="5029200" cy="4475163"/>
          </a:xfrm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ja-JP" altLang="en-US" smtClean="0">
                <a:ea typeface="ＭＳ Ｐ明朝" panose="02020600040205080304" pitchFamily="18" charset="-128"/>
              </a:rPr>
              <a:t>村松祐次</a:t>
            </a:r>
            <a:r>
              <a:rPr lang="en-US" altLang="ja-JP" smtClean="0">
                <a:ea typeface="ＭＳ Ｐ明朝" panose="02020600040205080304" pitchFamily="18" charset="-128"/>
              </a:rPr>
              <a:t>『</a:t>
            </a:r>
            <a:r>
              <a:rPr lang="ja-JP" altLang="en-US" smtClean="0">
                <a:ea typeface="ＭＳ Ｐ明朝" panose="02020600040205080304" pitchFamily="18" charset="-128"/>
              </a:rPr>
              <a:t>中国の社会態制</a:t>
            </a:r>
            <a:r>
              <a:rPr lang="en-US" altLang="ja-JP" smtClean="0">
                <a:ea typeface="ＭＳ Ｐ明朝" panose="02020600040205080304" pitchFamily="18" charset="-128"/>
              </a:rPr>
              <a:t>』</a:t>
            </a:r>
            <a:r>
              <a:rPr lang="ja-JP" altLang="en-US" smtClean="0">
                <a:ea typeface="ＭＳ Ｐ明朝" panose="02020600040205080304" pitchFamily="18" charset="-128"/>
              </a:rPr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181156893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9pPr>
          </a:lstStyle>
          <a:p>
            <a:pPr>
              <a:spcBef>
                <a:spcPct val="0"/>
              </a:spcBef>
            </a:pPr>
            <a:fld id="{30106D23-1E09-4718-A198-FC20114E956E}" type="slidenum">
              <a:rPr lang="en-US" altLang="ja-JP" smtClean="0">
                <a:ea typeface="ＭＳ Ｐゴシック" panose="020B0600070205080204" pitchFamily="50" charset="-128"/>
              </a:rPr>
              <a:pPr>
                <a:spcBef>
                  <a:spcPct val="0"/>
                </a:spcBef>
              </a:pPr>
              <a:t>34</a:t>
            </a:fld>
            <a:endParaRPr lang="en-US" altLang="ja-JP" smtClean="0">
              <a:ea typeface="ＭＳ Ｐゴシック" panose="020B0600070205080204" pitchFamily="50" charset="-128"/>
            </a:endParaRPr>
          </a:p>
        </p:txBody>
      </p:sp>
      <p:sp>
        <p:nvSpPr>
          <p:cNvPr id="65539" name="スライド イメージ プレースホル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5540" name="ノート プレースホルダ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ja-JP" altLang="ja-JP" smtClean="0">
              <a:ea typeface="ＭＳ Ｐ明朝" panose="02020600040205080304" pitchFamily="18" charset="-128"/>
            </a:endParaRPr>
          </a:p>
        </p:txBody>
      </p:sp>
      <p:sp>
        <p:nvSpPr>
          <p:cNvPr id="65541" name="スライド番号プレースホルダ 3"/>
          <p:cNvSpPr txBox="1">
            <a:spLocks noGrp="1"/>
          </p:cNvSpPr>
          <p:nvPr/>
        </p:nvSpPr>
        <p:spPr bwMode="auto">
          <a:xfrm>
            <a:off x="3884613" y="9447213"/>
            <a:ext cx="2971800" cy="496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844DC873-4EA2-43CF-8049-0CDD20633678}" type="slidenum">
              <a:rPr lang="en-US" altLang="ja-JP">
                <a:latin typeface="Calibri" panose="020F0502020204030204" pitchFamily="34" charset="0"/>
                <a:ea typeface="ＭＳ Ｐゴシック" panose="020B0600070205080204" pitchFamily="50" charset="-128"/>
              </a:rPr>
              <a:pPr algn="r" eaLnBrk="1" hangingPunct="1">
                <a:spcBef>
                  <a:spcPct val="0"/>
                </a:spcBef>
              </a:pPr>
              <a:t>34</a:t>
            </a:fld>
            <a:endParaRPr lang="en-US" altLang="ja-JP">
              <a:latin typeface="Calibri" panose="020F0502020204030204" pitchFamily="34" charset="0"/>
              <a:ea typeface="ＭＳ Ｐゴシック" panose="020B060007020508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6387314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9pPr>
          </a:lstStyle>
          <a:p>
            <a:pPr>
              <a:spcBef>
                <a:spcPct val="0"/>
              </a:spcBef>
            </a:pPr>
            <a:fld id="{BB339ED6-54CB-4382-8114-6EDF8A1330AE}" type="slidenum">
              <a:rPr lang="en-US" altLang="ja-JP" smtClean="0">
                <a:ea typeface="ＭＳ Ｐゴシック" panose="020B0600070205080204" pitchFamily="50" charset="-128"/>
              </a:rPr>
              <a:pPr>
                <a:spcBef>
                  <a:spcPct val="0"/>
                </a:spcBef>
              </a:pPr>
              <a:t>35</a:t>
            </a:fld>
            <a:endParaRPr lang="en-US" altLang="ja-JP" smtClean="0">
              <a:ea typeface="ＭＳ Ｐゴシック" panose="020B0600070205080204" pitchFamily="50" charset="-128"/>
            </a:endParaRPr>
          </a:p>
        </p:txBody>
      </p:sp>
      <p:sp>
        <p:nvSpPr>
          <p:cNvPr id="67587" name="スライド イメージ プレースホル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7588" name="ノート プレースホルダ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ja-JP" altLang="ja-JP" smtClean="0">
              <a:ea typeface="ＭＳ Ｐ明朝" panose="02020600040205080304" pitchFamily="18" charset="-128"/>
            </a:endParaRPr>
          </a:p>
        </p:txBody>
      </p:sp>
      <p:sp>
        <p:nvSpPr>
          <p:cNvPr id="67589" name="スライド番号プレースホルダ 3"/>
          <p:cNvSpPr txBox="1">
            <a:spLocks noGrp="1"/>
          </p:cNvSpPr>
          <p:nvPr/>
        </p:nvSpPr>
        <p:spPr bwMode="auto">
          <a:xfrm>
            <a:off x="3884613" y="9447213"/>
            <a:ext cx="2971800" cy="496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B1468BCF-8785-4464-84F3-1A9828EC1771}" type="slidenum">
              <a:rPr lang="en-US" altLang="ja-JP">
                <a:latin typeface="Calibri" panose="020F0502020204030204" pitchFamily="34" charset="0"/>
                <a:ea typeface="ＭＳ Ｐゴシック" panose="020B0600070205080204" pitchFamily="50" charset="-128"/>
              </a:rPr>
              <a:pPr algn="r" eaLnBrk="1" hangingPunct="1">
                <a:spcBef>
                  <a:spcPct val="0"/>
                </a:spcBef>
              </a:pPr>
              <a:t>35</a:t>
            </a:fld>
            <a:endParaRPr lang="en-US" altLang="ja-JP">
              <a:latin typeface="Calibri" panose="020F0502020204030204" pitchFamily="34" charset="0"/>
              <a:ea typeface="ＭＳ Ｐゴシック" panose="020B060007020508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37183247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9pPr>
          </a:lstStyle>
          <a:p>
            <a:pPr>
              <a:spcBef>
                <a:spcPct val="0"/>
              </a:spcBef>
            </a:pPr>
            <a:fld id="{4FA858C7-A451-4038-B666-CD42D0ED5720}" type="slidenum">
              <a:rPr lang="en-US" altLang="ja-JP" smtClean="0">
                <a:ea typeface="ＭＳ Ｐゴシック" panose="020B0600070205080204" pitchFamily="50" charset="-128"/>
              </a:rPr>
              <a:pPr>
                <a:spcBef>
                  <a:spcPct val="0"/>
                </a:spcBef>
              </a:pPr>
              <a:t>36</a:t>
            </a:fld>
            <a:endParaRPr lang="en-US" altLang="ja-JP" smtClean="0">
              <a:ea typeface="ＭＳ Ｐゴシック" panose="020B0600070205080204" pitchFamily="50" charset="-128"/>
            </a:endParaRPr>
          </a:p>
        </p:txBody>
      </p:sp>
      <p:sp>
        <p:nvSpPr>
          <p:cNvPr id="69635" name="スライド イメージ プレースホル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9636" name="ノート プレースホルダ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ja-JP" altLang="ja-JP" smtClean="0">
              <a:ea typeface="ＭＳ Ｐ明朝" panose="02020600040205080304" pitchFamily="18" charset="-128"/>
            </a:endParaRPr>
          </a:p>
        </p:txBody>
      </p:sp>
      <p:sp>
        <p:nvSpPr>
          <p:cNvPr id="69637" name="スライド番号プレースホルダ 3"/>
          <p:cNvSpPr txBox="1">
            <a:spLocks noGrp="1"/>
          </p:cNvSpPr>
          <p:nvPr/>
        </p:nvSpPr>
        <p:spPr bwMode="auto">
          <a:xfrm>
            <a:off x="3884613" y="9447213"/>
            <a:ext cx="2971800" cy="496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FDA12AC2-2F8A-41EB-BFDD-41F13E340DE9}" type="slidenum">
              <a:rPr lang="en-US" altLang="ja-JP">
                <a:latin typeface="Calibri" panose="020F0502020204030204" pitchFamily="34" charset="0"/>
                <a:ea typeface="ＭＳ Ｐゴシック" panose="020B0600070205080204" pitchFamily="50" charset="-128"/>
              </a:rPr>
              <a:pPr algn="r" eaLnBrk="1" hangingPunct="1">
                <a:spcBef>
                  <a:spcPct val="0"/>
                </a:spcBef>
              </a:pPr>
              <a:t>36</a:t>
            </a:fld>
            <a:endParaRPr lang="en-US" altLang="ja-JP">
              <a:latin typeface="Calibri" panose="020F0502020204030204" pitchFamily="34" charset="0"/>
              <a:ea typeface="ＭＳ Ｐゴシック" panose="020B060007020508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5106032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9pPr>
          </a:lstStyle>
          <a:p>
            <a:pPr>
              <a:spcBef>
                <a:spcPct val="0"/>
              </a:spcBef>
            </a:pPr>
            <a:fld id="{BBDB0F06-9F0F-452B-919F-4EFD32C05D37}" type="slidenum">
              <a:rPr lang="en-US" altLang="ja-JP" smtClean="0">
                <a:ea typeface="ＭＳ Ｐゴシック" panose="020B0600070205080204" pitchFamily="50" charset="-128"/>
              </a:rPr>
              <a:pPr>
                <a:spcBef>
                  <a:spcPct val="0"/>
                </a:spcBef>
              </a:pPr>
              <a:t>37</a:t>
            </a:fld>
            <a:endParaRPr lang="en-US" altLang="ja-JP" smtClean="0">
              <a:ea typeface="ＭＳ Ｐゴシック" panose="020B0600070205080204" pitchFamily="50" charset="-128"/>
            </a:endParaRPr>
          </a:p>
        </p:txBody>
      </p:sp>
      <p:sp>
        <p:nvSpPr>
          <p:cNvPr id="71683" name="スライド イメージ プレースホル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1684" name="ノート プレースホルダ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ja-JP" altLang="ja-JP" smtClean="0">
              <a:ea typeface="ＭＳ Ｐ明朝" panose="02020600040205080304" pitchFamily="18" charset="-128"/>
            </a:endParaRPr>
          </a:p>
        </p:txBody>
      </p:sp>
      <p:sp>
        <p:nvSpPr>
          <p:cNvPr id="71685" name="スライド番号プレースホルダ 3"/>
          <p:cNvSpPr txBox="1">
            <a:spLocks noGrp="1"/>
          </p:cNvSpPr>
          <p:nvPr/>
        </p:nvSpPr>
        <p:spPr bwMode="auto">
          <a:xfrm>
            <a:off x="3884613" y="9447213"/>
            <a:ext cx="2971800" cy="496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BF78A0AC-FA5A-4B14-8068-77D8AF83CC2E}" type="slidenum">
              <a:rPr lang="en-US" altLang="ja-JP">
                <a:latin typeface="Calibri" panose="020F0502020204030204" pitchFamily="34" charset="0"/>
                <a:ea typeface="ＭＳ Ｐゴシック" panose="020B0600070205080204" pitchFamily="50" charset="-128"/>
              </a:rPr>
              <a:pPr algn="r" eaLnBrk="1" hangingPunct="1">
                <a:spcBef>
                  <a:spcPct val="0"/>
                </a:spcBef>
              </a:pPr>
              <a:t>37</a:t>
            </a:fld>
            <a:endParaRPr lang="en-US" altLang="ja-JP">
              <a:latin typeface="Calibri" panose="020F0502020204030204" pitchFamily="34" charset="0"/>
              <a:ea typeface="ＭＳ Ｐゴシック" panose="020B060007020508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86482887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9pPr>
          </a:lstStyle>
          <a:p>
            <a:pPr>
              <a:spcBef>
                <a:spcPct val="0"/>
              </a:spcBef>
            </a:pPr>
            <a:fld id="{5C801819-9735-4C35-8FB0-44B86A57C6B3}" type="slidenum">
              <a:rPr lang="en-US" altLang="ja-JP" smtClean="0">
                <a:ea typeface="ＭＳ Ｐゴシック" panose="020B0600070205080204" pitchFamily="50" charset="-128"/>
              </a:rPr>
              <a:pPr>
                <a:spcBef>
                  <a:spcPct val="0"/>
                </a:spcBef>
              </a:pPr>
              <a:t>39</a:t>
            </a:fld>
            <a:endParaRPr lang="en-US" altLang="ja-JP" smtClean="0">
              <a:ea typeface="ＭＳ Ｐゴシック" panose="020B0600070205080204" pitchFamily="50" charset="-128"/>
            </a:endParaRPr>
          </a:p>
        </p:txBody>
      </p:sp>
      <p:sp>
        <p:nvSpPr>
          <p:cNvPr id="74755" name="スライド イメージ プレースホル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4756" name="ノート プレースホルダ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ja-JP" altLang="ja-JP" smtClean="0">
              <a:ea typeface="ＭＳ Ｐ明朝" panose="02020600040205080304" pitchFamily="18" charset="-128"/>
            </a:endParaRPr>
          </a:p>
        </p:txBody>
      </p:sp>
      <p:sp>
        <p:nvSpPr>
          <p:cNvPr id="74757" name="スライド番号プレースホルダ 3"/>
          <p:cNvSpPr txBox="1">
            <a:spLocks noGrp="1"/>
          </p:cNvSpPr>
          <p:nvPr/>
        </p:nvSpPr>
        <p:spPr bwMode="auto">
          <a:xfrm>
            <a:off x="3884613" y="9447213"/>
            <a:ext cx="2971800" cy="496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B3EE56F9-3CAE-4AD0-98CB-6D7D29824F4A}" type="slidenum">
              <a:rPr lang="en-US" altLang="ja-JP">
                <a:latin typeface="Calibri" panose="020F0502020204030204" pitchFamily="34" charset="0"/>
                <a:ea typeface="ＭＳ Ｐゴシック" panose="020B0600070205080204" pitchFamily="50" charset="-128"/>
              </a:rPr>
              <a:pPr algn="r" eaLnBrk="1" hangingPunct="1">
                <a:spcBef>
                  <a:spcPct val="0"/>
                </a:spcBef>
              </a:pPr>
              <a:t>39</a:t>
            </a:fld>
            <a:endParaRPr lang="en-US" altLang="ja-JP">
              <a:latin typeface="Calibri" panose="020F0502020204030204" pitchFamily="34" charset="0"/>
              <a:ea typeface="ＭＳ Ｐゴシック" panose="020B060007020508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5284426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9pPr>
          </a:lstStyle>
          <a:p>
            <a:pPr>
              <a:spcBef>
                <a:spcPct val="0"/>
              </a:spcBef>
            </a:pPr>
            <a:fld id="{40335E52-2E25-43FB-8E39-8FFE14A88918}" type="slidenum">
              <a:rPr lang="en-US" altLang="ja-JP" smtClean="0">
                <a:ea typeface="ＭＳ Ｐゴシック" panose="020B0600070205080204" pitchFamily="50" charset="-128"/>
              </a:rPr>
              <a:pPr>
                <a:spcBef>
                  <a:spcPct val="0"/>
                </a:spcBef>
              </a:pPr>
              <a:t>40</a:t>
            </a:fld>
            <a:endParaRPr lang="en-US" altLang="ja-JP" smtClean="0">
              <a:ea typeface="ＭＳ Ｐゴシック" panose="020B0600070205080204" pitchFamily="50" charset="-128"/>
            </a:endParaRPr>
          </a:p>
        </p:txBody>
      </p:sp>
      <p:sp>
        <p:nvSpPr>
          <p:cNvPr id="76803" name="スライド イメージ プレースホル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6804" name="ノート プレースホルダ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ja-JP" altLang="ja-JP" smtClean="0">
              <a:ea typeface="ＭＳ Ｐ明朝" panose="02020600040205080304" pitchFamily="18" charset="-128"/>
            </a:endParaRPr>
          </a:p>
        </p:txBody>
      </p:sp>
      <p:sp>
        <p:nvSpPr>
          <p:cNvPr id="76805" name="スライド番号プレースホルダ 3"/>
          <p:cNvSpPr txBox="1">
            <a:spLocks noGrp="1"/>
          </p:cNvSpPr>
          <p:nvPr/>
        </p:nvSpPr>
        <p:spPr bwMode="auto">
          <a:xfrm>
            <a:off x="3884613" y="9447213"/>
            <a:ext cx="2971800" cy="496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2C4E096E-286E-4F00-803A-68F2F94C39C5}" type="slidenum">
              <a:rPr lang="en-US" altLang="ja-JP">
                <a:latin typeface="Calibri" panose="020F0502020204030204" pitchFamily="34" charset="0"/>
                <a:ea typeface="ＭＳ Ｐゴシック" panose="020B0600070205080204" pitchFamily="50" charset="-128"/>
              </a:rPr>
              <a:pPr algn="r" eaLnBrk="1" hangingPunct="1">
                <a:spcBef>
                  <a:spcPct val="0"/>
                </a:spcBef>
              </a:pPr>
              <a:t>40</a:t>
            </a:fld>
            <a:endParaRPr lang="en-US" altLang="ja-JP">
              <a:latin typeface="Calibri" panose="020F0502020204030204" pitchFamily="34" charset="0"/>
              <a:ea typeface="ＭＳ Ｐゴシック" panose="020B060007020508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75182778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9pPr>
          </a:lstStyle>
          <a:p>
            <a:pPr>
              <a:spcBef>
                <a:spcPct val="0"/>
              </a:spcBef>
            </a:pPr>
            <a:fld id="{62AC0127-84DD-4736-8AF3-27C16C5C2C08}" type="slidenum">
              <a:rPr lang="en-US" altLang="ja-JP" smtClean="0">
                <a:ea typeface="ＭＳ Ｐゴシック" panose="020B0600070205080204" pitchFamily="50" charset="-128"/>
              </a:rPr>
              <a:pPr>
                <a:spcBef>
                  <a:spcPct val="0"/>
                </a:spcBef>
              </a:pPr>
              <a:t>41</a:t>
            </a:fld>
            <a:endParaRPr lang="en-US" altLang="ja-JP" smtClean="0">
              <a:ea typeface="ＭＳ Ｐゴシック" panose="020B0600070205080204" pitchFamily="50" charset="-128"/>
            </a:endParaRPr>
          </a:p>
        </p:txBody>
      </p:sp>
      <p:sp>
        <p:nvSpPr>
          <p:cNvPr id="78851" name="スライド イメージ プレースホル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8852" name="ノート プレースホルダ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ja-JP" altLang="ja-JP" smtClean="0">
              <a:ea typeface="ＭＳ Ｐ明朝" panose="02020600040205080304" pitchFamily="18" charset="-128"/>
            </a:endParaRPr>
          </a:p>
        </p:txBody>
      </p:sp>
      <p:sp>
        <p:nvSpPr>
          <p:cNvPr id="78853" name="スライド番号プレースホルダ 3"/>
          <p:cNvSpPr txBox="1">
            <a:spLocks noGrp="1"/>
          </p:cNvSpPr>
          <p:nvPr/>
        </p:nvSpPr>
        <p:spPr bwMode="auto">
          <a:xfrm>
            <a:off x="3884613" y="9447213"/>
            <a:ext cx="2971800" cy="496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0AAE4291-6919-4764-A75B-5200C32CF086}" type="slidenum">
              <a:rPr lang="en-US" altLang="ja-JP">
                <a:latin typeface="Calibri" panose="020F0502020204030204" pitchFamily="34" charset="0"/>
                <a:ea typeface="ＭＳ Ｐゴシック" panose="020B0600070205080204" pitchFamily="50" charset="-128"/>
              </a:rPr>
              <a:pPr algn="r" eaLnBrk="1" hangingPunct="1">
                <a:spcBef>
                  <a:spcPct val="0"/>
                </a:spcBef>
              </a:pPr>
              <a:t>41</a:t>
            </a:fld>
            <a:endParaRPr lang="en-US" altLang="ja-JP">
              <a:latin typeface="Calibri" panose="020F0502020204030204" pitchFamily="34" charset="0"/>
              <a:ea typeface="ＭＳ Ｐゴシック" panose="020B060007020508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897882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3CD248B-2E91-4B68-8FFA-BDAE2F210F11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681086985"/>
      </p:ext>
    </p:extLst>
  </p:cSld>
  <p:clrMapOvr>
    <a:masterClrMapping/>
  </p:clrMapOvr>
  <p:transition>
    <p:wipe dir="d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FB68FE-20A8-43AC-B7BB-3ACD94C9D66D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4224832860"/>
      </p:ext>
    </p:extLst>
  </p:cSld>
  <p:clrMapOvr>
    <a:masterClrMapping/>
  </p:clrMapOvr>
  <p:transition>
    <p:wipe dir="d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716062C-5B1C-4700-98EA-CFCE11E7BDF4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288134486"/>
      </p:ext>
    </p:extLst>
  </p:cSld>
  <p:clrMapOvr>
    <a:masterClrMapping/>
  </p:clrMapOvr>
  <p:transition>
    <p:wipe dir="d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F64B3E-3FDD-4FC2-97C2-ED19CC34F386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4048380413"/>
      </p:ext>
    </p:extLst>
  </p:cSld>
  <p:clrMapOvr>
    <a:masterClrMapping/>
  </p:clrMapOvr>
  <p:transition>
    <p:wipe dir="d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165615-E72D-44F9-BD53-663E08313996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55850021"/>
      </p:ext>
    </p:extLst>
  </p:cSld>
  <p:clrMapOvr>
    <a:masterClrMapping/>
  </p:clrMapOvr>
  <p:transition>
    <p:wipe dir="d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AA3100D-B102-410F-B886-DEB73DB54886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025389785"/>
      </p:ext>
    </p:extLst>
  </p:cSld>
  <p:clrMapOvr>
    <a:masterClrMapping/>
  </p:clrMapOvr>
  <p:transition>
    <p:wipe dir="d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4DABD7-16AE-4755-8DA6-A524A9702EF9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251038085"/>
      </p:ext>
    </p:extLst>
  </p:cSld>
  <p:clrMapOvr>
    <a:masterClrMapping/>
  </p:clrMapOvr>
  <p:transition>
    <p:wipe dir="d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7678B2-2590-4977-B98B-68F739E49F72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194702494"/>
      </p:ext>
    </p:extLst>
  </p:cSld>
  <p:clrMapOvr>
    <a:masterClrMapping/>
  </p:clrMapOvr>
  <p:transition>
    <p:wipe dir="d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822AD2-7BE2-4F77-8802-318AD5E05B8A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854983450"/>
      </p:ext>
    </p:extLst>
  </p:cSld>
  <p:clrMapOvr>
    <a:masterClrMapping/>
  </p:clrMapOvr>
  <p:transition>
    <p:wipe dir="d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955224-1CAA-4299-96B5-BF9E03A7AC75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962631167"/>
      </p:ext>
    </p:extLst>
  </p:cSld>
  <p:clrMapOvr>
    <a:masterClrMapping/>
  </p:clrMapOvr>
  <p:transition>
    <p:wipe dir="d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AB964D6-7BB1-485F-9D79-AF8E6DFA1CED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895257572"/>
      </p:ext>
    </p:extLst>
  </p:cSld>
  <p:clrMapOvr>
    <a:masterClrMapping/>
  </p:clrMapOvr>
  <p:transition>
    <p:wipe dir="d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コンテンツ プレースホルダー 1"/>
          <p:cNvSpPr>
            <a:spLocks noGrp="1"/>
          </p:cNvSpPr>
          <p:nvPr>
            <p:ph/>
          </p:nvPr>
        </p:nvSpPr>
        <p:spPr>
          <a:xfrm>
            <a:off x="685800" y="609600"/>
            <a:ext cx="7772400" cy="5486400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C40C38-08FC-4E4A-BC9B-262B9F57204C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4254414744"/>
      </p:ext>
    </p:extLst>
  </p:cSld>
  <p:clrMapOvr>
    <a:masterClrMapping/>
  </p:clrMapOvr>
  <p:transition>
    <p:wipe dir="d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ea typeface="ＭＳ Ｐゴシック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ea typeface="ＭＳ Ｐゴシック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>
              <a:defRPr/>
            </a:pPr>
            <a:fld id="{C3AD1F6E-7485-4A9E-B991-B68422C85AC1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98" decel="100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898" decel="100000" fill="hold"/>
                                        <p:tgtEl>
                                          <p:spTgt spid="1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898" decel="100000" fill="hold"/>
                                        <p:tgtEl>
                                          <p:spTgt spid="1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0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898" decel="100000" fill="hold"/>
                                        <p:tgtEl>
                                          <p:spTgt spid="10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0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0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898" decel="100000" fill="hold"/>
                                        <p:tgtEl>
                                          <p:spTgt spid="10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0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0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898" decel="100000" fill="hold"/>
                                        <p:tgtEl>
                                          <p:spTgt spid="10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6" grpId="0"/>
      <p:bldP spid="1027" grpId="0" build="p">
        <p:tmplLst>
          <p:tmpl lvl="1">
            <p:tnLst>
              <p:par>
                <p:cTn presetID="37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1027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102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898" decel="100000" fill="hold"/>
                        <p:tgtEl>
                          <p:spTgt spid="102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1"/>
                          </p:val>
                        </p:tav>
                        <p:tav tm="100000">
                          <p:val>
                            <p:strVal val="#ppt_y-.03"/>
                          </p:val>
                        </p:tav>
                      </p:tavLst>
                    </p:anim>
                    <p:anim calcmode="lin" valueType="num">
                      <p:cBhvr>
                        <p:cTn dur="100" accel="100000" fill="hold">
                          <p:stCondLst>
                            <p:cond delay="898"/>
                          </p:stCondLst>
                        </p:cTn>
                        <p:tgtEl>
                          <p:spTgt spid="102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-.03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2">
            <p:tnLst>
              <p:par>
                <p:cTn presetID="37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1027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102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898" decel="100000" fill="hold"/>
                        <p:tgtEl>
                          <p:spTgt spid="102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1"/>
                          </p:val>
                        </p:tav>
                        <p:tav tm="100000">
                          <p:val>
                            <p:strVal val="#ppt_y-.03"/>
                          </p:val>
                        </p:tav>
                      </p:tavLst>
                    </p:anim>
                    <p:anim calcmode="lin" valueType="num">
                      <p:cBhvr>
                        <p:cTn dur="100" accel="100000" fill="hold">
                          <p:stCondLst>
                            <p:cond delay="898"/>
                          </p:stCondLst>
                        </p:cTn>
                        <p:tgtEl>
                          <p:spTgt spid="102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-.03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3">
            <p:tnLst>
              <p:par>
                <p:cTn presetID="37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1027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102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898" decel="100000" fill="hold"/>
                        <p:tgtEl>
                          <p:spTgt spid="102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1"/>
                          </p:val>
                        </p:tav>
                        <p:tav tm="100000">
                          <p:val>
                            <p:strVal val="#ppt_y-.03"/>
                          </p:val>
                        </p:tav>
                      </p:tavLst>
                    </p:anim>
                    <p:anim calcmode="lin" valueType="num">
                      <p:cBhvr>
                        <p:cTn dur="100" accel="100000" fill="hold">
                          <p:stCondLst>
                            <p:cond delay="898"/>
                          </p:stCondLst>
                        </p:cTn>
                        <p:tgtEl>
                          <p:spTgt spid="102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-.03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4">
            <p:tnLst>
              <p:par>
                <p:cTn presetID="37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1027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102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898" decel="100000" fill="hold"/>
                        <p:tgtEl>
                          <p:spTgt spid="102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1"/>
                          </p:val>
                        </p:tav>
                        <p:tav tm="100000">
                          <p:val>
                            <p:strVal val="#ppt_y-.03"/>
                          </p:val>
                        </p:tav>
                      </p:tavLst>
                    </p:anim>
                    <p:anim calcmode="lin" valueType="num">
                      <p:cBhvr>
                        <p:cTn dur="100" accel="100000" fill="hold">
                          <p:stCondLst>
                            <p:cond delay="898"/>
                          </p:stCondLst>
                        </p:cTn>
                        <p:tgtEl>
                          <p:spTgt spid="102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-.03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5">
            <p:tnLst>
              <p:par>
                <p:cTn presetID="37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1027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102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898" decel="100000" fill="hold"/>
                        <p:tgtEl>
                          <p:spTgt spid="102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1"/>
                          </p:val>
                        </p:tav>
                        <p:tav tm="100000">
                          <p:val>
                            <p:strVal val="#ppt_y-.03"/>
                          </p:val>
                        </p:tav>
                      </p:tavLst>
                    </p:anim>
                    <p:anim calcmode="lin" valueType="num">
                      <p:cBhvr>
                        <p:cTn dur="100" accel="100000" fill="hold">
                          <p:stCondLst>
                            <p:cond delay="898"/>
                          </p:stCondLst>
                        </p:cTn>
                        <p:tgtEl>
                          <p:spTgt spid="102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-.03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ＭＳ Ｐゴシック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ＭＳ Ｐゴシック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ＭＳ Ｐゴシック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ＭＳ Ｐゴシック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ＭＳ Ｐゴシック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ＭＳ Ｐゴシック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ＭＳ Ｐゴシック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ＭＳ Ｐゴシック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.png"/><Relationship Id="rId4" Type="http://schemas.openxmlformats.org/officeDocument/2006/relationships/oleObject" Target="../embeddings/oleObject1.bin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3.png"/><Relationship Id="rId4" Type="http://schemas.openxmlformats.org/officeDocument/2006/relationships/oleObject" Target="../embeddings/oleObject3.bin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8.wmf"/><Relationship Id="rId4" Type="http://schemas.openxmlformats.org/officeDocument/2006/relationships/oleObject" Target="../embeddings/oleObject4.bin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jc-web.or.jp/" TargetMode="External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タイトル 1"/>
          <p:cNvSpPr>
            <a:spLocks noGrp="1"/>
          </p:cNvSpPr>
          <p:nvPr>
            <p:ph type="ctrTitle" idx="4294967295"/>
          </p:nvPr>
        </p:nvSpPr>
        <p:spPr>
          <a:xfrm>
            <a:off x="685800" y="2130425"/>
            <a:ext cx="7772400" cy="1658938"/>
          </a:xfrm>
        </p:spPr>
        <p:txBody>
          <a:bodyPr/>
          <a:lstStyle/>
          <a:p>
            <a:pPr eaLnBrk="1" hangingPunct="1"/>
            <a:r>
              <a:rPr lang="ja-JP" altLang="en-US" smtClean="0"/>
              <a:t>序章：中国経済への招待</a:t>
            </a:r>
          </a:p>
        </p:txBody>
      </p:sp>
      <p:sp>
        <p:nvSpPr>
          <p:cNvPr id="2051" name="サブタイトル 2"/>
          <p:cNvSpPr>
            <a:spLocks noGrp="1"/>
          </p:cNvSpPr>
          <p:nvPr>
            <p:ph type="subTitle" idx="4294967295"/>
          </p:nvPr>
        </p:nvSpPr>
        <p:spPr>
          <a:xfrm>
            <a:off x="2190750" y="4232275"/>
            <a:ext cx="5365750" cy="1420813"/>
          </a:xfrm>
        </p:spPr>
        <p:txBody>
          <a:bodyPr/>
          <a:lstStyle/>
          <a:p>
            <a:pPr marL="0" indent="0" eaLnBrk="1" hangingPunct="1">
              <a:buFontTx/>
              <a:buNone/>
            </a:pPr>
            <a:r>
              <a:rPr lang="ja-JP" altLang="en-US" sz="2400" smtClean="0"/>
              <a:t>１．いまなぜ中国か</a:t>
            </a:r>
          </a:p>
          <a:p>
            <a:pPr marL="0" indent="0" eaLnBrk="1" hangingPunct="1">
              <a:buFontTx/>
              <a:buNone/>
            </a:pPr>
            <a:r>
              <a:rPr lang="ja-JP" altLang="en-US" sz="2400" smtClean="0"/>
              <a:t>２．中国はいかにユニークか</a:t>
            </a:r>
          </a:p>
          <a:p>
            <a:pPr marL="0" indent="0" eaLnBrk="1" hangingPunct="1">
              <a:buFontTx/>
              <a:buNone/>
            </a:pPr>
            <a:r>
              <a:rPr lang="ja-JP" altLang="en-US" sz="2400" smtClean="0"/>
              <a:t>３．複眼で中国を見る</a:t>
            </a:r>
          </a:p>
          <a:p>
            <a:pPr marL="0" indent="0" algn="ctr" eaLnBrk="1" hangingPunct="1">
              <a:buFontTx/>
              <a:buNone/>
            </a:pPr>
            <a:endParaRPr lang="en-US" altLang="ja-JP" smtClean="0">
              <a:solidFill>
                <a:srgbClr val="898989"/>
              </a:solidFill>
            </a:endParaRPr>
          </a:p>
        </p:txBody>
      </p:sp>
      <p:sp>
        <p:nvSpPr>
          <p:cNvPr id="4100" name="テキスト ボックス 3"/>
          <p:cNvSpPr txBox="1">
            <a:spLocks noChangeArrowheads="1"/>
          </p:cNvSpPr>
          <p:nvPr/>
        </p:nvSpPr>
        <p:spPr bwMode="auto">
          <a:xfrm>
            <a:off x="755650" y="981075"/>
            <a:ext cx="532923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2400">
                <a:latin typeface="Calibri" panose="020F0502020204030204" pitchFamily="34" charset="0"/>
              </a:rPr>
              <a:t>シリーズ世界の経済：現代中国経済論</a:t>
            </a: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98" decel="100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898" decel="100000" fill="hold"/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0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0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898" decel="100000" fill="hold"/>
                                        <p:tgtEl>
                                          <p:spTgt spid="20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0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0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898" decel="100000" fill="hold"/>
                                        <p:tgtEl>
                                          <p:spTgt spid="20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0" grpId="0"/>
      <p:bldP spid="2051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60350"/>
            <a:ext cx="7772400" cy="504825"/>
          </a:xfrm>
        </p:spPr>
        <p:txBody>
          <a:bodyPr/>
          <a:lstStyle/>
          <a:p>
            <a:pPr eaLnBrk="1" hangingPunct="1"/>
            <a:r>
              <a:rPr lang="ja-JP" altLang="en-US" sz="3200" smtClean="0">
                <a:solidFill>
                  <a:schemeClr val="accent2"/>
                </a:solidFill>
              </a:rPr>
              <a:t>講義のポイント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0" y="908050"/>
            <a:ext cx="7772400" cy="5761038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ja-JP" altLang="en-US" sz="2800" smtClean="0"/>
              <a:t>１．中国経済の実態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ja-JP" altLang="en-US" sz="2800" smtClean="0"/>
              <a:t>２．中国の多様性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ja-JP" altLang="en-US" sz="2800" smtClean="0"/>
              <a:t>３．中国はどこへ行くのか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ja-JP" altLang="en-US" sz="2800" smtClean="0"/>
              <a:t>①歴史のなかで見る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ja-JP" altLang="en-US" sz="2800" smtClean="0"/>
              <a:t>②都市・農村の二重構造として見る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ja-JP" altLang="en-US" sz="2800" smtClean="0"/>
              <a:t>③地域の集合として見る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ja-JP" altLang="en-US" sz="2800" smtClean="0"/>
              <a:t>④経済発展の制約要因から見る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ja-JP" altLang="en-US" sz="2800" smtClean="0"/>
              <a:t>⑤グローバル化のなかで見る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ja-JP" altLang="en-US" sz="2800" smtClean="0"/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ja-JP" sz="2800" smtClean="0"/>
              <a:t>http://www3.u-toyama.ac.jp/cfes/imamura/imamuraJ.html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ja-JP" altLang="en-US" sz="2800" smtClean="0"/>
              <a:t>　　</a:t>
            </a: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ja-JP" altLang="en-US" kern="1200">
                <a:solidFill>
                  <a:schemeClr val="tx2">
                    <a:satMod val="130000"/>
                  </a:schemeClr>
                </a:solidFill>
              </a:rPr>
              <a:t>中国理解のむずかしさ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idx="4294967295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ja-JP" altLang="en-US" dirty="0" smtClean="0"/>
              <a:t>中国脅威論と中国崩壊論</a:t>
            </a:r>
          </a:p>
          <a:p>
            <a:pPr eaLnBrk="1" hangingPunct="1">
              <a:defRPr/>
            </a:pPr>
            <a:r>
              <a:rPr lang="ja-JP" altLang="en-US" dirty="0" smtClean="0"/>
              <a:t>脅威：高いＧＤＰ成長率、政治・軍事大国化、</a:t>
            </a:r>
          </a:p>
          <a:p>
            <a:pPr eaLnBrk="1" hangingPunct="1">
              <a:defRPr/>
            </a:pPr>
            <a:r>
              <a:rPr lang="ja-JP" altLang="en-US" dirty="0" smtClean="0"/>
              <a:t>崩壊：拡大する格差、悪化する生態環境、</a:t>
            </a:r>
            <a:endParaRPr lang="en-US" altLang="ja-JP" dirty="0" smtClean="0"/>
          </a:p>
          <a:p>
            <a:pPr marL="0" indent="0" eaLnBrk="1" hangingPunct="1">
              <a:buFontTx/>
              <a:buNone/>
              <a:defRPr/>
            </a:pPr>
            <a:r>
              <a:rPr lang="en-US" altLang="ja-JP" dirty="0" smtClean="0"/>
              <a:t>  </a:t>
            </a:r>
            <a:r>
              <a:rPr lang="ja-JP" altLang="en-US" dirty="0" smtClean="0"/>
              <a:t>過剰生産、中所得国の罠、未富先老</a:t>
            </a:r>
            <a:r>
              <a:rPr lang="en-US" altLang="ja-JP" dirty="0" smtClean="0"/>
              <a:t> </a:t>
            </a:r>
          </a:p>
          <a:p>
            <a:pPr marL="0" indent="0" eaLnBrk="1" hangingPunct="1">
              <a:buFontTx/>
              <a:buNone/>
              <a:defRPr/>
            </a:pPr>
            <a:r>
              <a:rPr lang="ja-JP" altLang="en-US" dirty="0" smtClean="0"/>
              <a:t>　経済の自由化と一党独裁体制の矛盾</a:t>
            </a: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10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1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98" decel="100000" fill="hold"/>
                                        <p:tgtEl>
                                          <p:spTgt spid="131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131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898" decel="100000" fill="hold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898" decel="100000" fill="hold"/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898" decel="100000" fill="hold"/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898" decel="100000" fill="hold"/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40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40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898" decel="100000" fill="hold"/>
                                        <p:tgtEl>
                                          <p:spTgt spid="40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1074" grpId="0"/>
      <p:bldP spid="4099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ja-JP" altLang="en-US" sz="4000" smtClean="0">
                <a:solidFill>
                  <a:srgbClr val="11488B"/>
                </a:solidFill>
              </a:rPr>
              <a:t>中国の脅威は過大評価？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684213" y="1412875"/>
            <a:ext cx="7772400" cy="4691063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ja-JP" altLang="en-US" dirty="0" smtClean="0"/>
              <a:t>・一人当たり</a:t>
            </a:r>
            <a:r>
              <a:rPr lang="en-US" altLang="ja-JP" dirty="0" smtClean="0"/>
              <a:t>GDP8028</a:t>
            </a:r>
            <a:r>
              <a:rPr lang="ja-JP" altLang="en-US" dirty="0" smtClean="0"/>
              <a:t>㌦</a:t>
            </a:r>
            <a:r>
              <a:rPr lang="en-US" altLang="ja-JP" sz="2000" dirty="0" smtClean="0"/>
              <a:t>2015</a:t>
            </a:r>
            <a:r>
              <a:rPr lang="ja-JP" altLang="en-US" sz="2000" dirty="0" smtClean="0"/>
              <a:t>年</a:t>
            </a:r>
          </a:p>
          <a:p>
            <a:pPr eaLnBrk="1" hangingPunct="1">
              <a:buFontTx/>
              <a:buNone/>
            </a:pPr>
            <a:r>
              <a:rPr lang="ja-JP" altLang="en-US" dirty="0" smtClean="0"/>
              <a:t>　（上海</a:t>
            </a:r>
            <a:r>
              <a:rPr lang="en-US" altLang="ja-JP" dirty="0" smtClean="0"/>
              <a:t>1</a:t>
            </a:r>
            <a:r>
              <a:rPr lang="ja-JP" altLang="en-US" dirty="0" smtClean="0"/>
              <a:t>万</a:t>
            </a:r>
            <a:r>
              <a:rPr lang="en-US" altLang="ja-JP" dirty="0" smtClean="0"/>
              <a:t>666㌦</a:t>
            </a:r>
            <a:r>
              <a:rPr lang="ja-JP" altLang="en-US" dirty="0" err="1" smtClean="0"/>
              <a:t>、</a:t>
            </a:r>
            <a:r>
              <a:rPr lang="ja-JP" altLang="en-US" dirty="0" smtClean="0"/>
              <a:t>貴州</a:t>
            </a:r>
            <a:r>
              <a:rPr lang="en-US" altLang="ja-JP" dirty="0" smtClean="0"/>
              <a:t>4729㌦</a:t>
            </a:r>
            <a:r>
              <a:rPr lang="ja-JP" altLang="en-US" dirty="0" smtClean="0"/>
              <a:t>）所得格差</a:t>
            </a:r>
          </a:p>
          <a:p>
            <a:pPr eaLnBrk="1" hangingPunct="1"/>
            <a:r>
              <a:rPr lang="ja-JP" altLang="en-US" dirty="0" smtClean="0"/>
              <a:t>メイドイン・チャイナの内実：外資企業が牽引する貿易：輸出額の</a:t>
            </a:r>
            <a:r>
              <a:rPr lang="en-US" altLang="ja-JP" dirty="0" smtClean="0"/>
              <a:t>4</a:t>
            </a:r>
            <a:r>
              <a:rPr lang="ja-JP" altLang="en-US" dirty="0" smtClean="0"/>
              <a:t>割強</a:t>
            </a:r>
            <a:r>
              <a:rPr lang="en-US" altLang="ja-JP" sz="2400" dirty="0" smtClean="0"/>
              <a:t>(2016</a:t>
            </a:r>
            <a:r>
              <a:rPr lang="ja-JP" altLang="en-US" sz="2400" dirty="0" smtClean="0"/>
              <a:t>年）</a:t>
            </a:r>
            <a:r>
              <a:rPr lang="ja-JP" altLang="en-US" dirty="0" smtClean="0"/>
              <a:t>は外資企業</a:t>
            </a:r>
          </a:p>
          <a:p>
            <a:pPr eaLnBrk="1" hangingPunct="1"/>
            <a:r>
              <a:rPr lang="ja-JP" altLang="en-US" dirty="0" smtClean="0"/>
              <a:t>不完全、不徹底な市場化：ミクロの経済主体が未成熟、市場秩序が未整備、潜在的なマクロ不安定性（不良債権問題）</a:t>
            </a: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98" decel="100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898" decel="100000" fill="hold"/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898" decel="100000" fill="hold"/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898" decel="100000" fill="hold"/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5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5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898" decel="100000" fill="hold"/>
                                        <p:tgtEl>
                                          <p:spTgt spid="5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2" grpId="0"/>
      <p:bldP spid="512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29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4213" y="188913"/>
            <a:ext cx="7772400" cy="874712"/>
          </a:xfrm>
        </p:spPr>
        <p:txBody>
          <a:bodyPr/>
          <a:lstStyle/>
          <a:p>
            <a:pPr eaLnBrk="1" hangingPunct="1"/>
            <a:r>
              <a:rPr lang="ja-JP" altLang="en-US" sz="4000" smtClean="0">
                <a:solidFill>
                  <a:srgbClr val="11488B"/>
                </a:solidFill>
              </a:rPr>
              <a:t>高まる中国のプレゼンス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250825" y="908050"/>
            <a:ext cx="8785225" cy="6049963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ja-JP" dirty="0" smtClean="0"/>
              <a:t>1978</a:t>
            </a:r>
            <a:r>
              <a:rPr lang="ja-JP" altLang="en-US" dirty="0" smtClean="0"/>
              <a:t>年：一人当たり所得は</a:t>
            </a:r>
            <a:r>
              <a:rPr lang="en-US" altLang="ja-JP" dirty="0" smtClean="0"/>
              <a:t>300</a:t>
            </a:r>
            <a:r>
              <a:rPr lang="ja-JP" altLang="en-US" dirty="0" smtClean="0"/>
              <a:t>ドル、貧困人口</a:t>
            </a:r>
            <a:r>
              <a:rPr lang="en-US" altLang="ja-JP" dirty="0" smtClean="0"/>
              <a:t>2</a:t>
            </a:r>
            <a:r>
              <a:rPr lang="ja-JP" altLang="en-US" dirty="0" smtClean="0"/>
              <a:t>億</a:t>
            </a:r>
            <a:r>
              <a:rPr lang="en-US" altLang="ja-JP" dirty="0" smtClean="0"/>
              <a:t>5000</a:t>
            </a:r>
            <a:r>
              <a:rPr lang="ja-JP" altLang="en-US" dirty="0" smtClean="0"/>
              <a:t>万人</a:t>
            </a:r>
          </a:p>
          <a:p>
            <a:pPr eaLnBrk="1" hangingPunct="1">
              <a:defRPr/>
            </a:pPr>
            <a:r>
              <a:rPr lang="en-US" altLang="ja-JP" dirty="0" smtClean="0"/>
              <a:t>2010</a:t>
            </a:r>
            <a:r>
              <a:rPr lang="ja-JP" altLang="en-US" dirty="0" smtClean="0"/>
              <a:t>年の名目ＧＤＰは世界第２位</a:t>
            </a:r>
            <a:r>
              <a:rPr lang="en-US" altLang="ja-JP" dirty="0" smtClean="0"/>
              <a:t>(5</a:t>
            </a:r>
            <a:r>
              <a:rPr lang="ja-JP" altLang="en-US" dirty="0" smtClean="0"/>
              <a:t>兆</a:t>
            </a:r>
            <a:r>
              <a:rPr lang="en-US" altLang="ja-JP" dirty="0" smtClean="0"/>
              <a:t>8786</a:t>
            </a:r>
            <a:r>
              <a:rPr lang="ja-JP" altLang="en-US" dirty="0" smtClean="0"/>
              <a:t>億㌦）一人当たり所得</a:t>
            </a:r>
            <a:r>
              <a:rPr lang="en-US" altLang="ja-JP" dirty="0" smtClean="0"/>
              <a:t>3744</a:t>
            </a:r>
            <a:r>
              <a:rPr lang="ja-JP" altLang="en-US" dirty="0" smtClean="0"/>
              <a:t>ドル（購買力平価では</a:t>
            </a:r>
            <a:r>
              <a:rPr lang="en-US" altLang="ja-JP" dirty="0" smtClean="0"/>
              <a:t>6838</a:t>
            </a:r>
            <a:r>
              <a:rPr lang="ja-JP" altLang="en-US" dirty="0" smtClean="0"/>
              <a:t>ドル：</a:t>
            </a:r>
            <a:r>
              <a:rPr lang="en-US" altLang="ja-JP" dirty="0" smtClean="0"/>
              <a:t>World Bank</a:t>
            </a:r>
            <a:r>
              <a:rPr lang="ja-JP" altLang="en-US" dirty="0" smtClean="0"/>
              <a:t>）</a:t>
            </a:r>
            <a:endParaRPr lang="en-US" altLang="ja-JP" dirty="0" smtClean="0"/>
          </a:p>
          <a:p>
            <a:pPr marL="0" indent="0" eaLnBrk="1" hangingPunct="1">
              <a:buFontTx/>
              <a:buNone/>
              <a:defRPr/>
            </a:pPr>
            <a:r>
              <a:rPr lang="ja-JP" altLang="en-US" sz="2400" dirty="0" smtClean="0"/>
              <a:t>日本の</a:t>
            </a:r>
            <a:r>
              <a:rPr lang="en-US" altLang="ja-JP" sz="2400" dirty="0" smtClean="0"/>
              <a:t>2010</a:t>
            </a:r>
            <a:r>
              <a:rPr lang="ja-JP" altLang="en-US" sz="2400" dirty="0" smtClean="0"/>
              <a:t>年５兆</a:t>
            </a:r>
            <a:r>
              <a:rPr lang="en-US" altLang="ja-JP" sz="2400" dirty="0" smtClean="0"/>
              <a:t>4742</a:t>
            </a:r>
            <a:r>
              <a:rPr lang="ja-JP" altLang="en-US" sz="2400" dirty="0" smtClean="0"/>
              <a:t>億㌦、</a:t>
            </a:r>
            <a:r>
              <a:rPr lang="en-US" altLang="ja-JP" sz="2400" dirty="0" smtClean="0"/>
              <a:t>15</a:t>
            </a:r>
            <a:r>
              <a:rPr lang="ja-JP" altLang="en-US" sz="2400" dirty="0" smtClean="0"/>
              <a:t>年</a:t>
            </a:r>
            <a:r>
              <a:rPr lang="en-US" altLang="ja-JP" sz="2400" dirty="0" smtClean="0"/>
              <a:t>4</a:t>
            </a:r>
            <a:r>
              <a:rPr lang="ja-JP" altLang="en-US" sz="2400" dirty="0" smtClean="0"/>
              <a:t>兆</a:t>
            </a:r>
            <a:r>
              <a:rPr lang="en-US" altLang="ja-JP" sz="2400" dirty="0" smtClean="0"/>
              <a:t>1232</a:t>
            </a:r>
            <a:r>
              <a:rPr lang="ja-JP" altLang="en-US" sz="2400" dirty="0" smtClean="0"/>
              <a:t>億㌦（</a:t>
            </a:r>
            <a:r>
              <a:rPr lang="en-US" altLang="ja-JP" sz="2400" dirty="0" smtClean="0"/>
              <a:t>3</a:t>
            </a:r>
            <a:r>
              <a:rPr lang="ja-JP" altLang="en-US" sz="2400" dirty="0" smtClean="0"/>
              <a:t>万</a:t>
            </a:r>
            <a:r>
              <a:rPr lang="en-US" altLang="ja-JP" sz="2400" dirty="0" smtClean="0"/>
              <a:t>4524</a:t>
            </a:r>
            <a:r>
              <a:rPr lang="ja-JP" altLang="en-US" sz="2400" dirty="0" smtClean="0"/>
              <a:t>ドル</a:t>
            </a:r>
            <a:r>
              <a:rPr lang="en-US" altLang="ja-JP" sz="2400" dirty="0" smtClean="0"/>
              <a:t>/</a:t>
            </a:r>
            <a:r>
              <a:rPr lang="ja-JP" altLang="en-US" sz="2400" dirty="0" smtClean="0"/>
              <a:t>人）</a:t>
            </a:r>
          </a:p>
          <a:p>
            <a:pPr eaLnBrk="1" hangingPunct="1">
              <a:defRPr/>
            </a:pPr>
            <a:r>
              <a:rPr lang="en-US" altLang="ja-JP" sz="2400" dirty="0" smtClean="0"/>
              <a:t>2015</a:t>
            </a:r>
            <a:r>
              <a:rPr lang="ja-JP" altLang="en-US" sz="2400" dirty="0" smtClean="0"/>
              <a:t>年中国</a:t>
            </a:r>
            <a:r>
              <a:rPr lang="en-US" altLang="ja-JP" sz="2400" dirty="0" smtClean="0"/>
              <a:t>GDP11</a:t>
            </a:r>
            <a:r>
              <a:rPr lang="ja-JP" altLang="en-US" sz="2400" dirty="0" smtClean="0"/>
              <a:t>兆</a:t>
            </a:r>
            <a:r>
              <a:rPr lang="en-US" altLang="ja-JP" sz="2400" dirty="0" smtClean="0"/>
              <a:t>77</a:t>
            </a:r>
            <a:r>
              <a:rPr lang="ja-JP" altLang="en-US" sz="2400" dirty="0" smtClean="0"/>
              <a:t>億㌦（</a:t>
            </a:r>
            <a:r>
              <a:rPr lang="en-US" altLang="ja-JP" sz="2400" dirty="0" smtClean="0"/>
              <a:t>8028㌦/</a:t>
            </a:r>
            <a:r>
              <a:rPr lang="ja-JP" altLang="en-US" sz="2400" dirty="0" smtClean="0"/>
              <a:t>人）</a:t>
            </a:r>
            <a:endParaRPr lang="en-US" altLang="ja-JP" sz="2400" dirty="0" smtClean="0"/>
          </a:p>
          <a:p>
            <a:pPr eaLnBrk="1" hangingPunct="1">
              <a:buFontTx/>
              <a:buNone/>
              <a:defRPr/>
            </a:pPr>
            <a:r>
              <a:rPr lang="ja-JP" altLang="en-US" sz="2400" dirty="0" smtClean="0"/>
              <a:t>　 </a:t>
            </a:r>
            <a:r>
              <a:rPr lang="en-US" altLang="ja-JP" sz="2400" dirty="0" smtClean="0">
                <a:solidFill>
                  <a:schemeClr val="accent2"/>
                </a:solidFill>
              </a:rPr>
              <a:t>PPP</a:t>
            </a:r>
            <a:r>
              <a:rPr lang="ja-JP" altLang="en-US" sz="2400" dirty="0" smtClean="0">
                <a:solidFill>
                  <a:schemeClr val="accent2"/>
                </a:solidFill>
              </a:rPr>
              <a:t>では</a:t>
            </a:r>
            <a:r>
              <a:rPr lang="en-US" altLang="ja-JP" sz="2400" dirty="0" smtClean="0">
                <a:solidFill>
                  <a:schemeClr val="accent2"/>
                </a:solidFill>
              </a:rPr>
              <a:t>02</a:t>
            </a:r>
            <a:r>
              <a:rPr lang="ja-JP" altLang="en-US" sz="2400" dirty="0" smtClean="0">
                <a:solidFill>
                  <a:schemeClr val="accent2"/>
                </a:solidFill>
              </a:rPr>
              <a:t>年にすでに</a:t>
            </a:r>
            <a:r>
              <a:rPr lang="en-US" altLang="ja-JP" sz="2400" dirty="0" smtClean="0">
                <a:solidFill>
                  <a:schemeClr val="accent2"/>
                </a:solidFill>
              </a:rPr>
              <a:t>2</a:t>
            </a:r>
            <a:r>
              <a:rPr lang="ja-JP" altLang="en-US" sz="2400" dirty="0" smtClean="0">
                <a:solidFill>
                  <a:schemeClr val="accent2"/>
                </a:solidFill>
              </a:rPr>
              <a:t>位</a:t>
            </a:r>
            <a:r>
              <a:rPr lang="en-US" altLang="ja-JP" sz="2400" dirty="0" smtClean="0">
                <a:solidFill>
                  <a:schemeClr val="accent2"/>
                </a:solidFill>
              </a:rPr>
              <a:t>,</a:t>
            </a:r>
          </a:p>
          <a:p>
            <a:pPr eaLnBrk="1" hangingPunct="1">
              <a:buFontTx/>
              <a:buNone/>
              <a:defRPr/>
            </a:pPr>
            <a:r>
              <a:rPr lang="ja-JP" altLang="en-US" sz="2400" dirty="0">
                <a:solidFill>
                  <a:schemeClr val="accent2"/>
                </a:solidFill>
              </a:rPr>
              <a:t>　</a:t>
            </a:r>
            <a:r>
              <a:rPr lang="ja-JP" altLang="en-US" sz="2400" dirty="0" smtClean="0">
                <a:solidFill>
                  <a:schemeClr val="accent2"/>
                </a:solidFill>
              </a:rPr>
              <a:t>　</a:t>
            </a:r>
            <a:r>
              <a:rPr lang="en-US" altLang="ja-JP" sz="2400" dirty="0" smtClean="0">
                <a:solidFill>
                  <a:schemeClr val="accent2"/>
                </a:solidFill>
              </a:rPr>
              <a:t>15</a:t>
            </a:r>
            <a:r>
              <a:rPr lang="ja-JP" altLang="en-US" sz="2400" dirty="0" smtClean="0">
                <a:solidFill>
                  <a:schemeClr val="accent2"/>
                </a:solidFill>
              </a:rPr>
              <a:t>年</a:t>
            </a:r>
            <a:r>
              <a:rPr lang="en-US" altLang="ja-JP" sz="2400" dirty="0" smtClean="0">
                <a:solidFill>
                  <a:schemeClr val="accent2"/>
                </a:solidFill>
              </a:rPr>
              <a:t>1</a:t>
            </a:r>
            <a:r>
              <a:rPr lang="ja-JP" altLang="en-US" sz="2400" dirty="0" smtClean="0">
                <a:solidFill>
                  <a:schemeClr val="accent2"/>
                </a:solidFill>
              </a:rPr>
              <a:t>位（中国～</a:t>
            </a:r>
            <a:r>
              <a:rPr lang="en-US" altLang="ja-JP" sz="2400" dirty="0" smtClean="0">
                <a:solidFill>
                  <a:schemeClr val="accent2"/>
                </a:solidFill>
              </a:rPr>
              <a:t>19</a:t>
            </a:r>
            <a:r>
              <a:rPr lang="ja-JP" altLang="en-US" sz="2400" dirty="0" smtClean="0">
                <a:solidFill>
                  <a:schemeClr val="accent2"/>
                </a:solidFill>
              </a:rPr>
              <a:t>兆</a:t>
            </a:r>
            <a:r>
              <a:rPr lang="en-US" altLang="ja-JP" sz="2400" dirty="0" smtClean="0">
                <a:solidFill>
                  <a:schemeClr val="accent2"/>
                </a:solidFill>
              </a:rPr>
              <a:t>8144</a:t>
            </a:r>
            <a:r>
              <a:rPr lang="ja-JP" altLang="en-US" sz="2400" dirty="0" smtClean="0">
                <a:solidFill>
                  <a:schemeClr val="accent2"/>
                </a:solidFill>
              </a:rPr>
              <a:t>億㌦、米国</a:t>
            </a:r>
            <a:r>
              <a:rPr lang="en-US" altLang="ja-JP" sz="2400" dirty="0" smtClean="0">
                <a:solidFill>
                  <a:schemeClr val="accent2"/>
                </a:solidFill>
              </a:rPr>
              <a:t>18</a:t>
            </a:r>
            <a:r>
              <a:rPr lang="ja-JP" altLang="en-US" sz="2400" dirty="0" smtClean="0">
                <a:solidFill>
                  <a:schemeClr val="accent2"/>
                </a:solidFill>
              </a:rPr>
              <a:t>兆</a:t>
            </a:r>
            <a:r>
              <a:rPr lang="en-US" altLang="ja-JP" sz="2400" dirty="0" smtClean="0">
                <a:solidFill>
                  <a:schemeClr val="accent2"/>
                </a:solidFill>
              </a:rPr>
              <a:t>366</a:t>
            </a:r>
            <a:r>
              <a:rPr lang="ja-JP" altLang="en-US" sz="2400" dirty="0" smtClean="0">
                <a:solidFill>
                  <a:schemeClr val="accent2"/>
                </a:solidFill>
              </a:rPr>
              <a:t>億㌦）</a:t>
            </a:r>
            <a:endParaRPr lang="en-US" altLang="ja-JP" dirty="0" smtClean="0">
              <a:solidFill>
                <a:schemeClr val="accent2"/>
              </a:solidFill>
            </a:endParaRPr>
          </a:p>
          <a:p>
            <a:pPr eaLnBrk="1" hangingPunct="1">
              <a:buFontTx/>
              <a:buNone/>
              <a:defRPr/>
            </a:pPr>
            <a:r>
              <a:rPr lang="ja-JP" altLang="en-US" dirty="0"/>
              <a:t>・</a:t>
            </a:r>
            <a:r>
              <a:rPr lang="en-US" altLang="ja-JP" dirty="0" smtClean="0"/>
              <a:t>2014</a:t>
            </a:r>
            <a:r>
              <a:rPr lang="ja-JP" altLang="en-US" dirty="0" smtClean="0"/>
              <a:t>年直接投資受け入れ額（実行ベース）</a:t>
            </a:r>
            <a:r>
              <a:rPr lang="en-US" altLang="ja-JP" dirty="0" smtClean="0"/>
              <a:t>1196</a:t>
            </a:r>
            <a:r>
              <a:rPr lang="ja-JP" altLang="en-US" dirty="0" smtClean="0"/>
              <a:t>億ドル（</a:t>
            </a:r>
            <a:r>
              <a:rPr lang="ja-JP" altLang="en-US" sz="2400" dirty="0" smtClean="0"/>
              <a:t>銀行、証券、保険含まず、米国</a:t>
            </a:r>
            <a:r>
              <a:rPr lang="en-US" altLang="ja-JP" sz="2400" dirty="0" smtClean="0"/>
              <a:t>860</a:t>
            </a:r>
            <a:r>
              <a:rPr lang="ja-JP" altLang="en-US" sz="2400" dirty="0" smtClean="0"/>
              <a:t>億㌦</a:t>
            </a:r>
            <a:r>
              <a:rPr lang="en-US" altLang="ja-JP" sz="2400" dirty="0" smtClean="0"/>
              <a:t>『</a:t>
            </a:r>
            <a:r>
              <a:rPr lang="ja-JP" altLang="en-US" sz="2400" dirty="0" smtClean="0"/>
              <a:t>国際商報</a:t>
            </a:r>
            <a:r>
              <a:rPr lang="en-US" altLang="ja-JP" sz="2400" dirty="0" smtClean="0"/>
              <a:t>』2015</a:t>
            </a:r>
            <a:r>
              <a:rPr lang="ja-JP" altLang="en-US" sz="2400" dirty="0" smtClean="0"/>
              <a:t>年</a:t>
            </a:r>
            <a:r>
              <a:rPr lang="en-US" altLang="ja-JP" sz="2400" dirty="0" smtClean="0"/>
              <a:t>2</a:t>
            </a:r>
            <a:r>
              <a:rPr lang="ja-JP" altLang="en-US" sz="2400" dirty="0" smtClean="0"/>
              <a:t>月</a:t>
            </a:r>
            <a:r>
              <a:rPr lang="en-US" altLang="ja-JP" sz="2400" dirty="0" smtClean="0"/>
              <a:t>2</a:t>
            </a:r>
            <a:r>
              <a:rPr lang="ja-JP" altLang="en-US" sz="2400" dirty="0" smtClean="0"/>
              <a:t>日</a:t>
            </a:r>
            <a:r>
              <a:rPr lang="ja-JP" altLang="en-US" dirty="0" smtClean="0"/>
              <a:t>）、</a:t>
            </a:r>
            <a:r>
              <a:rPr lang="ja-JP" altLang="en-US" sz="2400" dirty="0" smtClean="0"/>
              <a:t>世界輸出の</a:t>
            </a:r>
            <a:r>
              <a:rPr lang="en-US" altLang="ja-JP" sz="2400" dirty="0" smtClean="0"/>
              <a:t>9.6</a:t>
            </a:r>
            <a:r>
              <a:rPr lang="ja-JP" altLang="en-US" sz="2400" dirty="0" smtClean="0"/>
              <a:t>％、輸入の</a:t>
            </a:r>
            <a:r>
              <a:rPr lang="en-US" altLang="ja-JP" sz="2400" dirty="0" smtClean="0"/>
              <a:t>8.0</a:t>
            </a:r>
            <a:r>
              <a:rPr lang="ja-JP" altLang="en-US" sz="2400" dirty="0" smtClean="0"/>
              <a:t>％。</a:t>
            </a: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32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32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98" decel="100000" fill="hold"/>
                                        <p:tgtEl>
                                          <p:spTgt spid="1832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1832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898" decel="100000" fill="hold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898" decel="100000" fill="hold"/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898" decel="100000" fill="hold"/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898" decel="100000" fill="hold"/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898" decel="100000" fill="hold"/>
                                        <p:tgtEl>
                                          <p:spTgt spid="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61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61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898" decel="100000" fill="hold"/>
                                        <p:tgtEl>
                                          <p:spTgt spid="61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61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61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898" decel="100000" fill="hold"/>
                                        <p:tgtEl>
                                          <p:spTgt spid="61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3298" grpId="0"/>
      <p:bldP spid="6147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タイトル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ja-JP" altLang="en-US" smtClean="0">
                <a:solidFill>
                  <a:schemeClr val="accent2"/>
                </a:solidFill>
              </a:rPr>
              <a:t>中国がアメリカを超える日</a:t>
            </a:r>
          </a:p>
        </p:txBody>
      </p:sp>
      <p:sp>
        <p:nvSpPr>
          <p:cNvPr id="7171" name="コンテンツ プレースホルダ 2"/>
          <p:cNvSpPr>
            <a:spLocks noGrp="1"/>
          </p:cNvSpPr>
          <p:nvPr>
            <p:ph idx="4294967295"/>
          </p:nvPr>
        </p:nvSpPr>
        <p:spPr/>
        <p:txBody>
          <a:bodyPr/>
          <a:lstStyle/>
          <a:p>
            <a:pPr eaLnBrk="1" hangingPunct="1"/>
            <a:r>
              <a:rPr lang="ja-JP" altLang="en-US" smtClean="0"/>
              <a:t>ゴールドマン・サックスによる</a:t>
            </a:r>
            <a:r>
              <a:rPr lang="en-US" altLang="ja-JP" smtClean="0"/>
              <a:t>2050</a:t>
            </a:r>
            <a:r>
              <a:rPr lang="ja-JP" altLang="en-US" smtClean="0"/>
              <a:t>年の主要国の</a:t>
            </a:r>
            <a:r>
              <a:rPr lang="en-US" altLang="ja-JP" smtClean="0"/>
              <a:t>GDP</a:t>
            </a:r>
            <a:r>
              <a:rPr lang="ja-JP" altLang="en-US" smtClean="0"/>
              <a:t>推計：中国</a:t>
            </a:r>
            <a:r>
              <a:rPr lang="en-US" altLang="ja-JP" smtClean="0"/>
              <a:t>44.4</a:t>
            </a:r>
            <a:r>
              <a:rPr lang="ja-JP" altLang="en-US" smtClean="0"/>
              <a:t>兆ドル、アメリカ</a:t>
            </a:r>
            <a:r>
              <a:rPr lang="en-US" altLang="ja-JP" smtClean="0"/>
              <a:t>35.2</a:t>
            </a:r>
            <a:r>
              <a:rPr lang="ja-JP" altLang="en-US" smtClean="0"/>
              <a:t>兆ドル、日本</a:t>
            </a:r>
            <a:r>
              <a:rPr lang="en-US" altLang="ja-JP" smtClean="0"/>
              <a:t>6.7</a:t>
            </a:r>
            <a:r>
              <a:rPr lang="ja-JP" altLang="en-US" smtClean="0"/>
              <a:t>兆ドル。</a:t>
            </a:r>
          </a:p>
          <a:p>
            <a:pPr eaLnBrk="1" hangingPunct="1"/>
            <a:r>
              <a:rPr lang="en-US" altLang="ja-JP" smtClean="0"/>
              <a:t>1820</a:t>
            </a:r>
            <a:r>
              <a:rPr lang="ja-JP" altLang="en-US" smtClean="0"/>
              <a:t>年の世界の復活？（マディソン推計）</a:t>
            </a: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98" decel="100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898" decel="100000" fill="hold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898" decel="100000" fill="hold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0" grpId="0"/>
      <p:bldP spid="7171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 idx="4294967295"/>
          </p:nvPr>
        </p:nvSpPr>
        <p:spPr>
          <a:xfrm>
            <a:off x="612775" y="228600"/>
            <a:ext cx="8153400" cy="990600"/>
          </a:xfrm>
        </p:spPr>
        <p:txBody>
          <a:bodyPr/>
          <a:lstStyle/>
          <a:p>
            <a:pPr eaLnBrk="1" hangingPunct="1"/>
            <a:r>
              <a:rPr lang="ja-JP" altLang="en-US" sz="3600" smtClean="0"/>
              <a:t>主要国の</a:t>
            </a:r>
            <a:r>
              <a:rPr lang="en-US" altLang="ja-JP" sz="3600" smtClean="0"/>
              <a:t>GDP</a:t>
            </a:r>
            <a:r>
              <a:rPr lang="ja-JP" altLang="en-US" sz="3600" smtClean="0"/>
              <a:t>（</a:t>
            </a:r>
            <a:r>
              <a:rPr lang="en-US" altLang="ja-JP" sz="3600" smtClean="0"/>
              <a:t>2050</a:t>
            </a:r>
            <a:r>
              <a:rPr lang="ja-JP" altLang="en-US" sz="3600" smtClean="0"/>
              <a:t>年）</a:t>
            </a:r>
          </a:p>
        </p:txBody>
      </p:sp>
      <p:graphicFrame>
        <p:nvGraphicFramePr>
          <p:cNvPr id="8195" name="コンテンツ プレースホルダ 3"/>
          <p:cNvGraphicFramePr>
            <a:graphicFrameLocks noGrp="1"/>
          </p:cNvGraphicFramePr>
          <p:nvPr>
            <p:ph idx="4294967295"/>
          </p:nvPr>
        </p:nvGraphicFramePr>
        <p:xfrm>
          <a:off x="685800" y="2032000"/>
          <a:ext cx="7772400" cy="4011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77" r:id="rId4" imgW="8230313" imgH="4413887" progId="Excel.Sheet.8">
                  <p:embed/>
                </p:oleObj>
              </mc:Choice>
              <mc:Fallback>
                <p:oleObj r:id="rId4" imgW="8230313" imgH="4413887" progId="Excel.Sheet.8">
                  <p:embed/>
                  <p:pic>
                    <p:nvPicPr>
                      <p:cNvPr id="0" name="コンテンツ プレースホルダ 3"/>
                      <p:cNvPicPr>
                        <a:picLocks noGrp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2032000"/>
                        <a:ext cx="7772400" cy="40116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364" name="テキスト ボックス 4"/>
          <p:cNvSpPr txBox="1">
            <a:spLocks noChangeArrowheads="1"/>
          </p:cNvSpPr>
          <p:nvPr/>
        </p:nvSpPr>
        <p:spPr bwMode="auto">
          <a:xfrm>
            <a:off x="1214438" y="6072188"/>
            <a:ext cx="4786312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800">
                <a:latin typeface="Calibri" panose="020F0502020204030204" pitchFamily="34" charset="0"/>
                <a:ea typeface="HGPｺﾞｼｯｸE" panose="020B0900000000000000" pitchFamily="50" charset="-128"/>
              </a:rPr>
              <a:t>出所： </a:t>
            </a:r>
            <a:r>
              <a:rPr lang="en-US" altLang="ja-JP" sz="1800">
                <a:latin typeface="Calibri" panose="020F0502020204030204" pitchFamily="34" charset="0"/>
                <a:ea typeface="HGPｺﾞｼｯｸE" panose="020B0900000000000000" pitchFamily="50" charset="-128"/>
              </a:rPr>
              <a:t>Wilson and Purushothaman(2003)</a:t>
            </a:r>
          </a:p>
        </p:txBody>
      </p:sp>
      <p:sp>
        <p:nvSpPr>
          <p:cNvPr id="15365" name="テキスト ボックス 5"/>
          <p:cNvSpPr txBox="1">
            <a:spLocks noChangeArrowheads="1"/>
          </p:cNvSpPr>
          <p:nvPr/>
        </p:nvSpPr>
        <p:spPr bwMode="auto">
          <a:xfrm>
            <a:off x="5429250" y="1428750"/>
            <a:ext cx="321468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800">
                <a:latin typeface="Calibri" panose="020F0502020204030204" pitchFamily="34" charset="0"/>
                <a:ea typeface="HGPｺﾞｼｯｸE" panose="020B0900000000000000" pitchFamily="50" charset="-128"/>
              </a:rPr>
              <a:t>単位：</a:t>
            </a:r>
            <a:r>
              <a:rPr lang="en-US" altLang="ja-JP" sz="1800">
                <a:latin typeface="Calibri" panose="020F0502020204030204" pitchFamily="34" charset="0"/>
                <a:ea typeface="HGPｺﾞｼｯｸE" panose="020B0900000000000000" pitchFamily="50" charset="-128"/>
              </a:rPr>
              <a:t>US10</a:t>
            </a:r>
            <a:r>
              <a:rPr lang="ja-JP" altLang="en-US" sz="1800">
                <a:latin typeface="Calibri" panose="020F0502020204030204" pitchFamily="34" charset="0"/>
                <a:ea typeface="HGPｺﾞｼｯｸE" panose="020B0900000000000000" pitchFamily="50" charset="-128"/>
              </a:rPr>
              <a:t>億ドル</a:t>
            </a:r>
            <a:r>
              <a:rPr lang="en-US" altLang="ja-JP" sz="1800">
                <a:latin typeface="Calibri" panose="020F0502020204030204" pitchFamily="34" charset="0"/>
                <a:ea typeface="HGPｺﾞｼｯｸE" panose="020B0900000000000000" pitchFamily="50" charset="-128"/>
              </a:rPr>
              <a:t>(2003</a:t>
            </a:r>
            <a:r>
              <a:rPr lang="ja-JP" altLang="en-US" sz="1800">
                <a:latin typeface="Calibri" panose="020F0502020204030204" pitchFamily="34" charset="0"/>
                <a:ea typeface="HGPｺﾞｼｯｸE" panose="020B0900000000000000" pitchFamily="50" charset="-128"/>
              </a:rPr>
              <a:t>年価格）</a:t>
            </a: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98" decel="1000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1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898" decel="100000" fill="hold"/>
                                        <p:tgtEl>
                                          <p:spTgt spid="81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タイトル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ja-JP" altLang="en-US" smtClean="0"/>
              <a:t>世界の</a:t>
            </a:r>
            <a:r>
              <a:rPr lang="en-US" altLang="ja-JP" smtClean="0"/>
              <a:t>GDP</a:t>
            </a:r>
            <a:r>
              <a:rPr lang="ja-JP" altLang="en-US" smtClean="0"/>
              <a:t>分布：</a:t>
            </a:r>
            <a:r>
              <a:rPr lang="en-US" altLang="ja-JP" smtClean="0"/>
              <a:t>1700-2003</a:t>
            </a:r>
            <a:r>
              <a:rPr lang="ja-JP" altLang="en-US" smtClean="0"/>
              <a:t>年</a:t>
            </a:r>
            <a:r>
              <a:rPr lang="en-US" altLang="ja-JP" smtClean="0"/>
              <a:t/>
            </a:r>
            <a:br>
              <a:rPr lang="en-US" altLang="ja-JP" smtClean="0"/>
            </a:br>
            <a:r>
              <a:rPr lang="en-US" altLang="ja-JP" sz="2400" smtClean="0"/>
              <a:t>                              (%)</a:t>
            </a:r>
            <a:endParaRPr lang="ja-JP" altLang="en-US" smtClean="0"/>
          </a:p>
        </p:txBody>
      </p:sp>
      <p:graphicFrame>
        <p:nvGraphicFramePr>
          <p:cNvPr id="3" name="表 2"/>
          <p:cNvGraphicFramePr>
            <a:graphicFrameLocks noGrp="1"/>
          </p:cNvGraphicFramePr>
          <p:nvPr/>
        </p:nvGraphicFramePr>
        <p:xfrm>
          <a:off x="395288" y="1773238"/>
          <a:ext cx="8280400" cy="3168648"/>
        </p:xfrm>
        <a:graphic>
          <a:graphicData uri="http://schemas.openxmlformats.org/drawingml/2006/table">
            <a:tbl>
              <a:tblPr/>
              <a:tblGrid>
                <a:gridCol w="1546340"/>
                <a:gridCol w="1346812"/>
                <a:gridCol w="1346812"/>
                <a:gridCol w="1346812"/>
                <a:gridCol w="1346812"/>
                <a:gridCol w="1346812"/>
              </a:tblGrid>
              <a:tr h="528108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3200" b="0" i="0" u="none" strike="noStrike" dirty="0">
                          <a:solidFill>
                            <a:srgbClr val="000000"/>
                          </a:solidFill>
                          <a:latin typeface="ＭＳ Ｐゴシック"/>
                        </a:rPr>
                        <a:t>　</a:t>
                      </a:r>
                    </a:p>
                  </a:txBody>
                  <a:tcPr marL="9524" marR="9524" marT="9526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3200" b="0" i="0" u="none" strike="noStrike" dirty="0">
                          <a:solidFill>
                            <a:srgbClr val="000000"/>
                          </a:solidFill>
                          <a:latin typeface="ＭＳ Ｐゴシック"/>
                        </a:rPr>
                        <a:t>1700</a:t>
                      </a:r>
                      <a:r>
                        <a:rPr lang="ja-JP" altLang="en-US" sz="3200" b="0" i="0" u="none" strike="noStrike" dirty="0">
                          <a:solidFill>
                            <a:srgbClr val="000000"/>
                          </a:solidFill>
                          <a:latin typeface="ＭＳ Ｐゴシック"/>
                        </a:rPr>
                        <a:t>年</a:t>
                      </a:r>
                    </a:p>
                  </a:txBody>
                  <a:tcPr marL="9524" marR="9524" marT="95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3200" b="0" i="0" u="none" strike="noStrike">
                          <a:solidFill>
                            <a:srgbClr val="000000"/>
                          </a:solidFill>
                          <a:latin typeface="ＭＳ Ｐゴシック"/>
                        </a:rPr>
                        <a:t>1820</a:t>
                      </a:r>
                      <a:r>
                        <a:rPr lang="ja-JP" altLang="en-US" sz="3200" b="0" i="0" u="none" strike="noStrike">
                          <a:solidFill>
                            <a:srgbClr val="000000"/>
                          </a:solidFill>
                          <a:latin typeface="ＭＳ Ｐゴシック"/>
                        </a:rPr>
                        <a:t>年</a:t>
                      </a:r>
                    </a:p>
                  </a:txBody>
                  <a:tcPr marL="9524" marR="9524" marT="952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3200" b="0" i="0" u="none" strike="noStrike">
                          <a:solidFill>
                            <a:srgbClr val="000000"/>
                          </a:solidFill>
                          <a:latin typeface="ＭＳ Ｐゴシック"/>
                        </a:rPr>
                        <a:t>1952</a:t>
                      </a:r>
                      <a:r>
                        <a:rPr lang="ja-JP" altLang="en-US" sz="3200" b="0" i="0" u="none" strike="noStrike">
                          <a:solidFill>
                            <a:srgbClr val="000000"/>
                          </a:solidFill>
                          <a:latin typeface="ＭＳ Ｐゴシック"/>
                        </a:rPr>
                        <a:t>年</a:t>
                      </a:r>
                    </a:p>
                  </a:txBody>
                  <a:tcPr marL="9524" marR="9524" marT="952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3200" b="0" i="0" u="none" strike="noStrike">
                          <a:solidFill>
                            <a:srgbClr val="000000"/>
                          </a:solidFill>
                          <a:latin typeface="ＭＳ Ｐゴシック"/>
                        </a:rPr>
                        <a:t>1978</a:t>
                      </a:r>
                      <a:r>
                        <a:rPr lang="ja-JP" altLang="en-US" sz="3200" b="0" i="0" u="none" strike="noStrike">
                          <a:solidFill>
                            <a:srgbClr val="000000"/>
                          </a:solidFill>
                          <a:latin typeface="ＭＳ Ｐゴシック"/>
                        </a:rPr>
                        <a:t>年</a:t>
                      </a:r>
                    </a:p>
                  </a:txBody>
                  <a:tcPr marL="9524" marR="9524" marT="952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3200" b="0" i="0" u="none" strike="noStrike">
                          <a:solidFill>
                            <a:srgbClr val="000000"/>
                          </a:solidFill>
                          <a:latin typeface="ＭＳ Ｐゴシック"/>
                        </a:rPr>
                        <a:t>2003</a:t>
                      </a:r>
                      <a:r>
                        <a:rPr lang="ja-JP" altLang="en-US" sz="3200" b="0" i="0" u="none" strike="noStrike">
                          <a:solidFill>
                            <a:srgbClr val="000000"/>
                          </a:solidFill>
                          <a:latin typeface="ＭＳ Ｐゴシック"/>
                        </a:rPr>
                        <a:t>年</a:t>
                      </a:r>
                    </a:p>
                  </a:txBody>
                  <a:tcPr marL="9524" marR="9524" marT="952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28108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3200" b="0" i="0" u="none" strike="noStrike">
                          <a:solidFill>
                            <a:srgbClr val="000000"/>
                          </a:solidFill>
                          <a:latin typeface="ＭＳ Ｐゴシック"/>
                        </a:rPr>
                        <a:t>中国</a:t>
                      </a:r>
                    </a:p>
                  </a:txBody>
                  <a:tcPr marL="9524" marR="9524" marT="9526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3200" b="0" i="0" u="none" strike="noStrike">
                          <a:solidFill>
                            <a:srgbClr val="000000"/>
                          </a:solidFill>
                          <a:latin typeface="ＭＳ Ｐゴシック"/>
                        </a:rPr>
                        <a:t>22.3</a:t>
                      </a:r>
                    </a:p>
                  </a:txBody>
                  <a:tcPr marL="9524" marR="9524" marT="95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3200" b="0" i="0" u="none" strike="noStrike" dirty="0">
                          <a:solidFill>
                            <a:srgbClr val="000000"/>
                          </a:solidFill>
                          <a:latin typeface="ＭＳ Ｐゴシック"/>
                        </a:rPr>
                        <a:t>32.9</a:t>
                      </a:r>
                    </a:p>
                  </a:txBody>
                  <a:tcPr marL="9524" marR="9524" marT="952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3200" b="0" i="0" u="none" strike="noStrike" dirty="0">
                          <a:solidFill>
                            <a:srgbClr val="000000"/>
                          </a:solidFill>
                          <a:latin typeface="ＭＳ Ｐゴシック"/>
                        </a:rPr>
                        <a:t>5.2</a:t>
                      </a:r>
                    </a:p>
                  </a:txBody>
                  <a:tcPr marL="9524" marR="9524" marT="952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3200" b="0" i="0" u="none" strike="noStrike">
                          <a:solidFill>
                            <a:srgbClr val="000000"/>
                          </a:solidFill>
                          <a:latin typeface="ＭＳ Ｐゴシック"/>
                        </a:rPr>
                        <a:t>4.9</a:t>
                      </a:r>
                    </a:p>
                  </a:txBody>
                  <a:tcPr marL="9524" marR="9524" marT="952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3200" b="0" i="0" u="none" strike="noStrike">
                          <a:solidFill>
                            <a:srgbClr val="000000"/>
                          </a:solidFill>
                          <a:latin typeface="ＭＳ Ｐゴシック"/>
                        </a:rPr>
                        <a:t>15.1</a:t>
                      </a:r>
                    </a:p>
                  </a:txBody>
                  <a:tcPr marL="9524" marR="9524" marT="952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528108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3200" b="0" i="0" u="none" strike="noStrike">
                          <a:solidFill>
                            <a:srgbClr val="000000"/>
                          </a:solidFill>
                          <a:latin typeface="ＭＳ Ｐゴシック"/>
                        </a:rPr>
                        <a:t>インド</a:t>
                      </a:r>
                    </a:p>
                  </a:txBody>
                  <a:tcPr marL="9524" marR="9524" marT="9526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3200" b="0" i="0" u="none" strike="noStrike">
                          <a:solidFill>
                            <a:srgbClr val="000000"/>
                          </a:solidFill>
                          <a:latin typeface="ＭＳ Ｐゴシック"/>
                        </a:rPr>
                        <a:t>24.4</a:t>
                      </a:r>
                    </a:p>
                  </a:txBody>
                  <a:tcPr marL="9524" marR="9524" marT="95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3200" b="0" i="0" u="none" strike="noStrike">
                          <a:solidFill>
                            <a:srgbClr val="000000"/>
                          </a:solidFill>
                          <a:latin typeface="ＭＳ Ｐゴシック"/>
                        </a:rPr>
                        <a:t>16.0</a:t>
                      </a:r>
                    </a:p>
                  </a:txBody>
                  <a:tcPr marL="9524" marR="9524" marT="95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3200" b="0" i="0" u="none" strike="noStrike">
                          <a:solidFill>
                            <a:srgbClr val="000000"/>
                          </a:solidFill>
                          <a:latin typeface="ＭＳ Ｐゴシック"/>
                        </a:rPr>
                        <a:t>4.0</a:t>
                      </a:r>
                    </a:p>
                  </a:txBody>
                  <a:tcPr marL="9524" marR="9524" marT="95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3200" b="0" i="0" u="none" strike="noStrike" dirty="0">
                          <a:solidFill>
                            <a:srgbClr val="000000"/>
                          </a:solidFill>
                          <a:latin typeface="ＭＳ Ｐゴシック"/>
                        </a:rPr>
                        <a:t>3.3</a:t>
                      </a:r>
                    </a:p>
                  </a:txBody>
                  <a:tcPr marL="9524" marR="9524" marT="95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3200" b="0" i="0" u="none" strike="noStrike">
                          <a:solidFill>
                            <a:srgbClr val="000000"/>
                          </a:solidFill>
                          <a:latin typeface="ＭＳ Ｐゴシック"/>
                        </a:rPr>
                        <a:t>5.5</a:t>
                      </a:r>
                    </a:p>
                  </a:txBody>
                  <a:tcPr marL="9524" marR="9524" marT="95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528108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3200" b="0" i="0" u="none" strike="noStrike">
                          <a:solidFill>
                            <a:srgbClr val="000000"/>
                          </a:solidFill>
                          <a:latin typeface="ＭＳ Ｐゴシック"/>
                        </a:rPr>
                        <a:t>日本</a:t>
                      </a:r>
                    </a:p>
                  </a:txBody>
                  <a:tcPr marL="9524" marR="9524" marT="9526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3200" b="0" i="0" u="none" strike="noStrike">
                          <a:solidFill>
                            <a:srgbClr val="000000"/>
                          </a:solidFill>
                          <a:latin typeface="ＭＳ Ｐゴシック"/>
                        </a:rPr>
                        <a:t>4.1</a:t>
                      </a:r>
                    </a:p>
                  </a:txBody>
                  <a:tcPr marL="9524" marR="9524" marT="95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3200" b="0" i="0" u="none" strike="noStrike">
                          <a:solidFill>
                            <a:srgbClr val="000000"/>
                          </a:solidFill>
                          <a:latin typeface="ＭＳ Ｐゴシック"/>
                        </a:rPr>
                        <a:t>3.0</a:t>
                      </a:r>
                    </a:p>
                  </a:txBody>
                  <a:tcPr marL="9524" marR="9524" marT="95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3200" b="0" i="0" u="none" strike="noStrike">
                          <a:solidFill>
                            <a:srgbClr val="000000"/>
                          </a:solidFill>
                          <a:latin typeface="ＭＳ Ｐゴシック"/>
                        </a:rPr>
                        <a:t>3.4</a:t>
                      </a:r>
                    </a:p>
                  </a:txBody>
                  <a:tcPr marL="9524" marR="9524" marT="95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3200" b="0" i="0" u="none" strike="noStrike" dirty="0">
                          <a:solidFill>
                            <a:srgbClr val="000000"/>
                          </a:solidFill>
                          <a:latin typeface="ＭＳ Ｐゴシック"/>
                        </a:rPr>
                        <a:t>7.6</a:t>
                      </a:r>
                    </a:p>
                  </a:txBody>
                  <a:tcPr marL="9524" marR="9524" marT="95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3200" b="0" i="0" u="none" strike="noStrike" dirty="0">
                          <a:solidFill>
                            <a:srgbClr val="000000"/>
                          </a:solidFill>
                          <a:latin typeface="ＭＳ Ｐゴシック"/>
                        </a:rPr>
                        <a:t>6.6</a:t>
                      </a:r>
                    </a:p>
                  </a:txBody>
                  <a:tcPr marL="9524" marR="9524" marT="95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528108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2800" b="0" i="0" u="none" strike="noStrike" dirty="0">
                          <a:solidFill>
                            <a:srgbClr val="000000"/>
                          </a:solidFill>
                          <a:latin typeface="ＭＳ Ｐゴシック"/>
                        </a:rPr>
                        <a:t>ヨーロッパ</a:t>
                      </a:r>
                    </a:p>
                  </a:txBody>
                  <a:tcPr marL="9524" marR="9524" marT="9526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3200" b="0" i="0" u="none" strike="noStrike">
                          <a:solidFill>
                            <a:srgbClr val="000000"/>
                          </a:solidFill>
                          <a:latin typeface="ＭＳ Ｐゴシック"/>
                        </a:rPr>
                        <a:t>24.9</a:t>
                      </a:r>
                    </a:p>
                  </a:txBody>
                  <a:tcPr marL="9524" marR="9524" marT="95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3200" b="0" i="0" u="none" strike="noStrike">
                          <a:solidFill>
                            <a:srgbClr val="000000"/>
                          </a:solidFill>
                          <a:latin typeface="ＭＳ Ｐゴシック"/>
                        </a:rPr>
                        <a:t>26.6</a:t>
                      </a:r>
                    </a:p>
                  </a:txBody>
                  <a:tcPr marL="9524" marR="9524" marT="95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3200" b="0" i="0" u="none" strike="noStrike">
                          <a:solidFill>
                            <a:srgbClr val="000000"/>
                          </a:solidFill>
                          <a:latin typeface="ＭＳ Ｐゴシック"/>
                        </a:rPr>
                        <a:t>29.3</a:t>
                      </a:r>
                    </a:p>
                  </a:txBody>
                  <a:tcPr marL="9524" marR="9524" marT="95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3200" b="0" i="0" u="none" strike="noStrike">
                          <a:solidFill>
                            <a:srgbClr val="000000"/>
                          </a:solidFill>
                          <a:latin typeface="ＭＳ Ｐゴシック"/>
                        </a:rPr>
                        <a:t>27.8</a:t>
                      </a:r>
                    </a:p>
                  </a:txBody>
                  <a:tcPr marL="9524" marR="9524" marT="95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3200" b="0" i="0" u="none" strike="noStrike" dirty="0">
                          <a:solidFill>
                            <a:srgbClr val="000000"/>
                          </a:solidFill>
                          <a:latin typeface="ＭＳ Ｐゴシック"/>
                        </a:rPr>
                        <a:t>21.1</a:t>
                      </a:r>
                    </a:p>
                  </a:txBody>
                  <a:tcPr marL="9524" marR="9524" marT="95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528108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3200" b="0" i="0" u="none" strike="noStrike">
                          <a:solidFill>
                            <a:srgbClr val="000000"/>
                          </a:solidFill>
                          <a:latin typeface="ＭＳ Ｐゴシック"/>
                        </a:rPr>
                        <a:t>アメリカ</a:t>
                      </a:r>
                    </a:p>
                  </a:txBody>
                  <a:tcPr marL="9524" marR="9524" marT="9526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3200" b="0" i="0" u="none" strike="noStrike">
                          <a:solidFill>
                            <a:srgbClr val="000000"/>
                          </a:solidFill>
                          <a:latin typeface="ＭＳ Ｐゴシック"/>
                        </a:rPr>
                        <a:t>0.1</a:t>
                      </a:r>
                    </a:p>
                  </a:txBody>
                  <a:tcPr marL="9524" marR="9524" marT="95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3200" b="0" i="0" u="none" strike="noStrike">
                          <a:solidFill>
                            <a:srgbClr val="000000"/>
                          </a:solidFill>
                          <a:latin typeface="ＭＳ Ｐゴシック"/>
                        </a:rPr>
                        <a:t>1.8</a:t>
                      </a:r>
                    </a:p>
                  </a:txBody>
                  <a:tcPr marL="9524" marR="9524" marT="95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3200" b="0" i="0" u="none" strike="noStrike">
                          <a:solidFill>
                            <a:srgbClr val="000000"/>
                          </a:solidFill>
                          <a:latin typeface="ＭＳ Ｐゴシック"/>
                        </a:rPr>
                        <a:t>27.5</a:t>
                      </a:r>
                    </a:p>
                  </a:txBody>
                  <a:tcPr marL="9524" marR="9524" marT="95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3200" b="0" i="0" u="none" strike="noStrike">
                          <a:solidFill>
                            <a:srgbClr val="000000"/>
                          </a:solidFill>
                          <a:latin typeface="ＭＳ Ｐゴシック"/>
                        </a:rPr>
                        <a:t>21.6</a:t>
                      </a:r>
                    </a:p>
                  </a:txBody>
                  <a:tcPr marL="9524" marR="9524" marT="95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3200" b="0" i="0" u="none" strike="noStrike" dirty="0">
                          <a:solidFill>
                            <a:srgbClr val="000000"/>
                          </a:solidFill>
                          <a:latin typeface="ＭＳ Ｐゴシック"/>
                        </a:rPr>
                        <a:t>20.6</a:t>
                      </a:r>
                    </a:p>
                  </a:txBody>
                  <a:tcPr marL="9524" marR="9524" marT="95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7452" name="テキスト ボックス 3"/>
          <p:cNvSpPr txBox="1">
            <a:spLocks noChangeArrowheads="1"/>
          </p:cNvSpPr>
          <p:nvPr/>
        </p:nvSpPr>
        <p:spPr bwMode="auto">
          <a:xfrm>
            <a:off x="1187450" y="5373688"/>
            <a:ext cx="3600450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2800">
                <a:latin typeface="Calibri" panose="020F0502020204030204" pitchFamily="34" charset="0"/>
              </a:rPr>
              <a:t>出所：</a:t>
            </a:r>
            <a:r>
              <a:rPr lang="en-US" altLang="ja-JP" sz="2800">
                <a:latin typeface="Calibri" panose="020F0502020204030204" pitchFamily="34" charset="0"/>
              </a:rPr>
              <a:t>Maddison(2007).</a:t>
            </a: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98" decel="1000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グラフ 2"/>
          <p:cNvGraphicFramePr>
            <a:graphicFrameLocks/>
          </p:cNvGraphicFramePr>
          <p:nvPr/>
        </p:nvGraphicFramePr>
        <p:xfrm>
          <a:off x="611560" y="980728"/>
          <a:ext cx="7920880" cy="48245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タイトル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ja-JP" altLang="en-US" smtClean="0">
                <a:solidFill>
                  <a:schemeClr val="accent2"/>
                </a:solidFill>
              </a:rPr>
              <a:t>中国なしに生活できる？</a:t>
            </a:r>
          </a:p>
        </p:txBody>
      </p:sp>
      <p:sp>
        <p:nvSpPr>
          <p:cNvPr id="11267" name="コンテンツ プレースホルダ 2"/>
          <p:cNvSpPr>
            <a:spLocks noGrp="1"/>
          </p:cNvSpPr>
          <p:nvPr>
            <p:ph idx="4294967295"/>
          </p:nvPr>
        </p:nvSpPr>
        <p:spPr/>
        <p:txBody>
          <a:bodyPr/>
          <a:lstStyle/>
          <a:p>
            <a:pPr eaLnBrk="1" hangingPunct="1"/>
            <a:r>
              <a:rPr lang="ja-JP" altLang="en-US" dirty="0" smtClean="0"/>
              <a:t>農産物、衣料品の依存</a:t>
            </a:r>
          </a:p>
          <a:p>
            <a:pPr eaLnBrk="1" hangingPunct="1"/>
            <a:r>
              <a:rPr lang="ja-JP" altLang="en-US" dirty="0" smtClean="0"/>
              <a:t>より一層高い電気機械での中国依存</a:t>
            </a:r>
            <a:endParaRPr lang="en-US" altLang="ja-JP" dirty="0" smtClean="0"/>
          </a:p>
          <a:p>
            <a:pPr marL="0" indent="0" eaLnBrk="1" hangingPunct="1">
              <a:buNone/>
            </a:pPr>
            <a:r>
              <a:rPr lang="ja-JP" altLang="en-US" dirty="0"/>
              <a:t>　</a:t>
            </a:r>
            <a:r>
              <a:rPr lang="ja-JP" altLang="en-US" dirty="0" smtClean="0"/>
              <a:t>（</a:t>
            </a:r>
            <a:r>
              <a:rPr lang="en-US" altLang="ja-JP" dirty="0" smtClean="0"/>
              <a:t>2015</a:t>
            </a:r>
            <a:r>
              <a:rPr lang="ja-JP" altLang="en-US" dirty="0" smtClean="0"/>
              <a:t>年～世界の輸出市場で</a:t>
            </a:r>
            <a:r>
              <a:rPr lang="en-US" altLang="ja-JP" dirty="0" smtClean="0"/>
              <a:t>1</a:t>
            </a:r>
            <a:r>
              <a:rPr lang="ja-JP" altLang="en-US" dirty="0" smtClean="0"/>
              <a:t>位の品目</a:t>
            </a:r>
            <a:endParaRPr lang="en-US" altLang="ja-JP" dirty="0" smtClean="0"/>
          </a:p>
          <a:p>
            <a:pPr marL="0" indent="0" eaLnBrk="1" hangingPunct="1">
              <a:buNone/>
            </a:pPr>
            <a:r>
              <a:rPr lang="ja-JP" altLang="en-US" dirty="0"/>
              <a:t>　</a:t>
            </a:r>
            <a:r>
              <a:rPr lang="ja-JP" altLang="en-US" dirty="0" smtClean="0"/>
              <a:t>　中国は</a:t>
            </a:r>
            <a:r>
              <a:rPr lang="en-US" altLang="ja-JP" dirty="0" smtClean="0"/>
              <a:t>1762</a:t>
            </a:r>
            <a:r>
              <a:rPr lang="ja-JP" altLang="en-US" dirty="0" smtClean="0"/>
              <a:t>品目で</a:t>
            </a:r>
            <a:r>
              <a:rPr lang="en-US" altLang="ja-JP" dirty="0" smtClean="0"/>
              <a:t>05</a:t>
            </a:r>
            <a:r>
              <a:rPr lang="ja-JP" altLang="en-US" dirty="0" smtClean="0"/>
              <a:t>年以降トップ</a:t>
            </a:r>
            <a:endParaRPr lang="en-US" altLang="ja-JP" dirty="0" smtClean="0"/>
          </a:p>
          <a:p>
            <a:pPr marL="0" indent="0" eaLnBrk="1" hangingPunct="1">
              <a:buNone/>
            </a:pPr>
            <a:r>
              <a:rPr lang="ja-JP" altLang="en-US" dirty="0"/>
              <a:t>　</a:t>
            </a:r>
            <a:r>
              <a:rPr lang="ja-JP" altLang="en-US" dirty="0" smtClean="0"/>
              <a:t>　全品目に占めるシェア</a:t>
            </a:r>
            <a:r>
              <a:rPr lang="en-US" altLang="ja-JP" dirty="0" smtClean="0"/>
              <a:t>31.6</a:t>
            </a:r>
            <a:r>
              <a:rPr lang="ja-JP" altLang="en-US" dirty="0" smtClean="0"/>
              <a:t>％、</a:t>
            </a:r>
            <a:r>
              <a:rPr lang="ja-JP" altLang="en-US" sz="2000" dirty="0" smtClean="0"/>
              <a:t>日本は</a:t>
            </a:r>
            <a:r>
              <a:rPr lang="en-US" altLang="ja-JP" sz="2000" dirty="0" smtClean="0"/>
              <a:t>175</a:t>
            </a:r>
            <a:r>
              <a:rPr lang="ja-JP" altLang="en-US" sz="2000" dirty="0" smtClean="0"/>
              <a:t>品目）</a:t>
            </a:r>
            <a:endParaRPr lang="ja-JP" altLang="en-US" dirty="0" smtClean="0"/>
          </a:p>
          <a:p>
            <a:pPr eaLnBrk="1" hangingPunct="1"/>
            <a:r>
              <a:rPr lang="ja-JP" altLang="en-US" dirty="0" smtClean="0"/>
              <a:t>高まる相互依存と中国嫌いの増加という「ねじれ現象」</a:t>
            </a: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98" decel="1000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898" decel="100000" fill="hold"/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898" decel="100000" fill="hold"/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898" decel="100000" fill="hold"/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12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12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898" decel="100000" fill="hold"/>
                                        <p:tgtEl>
                                          <p:spTgt spid="112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12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12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898" decel="100000" fill="hold"/>
                                        <p:tgtEl>
                                          <p:spTgt spid="112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12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12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898" decel="100000" fill="hold"/>
                                        <p:tgtEl>
                                          <p:spTgt spid="112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6" grpId="0"/>
      <p:bldP spid="11267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タイトル 1"/>
          <p:cNvSpPr>
            <a:spLocks noGrp="1"/>
          </p:cNvSpPr>
          <p:nvPr>
            <p:ph type="title"/>
          </p:nvPr>
        </p:nvSpPr>
        <p:spPr>
          <a:xfrm>
            <a:off x="508000" y="476250"/>
            <a:ext cx="6446838" cy="865188"/>
          </a:xfrm>
        </p:spPr>
        <p:txBody>
          <a:bodyPr/>
          <a:lstStyle/>
          <a:p>
            <a:r>
              <a:rPr lang="ja-JP" altLang="en-US" smtClean="0">
                <a:solidFill>
                  <a:srgbClr val="0070C0"/>
                </a:solidFill>
              </a:rPr>
              <a:t>内閣府の世論調査</a:t>
            </a:r>
            <a:endParaRPr lang="zh-CN" altLang="en-US" smtClean="0">
              <a:solidFill>
                <a:srgbClr val="0070C0"/>
              </a:solidFill>
            </a:endParaRPr>
          </a:p>
        </p:txBody>
      </p:sp>
      <p:sp>
        <p:nvSpPr>
          <p:cNvPr id="2" name="正方形/長方形 1"/>
          <p:cNvSpPr/>
          <p:nvPr/>
        </p:nvSpPr>
        <p:spPr>
          <a:xfrm>
            <a:off x="971550" y="2708275"/>
            <a:ext cx="914400" cy="36036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ja-JP" sz="2000" dirty="0"/>
              <a:t>76.1</a:t>
            </a:r>
            <a:r>
              <a:rPr lang="ja-JP" altLang="en-US" sz="2000" dirty="0"/>
              <a:t>％</a:t>
            </a:r>
            <a:endParaRPr lang="zh-CN" altLang="en-US" sz="2000" dirty="0"/>
          </a:p>
        </p:txBody>
      </p:sp>
      <p:sp>
        <p:nvSpPr>
          <p:cNvPr id="3" name="正方形/長方形 2"/>
          <p:cNvSpPr/>
          <p:nvPr/>
        </p:nvSpPr>
        <p:spPr>
          <a:xfrm>
            <a:off x="6954838" y="2205038"/>
            <a:ext cx="1001712" cy="28733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ja-JP" sz="2000" dirty="0"/>
              <a:t>92.8</a:t>
            </a:r>
            <a:r>
              <a:rPr lang="ja-JP" altLang="en-US" sz="2000" dirty="0"/>
              <a:t>％</a:t>
            </a:r>
            <a:endParaRPr lang="zh-CN" altLang="en-US" sz="2000" dirty="0"/>
          </a:p>
        </p:txBody>
      </p:sp>
      <p:sp>
        <p:nvSpPr>
          <p:cNvPr id="4" name="正方形/長方形 3"/>
          <p:cNvSpPr/>
          <p:nvPr/>
        </p:nvSpPr>
        <p:spPr>
          <a:xfrm>
            <a:off x="7956550" y="2924175"/>
            <a:ext cx="936625" cy="36036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ja-JP" sz="2000" dirty="0" smtClean="0"/>
              <a:t>82.9</a:t>
            </a:r>
            <a:r>
              <a:rPr lang="ja-JP" altLang="en-US" sz="2000" dirty="0" smtClean="0"/>
              <a:t>％</a:t>
            </a:r>
            <a:endParaRPr lang="zh-CN" altLang="en-US" sz="2000" dirty="0"/>
          </a:p>
        </p:txBody>
      </p:sp>
      <p:graphicFrame>
        <p:nvGraphicFramePr>
          <p:cNvPr id="9" name="コンテンツ プレースホルダー 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6489807"/>
              </p:ext>
            </p:extLst>
          </p:nvPr>
        </p:nvGraphicFramePr>
        <p:xfrm>
          <a:off x="685800" y="1772816"/>
          <a:ext cx="7772400" cy="46805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704850"/>
          </a:xfrm>
        </p:spPr>
        <p:txBody>
          <a:bodyPr/>
          <a:lstStyle/>
          <a:p>
            <a:r>
              <a:rPr lang="ja-JP" altLang="en-US" sz="4000" smtClean="0"/>
              <a:t>内閣府の調査（２）</a:t>
            </a:r>
          </a:p>
        </p:txBody>
      </p:sp>
      <p:sp>
        <p:nvSpPr>
          <p:cNvPr id="23555" name="Rectangle 4"/>
          <p:cNvSpPr>
            <a:spLocks noChangeArrowheads="1"/>
          </p:cNvSpPr>
          <p:nvPr/>
        </p:nvSpPr>
        <p:spPr bwMode="auto">
          <a:xfrm>
            <a:off x="1331913" y="1700213"/>
            <a:ext cx="1058862" cy="360362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ja-JP" sz="1800">
                <a:latin typeface="Arial" panose="020B0604020202020204" pitchFamily="34" charset="0"/>
              </a:rPr>
              <a:t>78.6</a:t>
            </a:r>
            <a:r>
              <a:rPr lang="ja-JP" altLang="en-US" sz="1800">
                <a:latin typeface="Arial" panose="020B0604020202020204" pitchFamily="34" charset="0"/>
              </a:rPr>
              <a:t>％</a:t>
            </a:r>
          </a:p>
        </p:txBody>
      </p:sp>
      <p:sp>
        <p:nvSpPr>
          <p:cNvPr id="23556" name="Rectangle 5"/>
          <p:cNvSpPr>
            <a:spLocks noChangeArrowheads="1"/>
          </p:cNvSpPr>
          <p:nvPr/>
        </p:nvSpPr>
        <p:spPr bwMode="auto">
          <a:xfrm>
            <a:off x="7956550" y="1700213"/>
            <a:ext cx="1058863" cy="360362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ja-JP" sz="1800" dirty="0" smtClean="0">
                <a:latin typeface="Arial" panose="020B0604020202020204" pitchFamily="34" charset="0"/>
              </a:rPr>
              <a:t>80.6</a:t>
            </a:r>
            <a:r>
              <a:rPr lang="ja-JP" altLang="en-US" sz="1800" smtClean="0">
                <a:latin typeface="Arial" panose="020B0604020202020204" pitchFamily="34" charset="0"/>
              </a:rPr>
              <a:t>％</a:t>
            </a:r>
            <a:endParaRPr lang="ja-JP" altLang="en-US" sz="1800" dirty="0">
              <a:latin typeface="Arial" panose="020B0604020202020204" pitchFamily="34" charset="0"/>
            </a:endParaRPr>
          </a:p>
        </p:txBody>
      </p:sp>
      <p:graphicFrame>
        <p:nvGraphicFramePr>
          <p:cNvPr id="8" name="コンテンツ プレースホルダー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12608386"/>
              </p:ext>
            </p:extLst>
          </p:nvPr>
        </p:nvGraphicFramePr>
        <p:xfrm>
          <a:off x="685800" y="1412776"/>
          <a:ext cx="7772400" cy="46832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1196975"/>
            <a:ext cx="7200900" cy="528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0709" name="Rectangle 5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279400"/>
            <a:ext cx="8229600" cy="1143000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ja-JP" altLang="en-US" kern="1200">
                <a:solidFill>
                  <a:schemeClr val="tx2">
                    <a:satMod val="130000"/>
                  </a:schemeClr>
                </a:solidFill>
              </a:rPr>
              <a:t>中国と西ヨーロッパ</a:t>
            </a: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7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070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07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98" decel="100000" fill="hold"/>
                                        <p:tgtEl>
                                          <p:spTgt spid="2007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2007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070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グラフ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90352715"/>
              </p:ext>
            </p:extLst>
          </p:nvPr>
        </p:nvGraphicFramePr>
        <p:xfrm>
          <a:off x="539552" y="620688"/>
          <a:ext cx="7848872" cy="5400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419899230"/>
      </p:ext>
    </p:extLst>
  </p:cSld>
  <p:clrMapOvr>
    <a:masterClrMapping/>
  </p:clrMapOvr>
  <p:transition>
    <p:wipe dir="d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16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ja-JP" altLang="en-US" smtClean="0">
                <a:solidFill>
                  <a:srgbClr val="11488B"/>
                </a:solidFill>
              </a:rPr>
              <a:t>世界に占める中国の人口</a:t>
            </a:r>
            <a:r>
              <a:rPr lang="ja-JP" altLang="en-US" sz="3600" smtClean="0">
                <a:solidFill>
                  <a:srgbClr val="11488B"/>
                </a:solidFill>
              </a:rPr>
              <a:t>（</a:t>
            </a:r>
            <a:r>
              <a:rPr lang="en-US" altLang="ja-JP" sz="3600" smtClean="0">
                <a:solidFill>
                  <a:srgbClr val="11488B"/>
                </a:solidFill>
              </a:rPr>
              <a:t>2008</a:t>
            </a:r>
            <a:r>
              <a:rPr lang="ja-JP" altLang="en-US" sz="3600" smtClean="0">
                <a:solidFill>
                  <a:srgbClr val="11488B"/>
                </a:solidFill>
              </a:rPr>
              <a:t>年）</a:t>
            </a:r>
          </a:p>
        </p:txBody>
      </p:sp>
      <p:graphicFrame>
        <p:nvGraphicFramePr>
          <p:cNvPr id="15363" name="コンテンツ プレースホルダ 7"/>
          <p:cNvGraphicFramePr>
            <a:graphicFrameLocks noGrp="1"/>
          </p:cNvGraphicFramePr>
          <p:nvPr>
            <p:ph idx="4294967295"/>
          </p:nvPr>
        </p:nvGraphicFramePr>
        <p:xfrm>
          <a:off x="685800" y="1981200"/>
          <a:ext cx="7772400" cy="4114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689" r:id="rId4" imgW="8230313" imgH="4523624" progId="Excel.Chart.8">
                  <p:embed/>
                </p:oleObj>
              </mc:Choice>
              <mc:Fallback>
                <p:oleObj r:id="rId4" imgW="8230313" imgH="4523624" progId="Excel.Chart.8">
                  <p:embed/>
                  <p:pic>
                    <p:nvPicPr>
                      <p:cNvPr id="0" name="コンテンツ プレースホルダ 7"/>
                      <p:cNvPicPr>
                        <a:picLocks noGrp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1981200"/>
                        <a:ext cx="7772400" cy="4114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676" name="テキスト ボックス 8"/>
          <p:cNvSpPr txBox="1">
            <a:spLocks noChangeArrowheads="1"/>
          </p:cNvSpPr>
          <p:nvPr/>
        </p:nvSpPr>
        <p:spPr bwMode="auto">
          <a:xfrm>
            <a:off x="5580063" y="5589588"/>
            <a:ext cx="266382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ja-JP" sz="2400">
                <a:latin typeface="Calibri" panose="020F0502020204030204" pitchFamily="34" charset="0"/>
              </a:rPr>
              <a:t>11</a:t>
            </a:r>
            <a:r>
              <a:rPr lang="ja-JP" altLang="en-US" sz="2400">
                <a:latin typeface="Calibri" panose="020F0502020204030204" pitchFamily="34" charset="0"/>
              </a:rPr>
              <a:t>億</a:t>
            </a:r>
            <a:r>
              <a:rPr lang="en-US" altLang="ja-JP" sz="2400">
                <a:latin typeface="Calibri" panose="020F0502020204030204" pitchFamily="34" charset="0"/>
              </a:rPr>
              <a:t>4000</a:t>
            </a:r>
            <a:r>
              <a:rPr lang="ja-JP" altLang="en-US" sz="2400">
                <a:latin typeface="Calibri" panose="020F0502020204030204" pitchFamily="34" charset="0"/>
              </a:rPr>
              <a:t>万人</a:t>
            </a:r>
          </a:p>
        </p:txBody>
      </p:sp>
      <p:sp>
        <p:nvSpPr>
          <p:cNvPr id="28677" name="テキスト ボックス 9"/>
          <p:cNvSpPr txBox="1">
            <a:spLocks noChangeArrowheads="1"/>
          </p:cNvSpPr>
          <p:nvPr/>
        </p:nvSpPr>
        <p:spPr bwMode="auto">
          <a:xfrm>
            <a:off x="827088" y="6237288"/>
            <a:ext cx="38163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800">
                <a:latin typeface="Calibri" panose="020F0502020204030204" pitchFamily="34" charset="0"/>
              </a:rPr>
              <a:t>資料：</a:t>
            </a:r>
            <a:r>
              <a:rPr lang="en-US" altLang="ja-JP" sz="1800">
                <a:latin typeface="Calibri" panose="020F0502020204030204" pitchFamily="34" charset="0"/>
              </a:rPr>
              <a:t>World Development Report2010</a:t>
            </a: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201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201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98" decel="100000" fill="hold"/>
                                        <p:tgtEl>
                                          <p:spTgt spid="2201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2201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53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53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898" decel="100000" fill="hold"/>
                                        <p:tgtEl>
                                          <p:spTgt spid="153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153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0162" grpId="0"/>
      <p:bldOleChart spid="15363" grpId="0" animBg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グラフ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1365424"/>
              </p:ext>
            </p:extLst>
          </p:nvPr>
        </p:nvGraphicFramePr>
        <p:xfrm>
          <a:off x="1547664" y="908720"/>
          <a:ext cx="5688632" cy="47525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正方形/長方形 2"/>
          <p:cNvSpPr/>
          <p:nvPr/>
        </p:nvSpPr>
        <p:spPr>
          <a:xfrm>
            <a:off x="6156176" y="1556792"/>
            <a:ext cx="1656184" cy="43204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ja-JP" altLang="en-US" sz="1800" dirty="0" smtClean="0"/>
              <a:t>中国</a:t>
            </a:r>
            <a:r>
              <a:rPr kumimoji="1" lang="en-US" altLang="ja-JP" sz="1800" dirty="0" smtClean="0"/>
              <a:t>13.71</a:t>
            </a:r>
            <a:r>
              <a:rPr kumimoji="1" lang="ja-JP" altLang="en-US" sz="1800" dirty="0" smtClean="0"/>
              <a:t>億人</a:t>
            </a:r>
            <a:endParaRPr kumimoji="1" lang="ja-JP" altLang="en-US" sz="1800" dirty="0"/>
          </a:p>
        </p:txBody>
      </p:sp>
      <p:sp>
        <p:nvSpPr>
          <p:cNvPr id="4" name="正方形/長方形 3"/>
          <p:cNvSpPr/>
          <p:nvPr/>
        </p:nvSpPr>
        <p:spPr>
          <a:xfrm>
            <a:off x="7020272" y="3104964"/>
            <a:ext cx="1728192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ja-JP" altLang="en-US" sz="1800" dirty="0" smtClean="0"/>
              <a:t>インド</a:t>
            </a:r>
            <a:r>
              <a:rPr kumimoji="1" lang="en-US" altLang="ja-JP" sz="1800" dirty="0" smtClean="0"/>
              <a:t>13.11</a:t>
            </a:r>
            <a:r>
              <a:rPr kumimoji="1" lang="ja-JP" altLang="en-US" sz="1800" dirty="0" smtClean="0"/>
              <a:t>億人</a:t>
            </a:r>
            <a:endParaRPr kumimoji="1" lang="ja-JP" altLang="en-US" sz="1800" dirty="0"/>
          </a:p>
        </p:txBody>
      </p:sp>
      <p:sp>
        <p:nvSpPr>
          <p:cNvPr id="5" name="正方形/長方形 4"/>
          <p:cNvSpPr/>
          <p:nvPr/>
        </p:nvSpPr>
        <p:spPr>
          <a:xfrm>
            <a:off x="5148064" y="4725144"/>
            <a:ext cx="21602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ja-JP" altLang="en-US" sz="1800" dirty="0" smtClean="0"/>
              <a:t>高所得国</a:t>
            </a:r>
            <a:r>
              <a:rPr kumimoji="1" lang="en-US" altLang="ja-JP" sz="1800" dirty="0" smtClean="0"/>
              <a:t>11.87</a:t>
            </a:r>
            <a:r>
              <a:rPr kumimoji="1" lang="ja-JP" altLang="en-US" sz="1800" dirty="0" smtClean="0"/>
              <a:t>億人</a:t>
            </a:r>
            <a:endParaRPr kumimoji="1" lang="ja-JP" altLang="en-US" sz="1800" dirty="0"/>
          </a:p>
        </p:txBody>
      </p:sp>
      <p:sp>
        <p:nvSpPr>
          <p:cNvPr id="6" name="正方形/長方形 5"/>
          <p:cNvSpPr/>
          <p:nvPr/>
        </p:nvSpPr>
        <p:spPr>
          <a:xfrm>
            <a:off x="323528" y="3104964"/>
            <a:ext cx="1656184" cy="75608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ja-JP" altLang="en-US" sz="1800" dirty="0" smtClean="0"/>
              <a:t>中所得国</a:t>
            </a:r>
            <a:endParaRPr kumimoji="1" lang="en-US" altLang="ja-JP" sz="1800" dirty="0" smtClean="0"/>
          </a:p>
          <a:p>
            <a:pPr algn="ctr"/>
            <a:r>
              <a:rPr lang="en-US" altLang="ja-JP" sz="1800" dirty="0" smtClean="0"/>
              <a:t>55.21</a:t>
            </a:r>
            <a:r>
              <a:rPr lang="ja-JP" altLang="en-US" sz="1800" dirty="0" smtClean="0"/>
              <a:t>億人</a:t>
            </a:r>
            <a:endParaRPr kumimoji="1" lang="ja-JP" altLang="en-US" sz="1800" dirty="0"/>
          </a:p>
        </p:txBody>
      </p:sp>
    </p:spTree>
    <p:extLst>
      <p:ext uri="{BB962C8B-B14F-4D97-AF65-F5344CB8AC3E}">
        <p14:creationId xmlns:p14="http://schemas.microsoft.com/office/powerpoint/2010/main" val="599118092"/>
      </p:ext>
    </p:extLst>
  </p:cSld>
  <p:clrMapOvr>
    <a:masterClrMapping/>
  </p:clrMapOvr>
  <p:transition>
    <p:wipe dir="d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ja-JP" altLang="en-US" kern="1200">
                <a:solidFill>
                  <a:schemeClr val="tx2">
                    <a:satMod val="130000"/>
                  </a:schemeClr>
                </a:solidFill>
              </a:rPr>
              <a:t>多民族国家中国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idx="4294967295"/>
          </p:nvPr>
        </p:nvSpPr>
        <p:spPr/>
        <p:txBody>
          <a:bodyPr/>
          <a:lstStyle/>
          <a:p>
            <a:pPr eaLnBrk="1" hangingPunct="1"/>
            <a:r>
              <a:rPr lang="ja-JP" altLang="en-US" smtClean="0"/>
              <a:t>漢族（全人口の</a:t>
            </a:r>
            <a:r>
              <a:rPr lang="en-US" altLang="ja-JP" smtClean="0"/>
              <a:t>92</a:t>
            </a:r>
            <a:r>
              <a:rPr lang="ja-JP" altLang="en-US" smtClean="0"/>
              <a:t>％）を中心に、</a:t>
            </a:r>
            <a:r>
              <a:rPr lang="en-US" altLang="ja-JP" smtClean="0"/>
              <a:t>56</a:t>
            </a:r>
            <a:r>
              <a:rPr lang="ja-JP" altLang="en-US" smtClean="0"/>
              <a:t>の民族からなる多民族国家。</a:t>
            </a:r>
          </a:p>
          <a:p>
            <a:pPr eaLnBrk="1" hangingPunct="1"/>
            <a:r>
              <a:rPr lang="ja-JP" altLang="en-US" smtClean="0"/>
              <a:t>チワン族（</a:t>
            </a:r>
            <a:r>
              <a:rPr lang="en-US" altLang="ja-JP" smtClean="0"/>
              <a:t>1556</a:t>
            </a:r>
            <a:r>
              <a:rPr lang="ja-JP" altLang="en-US" smtClean="0"/>
              <a:t>万人）、満族（</a:t>
            </a:r>
            <a:r>
              <a:rPr lang="en-US" altLang="ja-JP" smtClean="0"/>
              <a:t>985</a:t>
            </a:r>
            <a:r>
              <a:rPr lang="ja-JP" altLang="en-US" smtClean="0"/>
              <a:t>万人）、回族（</a:t>
            </a:r>
            <a:r>
              <a:rPr lang="en-US" altLang="ja-JP" smtClean="0"/>
              <a:t>861</a:t>
            </a:r>
            <a:r>
              <a:rPr lang="ja-JP" altLang="en-US" smtClean="0"/>
              <a:t>万人）、ミャオ族（</a:t>
            </a:r>
            <a:r>
              <a:rPr lang="en-US" altLang="ja-JP" smtClean="0"/>
              <a:t>738</a:t>
            </a:r>
            <a:r>
              <a:rPr lang="ja-JP" altLang="en-US" smtClean="0"/>
              <a:t>万人）、ウイグル族（</a:t>
            </a:r>
            <a:r>
              <a:rPr lang="en-US" altLang="ja-JP" smtClean="0"/>
              <a:t>721</a:t>
            </a:r>
            <a:r>
              <a:rPr lang="ja-JP" altLang="en-US" smtClean="0"/>
              <a:t>万人）、モンゴル族（</a:t>
            </a:r>
            <a:r>
              <a:rPr lang="en-US" altLang="ja-JP" smtClean="0"/>
              <a:t>480</a:t>
            </a:r>
            <a:r>
              <a:rPr lang="ja-JP" altLang="en-US" smtClean="0"/>
              <a:t>万人）、チベット族（</a:t>
            </a:r>
            <a:r>
              <a:rPr lang="en-US" altLang="ja-JP" smtClean="0"/>
              <a:t>459</a:t>
            </a:r>
            <a:r>
              <a:rPr lang="ja-JP" altLang="en-US" smtClean="0"/>
              <a:t>万人）。</a:t>
            </a:r>
          </a:p>
          <a:p>
            <a:pPr eaLnBrk="1" hangingPunct="1"/>
            <a:r>
              <a:rPr lang="ja-JP" altLang="en-US" smtClean="0"/>
              <a:t>「民族区域自治法」（</a:t>
            </a:r>
            <a:r>
              <a:rPr lang="en-US" altLang="ja-JP" smtClean="0"/>
              <a:t>1984</a:t>
            </a:r>
            <a:r>
              <a:rPr lang="ja-JP" altLang="en-US" smtClean="0"/>
              <a:t>年）</a:t>
            </a:r>
          </a:p>
          <a:p>
            <a:pPr eaLnBrk="1" hangingPunct="1"/>
            <a:endParaRPr lang="en-US" altLang="ja-JP" smtClean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9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79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79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98" decel="100000" fill="hold"/>
                                        <p:tgtEl>
                                          <p:spTgt spid="1679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1679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898" decel="100000" fill="hold"/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6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6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898" decel="100000" fill="hold"/>
                                        <p:tgtEl>
                                          <p:spTgt spid="16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898" decel="100000" fill="hold"/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7938" grpId="0"/>
      <p:bldP spid="16387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ja-JP" altLang="en-US" kern="1200" dirty="0">
                <a:solidFill>
                  <a:schemeClr val="tx2">
                    <a:satMod val="130000"/>
                  </a:schemeClr>
                </a:solidFill>
              </a:rPr>
              <a:t>４つの世界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idx="4294967295"/>
          </p:nvPr>
        </p:nvSpPr>
        <p:spPr/>
        <p:txBody>
          <a:bodyPr/>
          <a:lstStyle/>
          <a:p>
            <a:pPr eaLnBrk="1" hangingPunct="1"/>
            <a:r>
              <a:rPr lang="ja-JP" altLang="en-US" smtClean="0"/>
              <a:t>第一世界：上海浦東、広東深圳、北京中関村ハイテクパーク</a:t>
            </a:r>
          </a:p>
          <a:p>
            <a:pPr eaLnBrk="1" hangingPunct="1"/>
            <a:r>
              <a:rPr lang="ja-JP" altLang="en-US" smtClean="0"/>
              <a:t>第二世界：東南沿海部の農村</a:t>
            </a:r>
          </a:p>
          <a:p>
            <a:pPr eaLnBrk="1" hangingPunct="1"/>
            <a:r>
              <a:rPr lang="ja-JP" altLang="en-US" smtClean="0"/>
              <a:t>第三世界：その他の農村</a:t>
            </a:r>
          </a:p>
          <a:p>
            <a:pPr eaLnBrk="1" hangingPunct="1"/>
            <a:r>
              <a:rPr lang="ja-JP" altLang="en-US" smtClean="0"/>
              <a:t>第四世界：辺境地域</a:t>
            </a: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8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48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48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98" decel="100000" fill="hold"/>
                                        <p:tgtEl>
                                          <p:spTgt spid="1648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1648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898" decel="100000" fill="hold"/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898" decel="100000" fill="hold"/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898" decel="100000" fill="hold"/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7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7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898" decel="100000" fill="hold"/>
                                        <p:tgtEl>
                                          <p:spTgt spid="17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4866" grpId="0"/>
      <p:bldP spid="17411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Line 2"/>
          <p:cNvSpPr>
            <a:spLocks noChangeShapeType="1"/>
          </p:cNvSpPr>
          <p:nvPr/>
        </p:nvSpPr>
        <p:spPr bwMode="auto">
          <a:xfrm flipV="1">
            <a:off x="7162800" y="548640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5843" name="Line 3"/>
          <p:cNvSpPr>
            <a:spLocks noChangeShapeType="1"/>
          </p:cNvSpPr>
          <p:nvPr/>
        </p:nvSpPr>
        <p:spPr bwMode="auto">
          <a:xfrm flipH="1">
            <a:off x="6858000" y="5486400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5844" name="Line 4"/>
          <p:cNvSpPr>
            <a:spLocks noChangeShapeType="1"/>
          </p:cNvSpPr>
          <p:nvPr/>
        </p:nvSpPr>
        <p:spPr bwMode="auto">
          <a:xfrm>
            <a:off x="6858000" y="548640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5845" name="Line 5"/>
          <p:cNvSpPr>
            <a:spLocks noChangeShapeType="1"/>
          </p:cNvSpPr>
          <p:nvPr/>
        </p:nvSpPr>
        <p:spPr bwMode="auto">
          <a:xfrm flipH="1">
            <a:off x="6858000" y="5715000"/>
            <a:ext cx="381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5846" name="Line 6"/>
          <p:cNvSpPr>
            <a:spLocks noChangeShapeType="1"/>
          </p:cNvSpPr>
          <p:nvPr/>
        </p:nvSpPr>
        <p:spPr bwMode="auto">
          <a:xfrm flipV="1">
            <a:off x="7162800" y="510540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5847" name="Line 7"/>
          <p:cNvSpPr>
            <a:spLocks noChangeShapeType="1"/>
          </p:cNvSpPr>
          <p:nvPr/>
        </p:nvSpPr>
        <p:spPr bwMode="auto">
          <a:xfrm flipH="1">
            <a:off x="6705600" y="5334000"/>
            <a:ext cx="45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5848" name="Line 8"/>
          <p:cNvSpPr>
            <a:spLocks noChangeShapeType="1"/>
          </p:cNvSpPr>
          <p:nvPr/>
        </p:nvSpPr>
        <p:spPr bwMode="auto">
          <a:xfrm>
            <a:off x="6705600" y="533400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5849" name="Line 9"/>
          <p:cNvSpPr>
            <a:spLocks noChangeShapeType="1"/>
          </p:cNvSpPr>
          <p:nvPr/>
        </p:nvSpPr>
        <p:spPr bwMode="auto">
          <a:xfrm flipH="1">
            <a:off x="6096000" y="5715000"/>
            <a:ext cx="685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5850" name="Line 10"/>
          <p:cNvSpPr>
            <a:spLocks noChangeShapeType="1"/>
          </p:cNvSpPr>
          <p:nvPr/>
        </p:nvSpPr>
        <p:spPr bwMode="auto">
          <a:xfrm flipH="1" flipV="1">
            <a:off x="6096000" y="4876800"/>
            <a:ext cx="0" cy="838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5851" name="Line 11"/>
          <p:cNvSpPr>
            <a:spLocks noChangeShapeType="1"/>
          </p:cNvSpPr>
          <p:nvPr/>
        </p:nvSpPr>
        <p:spPr bwMode="auto">
          <a:xfrm>
            <a:off x="6172200" y="4876800"/>
            <a:ext cx="990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5852" name="Line 12"/>
          <p:cNvSpPr>
            <a:spLocks noChangeShapeType="1"/>
          </p:cNvSpPr>
          <p:nvPr/>
        </p:nvSpPr>
        <p:spPr bwMode="auto">
          <a:xfrm>
            <a:off x="7162800" y="495300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5853" name="Line 13"/>
          <p:cNvSpPr>
            <a:spLocks noChangeShapeType="1"/>
          </p:cNvSpPr>
          <p:nvPr/>
        </p:nvSpPr>
        <p:spPr bwMode="auto">
          <a:xfrm flipV="1">
            <a:off x="7162800" y="2286000"/>
            <a:ext cx="0" cy="2362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5854" name="Line 14"/>
          <p:cNvSpPr>
            <a:spLocks noChangeShapeType="1"/>
          </p:cNvSpPr>
          <p:nvPr/>
        </p:nvSpPr>
        <p:spPr bwMode="auto">
          <a:xfrm flipH="1">
            <a:off x="5867400" y="4648200"/>
            <a:ext cx="1219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5855" name="Line 15"/>
          <p:cNvSpPr>
            <a:spLocks noChangeShapeType="1"/>
          </p:cNvSpPr>
          <p:nvPr/>
        </p:nvSpPr>
        <p:spPr bwMode="auto">
          <a:xfrm>
            <a:off x="5943600" y="4648200"/>
            <a:ext cx="0" cy="1066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5856" name="Line 16"/>
          <p:cNvSpPr>
            <a:spLocks noChangeShapeType="1"/>
          </p:cNvSpPr>
          <p:nvPr/>
        </p:nvSpPr>
        <p:spPr bwMode="auto">
          <a:xfrm flipH="1">
            <a:off x="2590800" y="5791200"/>
            <a:ext cx="3352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5857" name="Line 17"/>
          <p:cNvSpPr>
            <a:spLocks noChangeShapeType="1"/>
          </p:cNvSpPr>
          <p:nvPr/>
        </p:nvSpPr>
        <p:spPr bwMode="auto">
          <a:xfrm flipV="1">
            <a:off x="2590800" y="2286000"/>
            <a:ext cx="0" cy="3505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5858" name="Line 18"/>
          <p:cNvSpPr>
            <a:spLocks noChangeShapeType="1"/>
          </p:cNvSpPr>
          <p:nvPr/>
        </p:nvSpPr>
        <p:spPr bwMode="auto">
          <a:xfrm>
            <a:off x="2667000" y="2286000"/>
            <a:ext cx="4572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5859" name="Line 19"/>
          <p:cNvSpPr>
            <a:spLocks noChangeShapeType="1"/>
          </p:cNvSpPr>
          <p:nvPr/>
        </p:nvSpPr>
        <p:spPr bwMode="auto">
          <a:xfrm flipV="1">
            <a:off x="7162800" y="198120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5860" name="Line 20"/>
          <p:cNvSpPr>
            <a:spLocks noChangeShapeType="1"/>
          </p:cNvSpPr>
          <p:nvPr/>
        </p:nvSpPr>
        <p:spPr bwMode="auto">
          <a:xfrm flipH="1">
            <a:off x="2286000" y="2133600"/>
            <a:ext cx="4876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5861" name="Line 21"/>
          <p:cNvSpPr>
            <a:spLocks noChangeShapeType="1"/>
          </p:cNvSpPr>
          <p:nvPr/>
        </p:nvSpPr>
        <p:spPr bwMode="auto">
          <a:xfrm>
            <a:off x="2362200" y="2133600"/>
            <a:ext cx="0" cy="3657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5862" name="Line 22"/>
          <p:cNvSpPr>
            <a:spLocks noChangeShapeType="1"/>
          </p:cNvSpPr>
          <p:nvPr/>
        </p:nvSpPr>
        <p:spPr bwMode="auto">
          <a:xfrm flipV="1">
            <a:off x="7162800" y="190500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5863" name="Line 23"/>
          <p:cNvSpPr>
            <a:spLocks noChangeShapeType="1"/>
          </p:cNvSpPr>
          <p:nvPr/>
        </p:nvSpPr>
        <p:spPr bwMode="auto">
          <a:xfrm flipH="1">
            <a:off x="1981200" y="1828800"/>
            <a:ext cx="5181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5864" name="Line 24"/>
          <p:cNvSpPr>
            <a:spLocks noChangeShapeType="1"/>
          </p:cNvSpPr>
          <p:nvPr/>
        </p:nvSpPr>
        <p:spPr bwMode="auto">
          <a:xfrm>
            <a:off x="2057400" y="1828800"/>
            <a:ext cx="0" cy="396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5865" name="Line 25"/>
          <p:cNvSpPr>
            <a:spLocks noChangeShapeType="1"/>
          </p:cNvSpPr>
          <p:nvPr/>
        </p:nvSpPr>
        <p:spPr bwMode="auto">
          <a:xfrm>
            <a:off x="2057400" y="5791200"/>
            <a:ext cx="228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5866" name="Line 26"/>
          <p:cNvSpPr>
            <a:spLocks noChangeShapeType="1"/>
          </p:cNvSpPr>
          <p:nvPr/>
        </p:nvSpPr>
        <p:spPr bwMode="auto">
          <a:xfrm>
            <a:off x="2209800" y="5791200"/>
            <a:ext cx="76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5867" name="Line 27"/>
          <p:cNvSpPr>
            <a:spLocks noChangeShapeType="1"/>
          </p:cNvSpPr>
          <p:nvPr/>
        </p:nvSpPr>
        <p:spPr bwMode="auto">
          <a:xfrm flipH="1">
            <a:off x="2209800" y="5791200"/>
            <a:ext cx="152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5868" name="Text Box 28"/>
          <p:cNvSpPr txBox="1">
            <a:spLocks noChangeArrowheads="1"/>
          </p:cNvSpPr>
          <p:nvPr/>
        </p:nvSpPr>
        <p:spPr bwMode="auto">
          <a:xfrm>
            <a:off x="3657600" y="3124200"/>
            <a:ext cx="1993900" cy="877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ja-JP" altLang="en-US" sz="2400">
                <a:latin typeface="Calibri" panose="020F0502020204030204" pitchFamily="34" charset="0"/>
              </a:rPr>
              <a:t>第３世界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ja-JP" altLang="en-US" sz="1800">
                <a:latin typeface="Calibri" panose="020F0502020204030204" pitchFamily="34" charset="0"/>
              </a:rPr>
              <a:t>（人口の約</a:t>
            </a:r>
            <a:r>
              <a:rPr lang="en-US" altLang="ja-JP" sz="1800">
                <a:latin typeface="Calibri" panose="020F0502020204030204" pitchFamily="34" charset="0"/>
              </a:rPr>
              <a:t>80</a:t>
            </a:r>
            <a:r>
              <a:rPr lang="ja-JP" altLang="en-US" sz="1800">
                <a:latin typeface="Calibri" panose="020F0502020204030204" pitchFamily="34" charset="0"/>
              </a:rPr>
              <a:t>％）</a:t>
            </a:r>
          </a:p>
        </p:txBody>
      </p:sp>
      <p:sp>
        <p:nvSpPr>
          <p:cNvPr id="35869" name="Line 29"/>
          <p:cNvSpPr>
            <a:spLocks noChangeShapeType="1"/>
          </p:cNvSpPr>
          <p:nvPr/>
        </p:nvSpPr>
        <p:spPr bwMode="auto">
          <a:xfrm>
            <a:off x="7162800" y="18288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5870" name="Line 30"/>
          <p:cNvSpPr>
            <a:spLocks noChangeShapeType="1"/>
          </p:cNvSpPr>
          <p:nvPr/>
        </p:nvSpPr>
        <p:spPr bwMode="auto">
          <a:xfrm>
            <a:off x="6705600" y="56388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5871" name="Text Box 31"/>
          <p:cNvSpPr txBox="1">
            <a:spLocks noChangeArrowheads="1"/>
          </p:cNvSpPr>
          <p:nvPr/>
        </p:nvSpPr>
        <p:spPr bwMode="auto">
          <a:xfrm>
            <a:off x="381000" y="2667000"/>
            <a:ext cx="1828800" cy="869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ja-JP" altLang="en-US" sz="2400">
                <a:latin typeface="Calibri" panose="020F0502020204030204" pitchFamily="34" charset="0"/>
              </a:rPr>
              <a:t>第４世界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ja-JP" altLang="en-US" sz="1800">
                <a:latin typeface="Calibri" panose="020F0502020204030204" pitchFamily="34" charset="0"/>
              </a:rPr>
              <a:t>（人口の約</a:t>
            </a:r>
            <a:r>
              <a:rPr lang="en-US" altLang="ja-JP" sz="1800">
                <a:latin typeface="Calibri" panose="020F0502020204030204" pitchFamily="34" charset="0"/>
              </a:rPr>
              <a:t>9</a:t>
            </a:r>
            <a:r>
              <a:rPr lang="ja-JP" altLang="en-US" sz="1800">
                <a:latin typeface="Calibri" panose="020F0502020204030204" pitchFamily="34" charset="0"/>
              </a:rPr>
              <a:t>％）</a:t>
            </a:r>
          </a:p>
        </p:txBody>
      </p:sp>
      <p:sp>
        <p:nvSpPr>
          <p:cNvPr id="35872" name="Text Box 32"/>
          <p:cNvSpPr txBox="1">
            <a:spLocks noChangeArrowheads="1"/>
          </p:cNvSpPr>
          <p:nvPr/>
        </p:nvSpPr>
        <p:spPr bwMode="auto">
          <a:xfrm>
            <a:off x="6732588" y="3429000"/>
            <a:ext cx="2182812" cy="877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ja-JP" altLang="en-US" sz="2400">
                <a:latin typeface="Calibri" panose="020F0502020204030204" pitchFamily="34" charset="0"/>
              </a:rPr>
              <a:t>第２世界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ja-JP" altLang="en-US" sz="1800">
                <a:latin typeface="Calibri" panose="020F0502020204030204" pitchFamily="34" charset="0"/>
              </a:rPr>
              <a:t>（人口の約</a:t>
            </a:r>
            <a:r>
              <a:rPr lang="en-US" altLang="ja-JP" sz="1800">
                <a:latin typeface="Calibri" panose="020F0502020204030204" pitchFamily="34" charset="0"/>
              </a:rPr>
              <a:t>10</a:t>
            </a:r>
            <a:r>
              <a:rPr lang="ja-JP" altLang="en-US" sz="1800">
                <a:latin typeface="Calibri" panose="020F0502020204030204" pitchFamily="34" charset="0"/>
              </a:rPr>
              <a:t>％）</a:t>
            </a:r>
          </a:p>
        </p:txBody>
      </p:sp>
      <p:sp>
        <p:nvSpPr>
          <p:cNvPr id="35873" name="Line 33"/>
          <p:cNvSpPr>
            <a:spLocks noChangeShapeType="1"/>
          </p:cNvSpPr>
          <p:nvPr/>
        </p:nvSpPr>
        <p:spPr bwMode="auto">
          <a:xfrm flipH="1">
            <a:off x="6934200" y="4343400"/>
            <a:ext cx="609600" cy="7620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5874" name="Text Box 34"/>
          <p:cNvSpPr txBox="1">
            <a:spLocks noChangeArrowheads="1"/>
          </p:cNvSpPr>
          <p:nvPr/>
        </p:nvSpPr>
        <p:spPr bwMode="auto">
          <a:xfrm>
            <a:off x="5508625" y="5876925"/>
            <a:ext cx="1882775" cy="877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ja-JP" altLang="en-US" sz="2400">
                <a:latin typeface="Calibri" panose="020F0502020204030204" pitchFamily="34" charset="0"/>
              </a:rPr>
              <a:t>第１世界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ja-JP" altLang="en-US" sz="1800">
                <a:latin typeface="Calibri" panose="020F0502020204030204" pitchFamily="34" charset="0"/>
              </a:rPr>
              <a:t>（人口の約</a:t>
            </a:r>
            <a:r>
              <a:rPr lang="en-US" altLang="ja-JP" sz="1800">
                <a:latin typeface="Calibri" panose="020F0502020204030204" pitchFamily="34" charset="0"/>
              </a:rPr>
              <a:t>1%</a:t>
            </a:r>
            <a:r>
              <a:rPr lang="ja-JP" altLang="en-US" sz="1800">
                <a:latin typeface="Calibri" panose="020F0502020204030204" pitchFamily="34" charset="0"/>
              </a:rPr>
              <a:t>）</a:t>
            </a:r>
          </a:p>
        </p:txBody>
      </p:sp>
      <p:sp>
        <p:nvSpPr>
          <p:cNvPr id="35875" name="Line 35"/>
          <p:cNvSpPr>
            <a:spLocks noChangeShapeType="1"/>
          </p:cNvSpPr>
          <p:nvPr/>
        </p:nvSpPr>
        <p:spPr bwMode="auto">
          <a:xfrm flipV="1">
            <a:off x="6858000" y="5562600"/>
            <a:ext cx="228600" cy="3810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70020" name="Rectangle 36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279400"/>
            <a:ext cx="8229600" cy="1143000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ja-JP" altLang="en-US" sz="4800" kern="1200" dirty="0">
                <a:solidFill>
                  <a:schemeClr val="tx2">
                    <a:satMod val="130000"/>
                  </a:schemeClr>
                </a:solidFill>
              </a:rPr>
              <a:t>４つの世界の見取り図</a:t>
            </a:r>
          </a:p>
        </p:txBody>
      </p:sp>
      <p:sp>
        <p:nvSpPr>
          <p:cNvPr id="35877" name="Line 37"/>
          <p:cNvSpPr>
            <a:spLocks noChangeShapeType="1"/>
          </p:cNvSpPr>
          <p:nvPr/>
        </p:nvSpPr>
        <p:spPr bwMode="auto">
          <a:xfrm flipV="1">
            <a:off x="1371600" y="2438400"/>
            <a:ext cx="762000" cy="1524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5878" name="Text Box 38"/>
          <p:cNvSpPr txBox="1">
            <a:spLocks noChangeArrowheads="1"/>
          </p:cNvSpPr>
          <p:nvPr/>
        </p:nvSpPr>
        <p:spPr bwMode="auto">
          <a:xfrm>
            <a:off x="1371600" y="6096000"/>
            <a:ext cx="25146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ja-JP" altLang="en-US" sz="2000">
                <a:latin typeface="Calibri" panose="020F0502020204030204" pitchFamily="34" charset="0"/>
              </a:rPr>
              <a:t>出所）筆者作成。</a:t>
            </a: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0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00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00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98" decel="100000" fill="hold"/>
                                        <p:tgtEl>
                                          <p:spTgt spid="1700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1700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0020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88"/>
            <a:ext cx="9144000" cy="6850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59" name="Rectangle 5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279400"/>
            <a:ext cx="8229600" cy="1143000"/>
          </a:xfrm>
        </p:spPr>
        <p:txBody>
          <a:bodyPr/>
          <a:lstStyle/>
          <a:p>
            <a:pPr eaLnBrk="1" hangingPunct="1"/>
            <a:r>
              <a:rPr lang="ja-JP" altLang="en-US" smtClean="0">
                <a:solidFill>
                  <a:schemeClr val="accent1"/>
                </a:solidFill>
              </a:rPr>
              <a:t>上海の中心部</a:t>
            </a: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94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4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98" decel="100000" fill="hold"/>
                                        <p:tgtEl>
                                          <p:spTgt spid="194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194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9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88"/>
            <a:ext cx="9144000" cy="6851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3" name="Rectangle 5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279400"/>
            <a:ext cx="8229600" cy="1143000"/>
          </a:xfrm>
        </p:spPr>
        <p:txBody>
          <a:bodyPr/>
          <a:lstStyle/>
          <a:p>
            <a:pPr eaLnBrk="1" hangingPunct="1"/>
            <a:r>
              <a:rPr lang="ja-JP" altLang="en-US" smtClean="0">
                <a:solidFill>
                  <a:schemeClr val="accent1"/>
                </a:solidFill>
              </a:rPr>
              <a:t>上海浦東の街並み</a:t>
            </a: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48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4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98" decel="100000" fill="hold"/>
                                        <p:tgtEl>
                                          <p:spTgt spid="204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204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3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48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9685" name="Rectangle 5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279400"/>
            <a:ext cx="8229600" cy="1143000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ja-JP" altLang="en-US" kern="1200">
                <a:solidFill>
                  <a:schemeClr val="tx2">
                    <a:satMod val="130000"/>
                  </a:schemeClr>
                </a:solidFill>
              </a:rPr>
              <a:t>旧市街からみた上海浦東</a:t>
            </a: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6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9968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96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98" decel="100000" fill="hold"/>
                                        <p:tgtEl>
                                          <p:spTgt spid="1996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1996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9685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2838" y="1125538"/>
            <a:ext cx="7135812" cy="4751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4035" name="テキスト ボックス 2"/>
          <p:cNvSpPr txBox="1">
            <a:spLocks noChangeArrowheads="1"/>
          </p:cNvSpPr>
          <p:nvPr/>
        </p:nvSpPr>
        <p:spPr bwMode="auto">
          <a:xfrm>
            <a:off x="1116013" y="6165850"/>
            <a:ext cx="575945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ja-JP" sz="1800">
                <a:latin typeface="Calibri" panose="020F0502020204030204" pitchFamily="34" charset="0"/>
              </a:rPr>
              <a:t>http://eritokyo.jp/independent/aoyama-col1229.htm</a:t>
            </a:r>
          </a:p>
        </p:txBody>
      </p:sp>
      <p:sp>
        <p:nvSpPr>
          <p:cNvPr id="22532" name="タイトル 3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ja-JP" altLang="en-US" smtClean="0"/>
              <a:t>湖北省三峡ダム</a:t>
            </a:r>
            <a:r>
              <a:rPr lang="en-US" altLang="ja-JP" smtClean="0"/>
              <a:t>(2005</a:t>
            </a:r>
            <a:r>
              <a:rPr lang="ja-JP" altLang="en-US" smtClean="0"/>
              <a:t>年撮影）</a:t>
            </a: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25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25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98" decel="100000" fill="hold"/>
                                        <p:tgtEl>
                                          <p:spTgt spid="225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225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6082" name="Object 2"/>
          <p:cNvGraphicFramePr>
            <a:graphicFrameLocks noChangeAspect="1"/>
          </p:cNvGraphicFramePr>
          <p:nvPr/>
        </p:nvGraphicFramePr>
        <p:xfrm>
          <a:off x="0" y="26988"/>
          <a:ext cx="9144000" cy="685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095" name="スライド" r:id="rId4" imgW="4557713" imgH="3417888" progId="PowerPoint.Slide.8">
                  <p:embed/>
                </p:oleObj>
              </mc:Choice>
              <mc:Fallback>
                <p:oleObj name="スライド" r:id="rId4" imgW="4557713" imgH="3417888" progId="PowerPoint.Slide.8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26988"/>
                        <a:ext cx="9144000" cy="6858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8419" name="Rectangle 3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279400"/>
            <a:ext cx="8229600" cy="1143000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ja-JP" altLang="en-US" kern="1200">
                <a:solidFill>
                  <a:schemeClr val="tx2">
                    <a:satMod val="130000"/>
                  </a:schemeClr>
                </a:solidFill>
              </a:rPr>
              <a:t>退耕還林還草（陝西省）</a:t>
            </a: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84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84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98" decel="100000" fill="hold"/>
                                        <p:tgtEl>
                                          <p:spTgt spid="1884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1884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8419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2400"/>
            <a:ext cx="9144000" cy="670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2517" name="Rectangle 5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279400"/>
            <a:ext cx="8229600" cy="1143000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ja-JP" altLang="en-US" kern="1200">
                <a:solidFill>
                  <a:schemeClr val="tx2">
                    <a:satMod val="130000"/>
                  </a:schemeClr>
                </a:solidFill>
              </a:rPr>
              <a:t>農村風景（四川省広元）</a:t>
            </a: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5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925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25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98" decel="100000" fill="hold"/>
                                        <p:tgtEl>
                                          <p:spTgt spid="1925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1925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2517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875"/>
            <a:ext cx="9144000" cy="6900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5351" name="Rectangle 7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528638"/>
            <a:ext cx="8229600" cy="522287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ja-JP" altLang="en-US" sz="4000" kern="1200">
                <a:solidFill>
                  <a:schemeClr val="bg1"/>
                </a:solidFill>
              </a:rPr>
              <a:t>土族の少女（青海省西寧郊外）</a:t>
            </a: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53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53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98" decel="100000" fill="hold"/>
                                        <p:tgtEl>
                                          <p:spTgt spid="1853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1853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5351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6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627" name="Rectangle 5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333375"/>
            <a:ext cx="7158038" cy="1412875"/>
          </a:xfrm>
        </p:spPr>
        <p:txBody>
          <a:bodyPr/>
          <a:lstStyle/>
          <a:p>
            <a:pPr eaLnBrk="1" hangingPunct="1"/>
            <a:r>
              <a:rPr lang="ja-JP" altLang="en-US" smtClean="0">
                <a:solidFill>
                  <a:schemeClr val="bg1"/>
                </a:solidFill>
              </a:rPr>
              <a:t>新疆カシュガルの農家</a:t>
            </a: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66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66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98" decel="100000" fill="hold"/>
                                        <p:tgtEl>
                                          <p:spTgt spid="266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266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27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3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ja-JP" altLang="en-US" kern="1200">
                <a:solidFill>
                  <a:schemeClr val="tx2">
                    <a:satMod val="130000"/>
                  </a:schemeClr>
                </a:solidFill>
              </a:rPr>
              <a:t>二重の移行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idx="4294967295"/>
          </p:nvPr>
        </p:nvSpPr>
        <p:spPr/>
        <p:txBody>
          <a:bodyPr/>
          <a:lstStyle/>
          <a:p>
            <a:pPr eaLnBrk="1" hangingPunct="1"/>
            <a:r>
              <a:rPr lang="ja-JP" altLang="en-US" smtClean="0"/>
              <a:t>伝統経済から市場経済への移行</a:t>
            </a:r>
          </a:p>
          <a:p>
            <a:pPr eaLnBrk="1" hangingPunct="1"/>
            <a:r>
              <a:rPr lang="ja-JP" altLang="en-US" smtClean="0"/>
              <a:t>計画（統制）経済から市場経済への移行</a:t>
            </a: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20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20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98" decel="100000" fill="hold"/>
                                        <p:tgtEl>
                                          <p:spTgt spid="1720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1720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76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76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898" decel="100000" fill="hold"/>
                                        <p:tgtEl>
                                          <p:spTgt spid="276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76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76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898" decel="100000" fill="hold"/>
                                        <p:tgtEl>
                                          <p:spTgt spid="276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2034" grpId="0"/>
      <p:bldP spid="27651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587375"/>
          </a:xfrm>
        </p:spPr>
        <p:txBody>
          <a:bodyPr/>
          <a:lstStyle/>
          <a:p>
            <a:pPr eaLnBrk="1" hangingPunct="1"/>
            <a:r>
              <a:rPr lang="ja-JP" altLang="en-US" sz="4000" smtClean="0"/>
              <a:t>二重の移行過程</a:t>
            </a:r>
          </a:p>
        </p:txBody>
      </p:sp>
      <p:sp>
        <p:nvSpPr>
          <p:cNvPr id="563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11188" y="1196975"/>
            <a:ext cx="7772400" cy="532765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ja-JP" altLang="en-US" smtClean="0"/>
              <a:t>社会主義経済から資本主義経済へ</a:t>
            </a:r>
          </a:p>
          <a:p>
            <a:pPr eaLnBrk="1" hangingPunct="1">
              <a:buFontTx/>
              <a:buNone/>
            </a:pPr>
            <a:r>
              <a:rPr lang="ja-JP" altLang="en-US" smtClean="0"/>
              <a:t>市場の未発達から発達へ</a:t>
            </a:r>
          </a:p>
          <a:p>
            <a:pPr eaLnBrk="1" hangingPunct="1">
              <a:buFontTx/>
              <a:buNone/>
            </a:pPr>
            <a:r>
              <a:rPr lang="ja-JP" altLang="en-US" smtClean="0"/>
              <a:t>　　　　　　　　　</a:t>
            </a:r>
          </a:p>
        </p:txBody>
      </p:sp>
      <p:sp>
        <p:nvSpPr>
          <p:cNvPr id="56324" name="AutoShape 4"/>
          <p:cNvSpPr>
            <a:spLocks noChangeArrowheads="1"/>
          </p:cNvSpPr>
          <p:nvPr/>
        </p:nvSpPr>
        <p:spPr bwMode="auto">
          <a:xfrm>
            <a:off x="1547813" y="3141663"/>
            <a:ext cx="3721100" cy="2592387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ja-JP" altLang="ja-JP" sz="2400">
              <a:solidFill>
                <a:schemeClr val="bg1"/>
              </a:solidFill>
            </a:endParaRPr>
          </a:p>
        </p:txBody>
      </p:sp>
      <p:sp>
        <p:nvSpPr>
          <p:cNvPr id="56325" name="Oval 5"/>
          <p:cNvSpPr>
            <a:spLocks noChangeArrowheads="1"/>
          </p:cNvSpPr>
          <p:nvPr/>
        </p:nvSpPr>
        <p:spPr bwMode="auto">
          <a:xfrm>
            <a:off x="2987675" y="3644900"/>
            <a:ext cx="914400" cy="9144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ja-JP" altLang="en-US" sz="2400"/>
              <a:t>国有企業</a:t>
            </a:r>
          </a:p>
        </p:txBody>
      </p:sp>
      <p:sp>
        <p:nvSpPr>
          <p:cNvPr id="56326" name="Oval 6"/>
          <p:cNvSpPr>
            <a:spLocks noChangeArrowheads="1"/>
          </p:cNvSpPr>
          <p:nvPr/>
        </p:nvSpPr>
        <p:spPr bwMode="auto">
          <a:xfrm>
            <a:off x="2124075" y="4797425"/>
            <a:ext cx="914400" cy="9144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ja-JP" altLang="en-US" sz="2400"/>
              <a:t>農民</a:t>
            </a:r>
          </a:p>
        </p:txBody>
      </p:sp>
      <p:sp>
        <p:nvSpPr>
          <p:cNvPr id="56327" name="Oval 7"/>
          <p:cNvSpPr>
            <a:spLocks noChangeArrowheads="1"/>
          </p:cNvSpPr>
          <p:nvPr/>
        </p:nvSpPr>
        <p:spPr bwMode="auto">
          <a:xfrm>
            <a:off x="3635375" y="4724400"/>
            <a:ext cx="914400" cy="9144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ja-JP" altLang="en-US" sz="2400"/>
              <a:t>私営企業</a:t>
            </a:r>
          </a:p>
        </p:txBody>
      </p:sp>
      <p:sp>
        <p:nvSpPr>
          <p:cNvPr id="56328" name="Rectangle 8"/>
          <p:cNvSpPr>
            <a:spLocks noChangeArrowheads="1"/>
          </p:cNvSpPr>
          <p:nvPr/>
        </p:nvSpPr>
        <p:spPr bwMode="auto">
          <a:xfrm>
            <a:off x="5508625" y="5300663"/>
            <a:ext cx="914400" cy="50482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ja-JP" altLang="en-US" sz="2400"/>
              <a:t>市場</a:t>
            </a:r>
          </a:p>
        </p:txBody>
      </p:sp>
      <p:sp>
        <p:nvSpPr>
          <p:cNvPr id="56329" name="Rectangle 9"/>
          <p:cNvSpPr>
            <a:spLocks noChangeArrowheads="1"/>
          </p:cNvSpPr>
          <p:nvPr/>
        </p:nvSpPr>
        <p:spPr bwMode="auto">
          <a:xfrm>
            <a:off x="611188" y="5516563"/>
            <a:ext cx="914400" cy="360362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ja-JP" altLang="en-US" sz="2400"/>
              <a:t>伝統</a:t>
            </a:r>
          </a:p>
        </p:txBody>
      </p:sp>
      <p:sp>
        <p:nvSpPr>
          <p:cNvPr id="56330" name="Rectangle 10"/>
          <p:cNvSpPr>
            <a:spLocks noChangeArrowheads="1"/>
          </p:cNvSpPr>
          <p:nvPr/>
        </p:nvSpPr>
        <p:spPr bwMode="auto">
          <a:xfrm>
            <a:off x="2916238" y="2636838"/>
            <a:ext cx="1008062" cy="360362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ja-JP" altLang="en-US" sz="2400"/>
              <a:t>計画</a:t>
            </a:r>
          </a:p>
        </p:txBody>
      </p:sp>
      <p:sp>
        <p:nvSpPr>
          <p:cNvPr id="56331" name="AutoShape 11"/>
          <p:cNvSpPr>
            <a:spLocks noChangeArrowheads="1"/>
          </p:cNvSpPr>
          <p:nvPr/>
        </p:nvSpPr>
        <p:spPr bwMode="auto">
          <a:xfrm rot="2961923">
            <a:off x="3795713" y="3897312"/>
            <a:ext cx="2673350" cy="485775"/>
          </a:xfrm>
          <a:prstGeom prst="rightArrow">
            <a:avLst>
              <a:gd name="adj1" fmla="val 50000"/>
              <a:gd name="adj2" fmla="val 137582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ja-JP" altLang="en-US" sz="2400"/>
          </a:p>
        </p:txBody>
      </p:sp>
      <p:sp>
        <p:nvSpPr>
          <p:cNvPr id="56332" name="AutoShape 12"/>
          <p:cNvSpPr>
            <a:spLocks noChangeArrowheads="1"/>
          </p:cNvSpPr>
          <p:nvPr/>
        </p:nvSpPr>
        <p:spPr bwMode="auto">
          <a:xfrm>
            <a:off x="1763713" y="5876925"/>
            <a:ext cx="3455987" cy="485775"/>
          </a:xfrm>
          <a:prstGeom prst="rightArrow">
            <a:avLst>
              <a:gd name="adj1" fmla="val 50000"/>
              <a:gd name="adj2" fmla="val 177859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ja-JP" altLang="en-US" sz="2400"/>
          </a:p>
        </p:txBody>
      </p:sp>
    </p:spTree>
  </p:cSld>
  <p:clrMapOvr>
    <a:masterClrMapping/>
  </p:clrMapOvr>
  <p:transition>
    <p:wipe dir="d"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ja-JP" altLang="en-US" kern="1200" dirty="0">
                <a:solidFill>
                  <a:schemeClr val="tx2">
                    <a:satMod val="130000"/>
                  </a:schemeClr>
                </a:solidFill>
              </a:rPr>
              <a:t>ひとつの統合原理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idx="4294967295"/>
          </p:nvPr>
        </p:nvSpPr>
        <p:spPr/>
        <p:txBody>
          <a:bodyPr/>
          <a:lstStyle/>
          <a:p>
            <a:pPr eaLnBrk="1" hangingPunct="1"/>
            <a:r>
              <a:rPr lang="ja-JP" altLang="en-US" smtClean="0"/>
              <a:t>「大一統」（一統ヲ大ニス）</a:t>
            </a:r>
          </a:p>
          <a:p>
            <a:pPr eaLnBrk="1" hangingPunct="1"/>
            <a:r>
              <a:rPr lang="ja-JP" altLang="en-US" smtClean="0"/>
              <a:t>「華夷秩序」としての中華思想、ナショナリズムとしての中華思想</a:t>
            </a:r>
          </a:p>
          <a:p>
            <a:pPr eaLnBrk="1" hangingPunct="1"/>
            <a:r>
              <a:rPr lang="en-US" altLang="ja-JP" smtClean="0"/>
              <a:t>7799.5</a:t>
            </a:r>
            <a:r>
              <a:rPr lang="ja-JP" altLang="en-US" smtClean="0"/>
              <a:t>万人の中国共産党（組織部</a:t>
            </a:r>
            <a:r>
              <a:rPr lang="en-US" altLang="ja-JP" smtClean="0"/>
              <a:t>HP).</a:t>
            </a: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30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30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98" decel="100000" fill="hold"/>
                                        <p:tgtEl>
                                          <p:spTgt spid="1730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1730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9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9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898" decel="100000" fill="hold"/>
                                        <p:tgtEl>
                                          <p:spTgt spid="29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96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96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898" decel="100000" fill="hold"/>
                                        <p:tgtEl>
                                          <p:spTgt spid="296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96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96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898" decel="100000" fill="hold"/>
                                        <p:tgtEl>
                                          <p:spTgt spid="296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3058" grpId="0"/>
      <p:bldP spid="29699" grpId="0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658813"/>
          </a:xfrm>
        </p:spPr>
        <p:txBody>
          <a:bodyPr/>
          <a:lstStyle/>
          <a:p>
            <a:pPr eaLnBrk="1" hangingPunct="1"/>
            <a:r>
              <a:rPr lang="ja-JP" altLang="en-US" sz="4000" smtClean="0"/>
              <a:t>統合原理</a:t>
            </a:r>
          </a:p>
        </p:txBody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412875"/>
            <a:ext cx="7772400" cy="4683125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ja-JP" altLang="en-US" sz="2800" smtClean="0"/>
              <a:t>中華思想という統合原理</a:t>
            </a:r>
          </a:p>
          <a:p>
            <a:pPr eaLnBrk="1" hangingPunct="1">
              <a:buFontTx/>
              <a:buNone/>
            </a:pPr>
            <a:r>
              <a:rPr lang="ja-JP" altLang="en-US" sz="2800" smtClean="0"/>
              <a:t>「華夷秩序」</a:t>
            </a:r>
          </a:p>
          <a:p>
            <a:pPr eaLnBrk="1" hangingPunct="1">
              <a:buFontTx/>
              <a:buNone/>
            </a:pPr>
            <a:endParaRPr lang="ja-JP" altLang="en-US" sz="2800" smtClean="0"/>
          </a:p>
          <a:p>
            <a:pPr eaLnBrk="1" hangingPunct="1">
              <a:buFontTx/>
              <a:buNone/>
            </a:pPr>
            <a:endParaRPr lang="ja-JP" altLang="en-US" sz="2800" smtClean="0"/>
          </a:p>
          <a:p>
            <a:pPr eaLnBrk="1" hangingPunct="1">
              <a:buFontTx/>
              <a:buNone/>
            </a:pPr>
            <a:endParaRPr lang="ja-JP" altLang="en-US" sz="2800" smtClean="0"/>
          </a:p>
          <a:p>
            <a:pPr eaLnBrk="1" hangingPunct="1">
              <a:buFontTx/>
              <a:buNone/>
            </a:pPr>
            <a:endParaRPr lang="ja-JP" altLang="en-US" sz="2800" smtClean="0"/>
          </a:p>
          <a:p>
            <a:pPr eaLnBrk="1" hangingPunct="1">
              <a:buFontTx/>
              <a:buNone/>
            </a:pPr>
            <a:endParaRPr lang="ja-JP" altLang="en-US" sz="2800" smtClean="0"/>
          </a:p>
          <a:p>
            <a:pPr eaLnBrk="1" hangingPunct="1">
              <a:buFontTx/>
              <a:buNone/>
            </a:pPr>
            <a:r>
              <a:rPr lang="ja-JP" altLang="en-US" sz="2800" smtClean="0"/>
              <a:t>中国ナショナリズム、チベット問題をどう考えるか</a:t>
            </a:r>
          </a:p>
          <a:p>
            <a:pPr eaLnBrk="1" hangingPunct="1">
              <a:buFontTx/>
              <a:buNone/>
            </a:pPr>
            <a:endParaRPr lang="en-US" altLang="ja-JP" sz="2800" smtClean="0"/>
          </a:p>
        </p:txBody>
      </p:sp>
      <p:sp>
        <p:nvSpPr>
          <p:cNvPr id="59396" name="AutoShape 4"/>
          <p:cNvSpPr>
            <a:spLocks noChangeArrowheads="1"/>
          </p:cNvSpPr>
          <p:nvPr/>
        </p:nvSpPr>
        <p:spPr bwMode="auto">
          <a:xfrm>
            <a:off x="3348038" y="3500438"/>
            <a:ext cx="914400" cy="914400"/>
          </a:xfrm>
          <a:custGeom>
            <a:avLst/>
            <a:gdLst>
              <a:gd name="T0" fmla="*/ 2147483646 w 21600"/>
              <a:gd name="T1" fmla="*/ 0 h 21600"/>
              <a:gd name="T2" fmla="*/ 2147483646 w 21600"/>
              <a:gd name="T3" fmla="*/ 2147483646 h 21600"/>
              <a:gd name="T4" fmla="*/ 0 w 21600"/>
              <a:gd name="T5" fmla="*/ 2147483646 h 21600"/>
              <a:gd name="T6" fmla="*/ 2147483646 w 21600"/>
              <a:gd name="T7" fmla="*/ 2147483646 h 21600"/>
              <a:gd name="T8" fmla="*/ 2147483646 w 21600"/>
              <a:gd name="T9" fmla="*/ 2147483646 h 21600"/>
              <a:gd name="T10" fmla="*/ 2147483646 w 21600"/>
              <a:gd name="T11" fmla="*/ 2147483646 h 21600"/>
              <a:gd name="T12" fmla="*/ 2147483646 w 21600"/>
              <a:gd name="T13" fmla="*/ 2147483646 h 21600"/>
              <a:gd name="T14" fmla="*/ 2147483646 w 21600"/>
              <a:gd name="T15" fmla="*/ 2147483646 h 2160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3163 w 21600"/>
              <a:gd name="T25" fmla="*/ 3163 h 21600"/>
              <a:gd name="T26" fmla="*/ 18437 w 21600"/>
              <a:gd name="T27" fmla="*/ 18437 h 21600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5400" y="10800"/>
                </a:moveTo>
                <a:cubicBezTo>
                  <a:pt x="5400" y="13782"/>
                  <a:pt x="7818" y="16200"/>
                  <a:pt x="10800" y="16200"/>
                </a:cubicBezTo>
                <a:cubicBezTo>
                  <a:pt x="13782" y="16200"/>
                  <a:pt x="16200" y="13782"/>
                  <a:pt x="16200" y="10800"/>
                </a:cubicBezTo>
                <a:cubicBezTo>
                  <a:pt x="16200" y="7818"/>
                  <a:pt x="13782" y="5400"/>
                  <a:pt x="10800" y="5400"/>
                </a:cubicBezTo>
                <a:cubicBezTo>
                  <a:pt x="7818" y="5400"/>
                  <a:pt x="5400" y="7818"/>
                  <a:pt x="5400" y="10800"/>
                </a:cubicBezTo>
                <a:close/>
              </a:path>
            </a:pathLst>
          </a:cu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59397" name="AutoShape 5"/>
          <p:cNvSpPr>
            <a:spLocks noChangeArrowheads="1"/>
          </p:cNvSpPr>
          <p:nvPr/>
        </p:nvSpPr>
        <p:spPr bwMode="auto">
          <a:xfrm>
            <a:off x="2700338" y="2852738"/>
            <a:ext cx="2209800" cy="2209800"/>
          </a:xfrm>
          <a:custGeom>
            <a:avLst/>
            <a:gdLst>
              <a:gd name="T0" fmla="*/ 2147483646 w 21600"/>
              <a:gd name="T1" fmla="*/ 0 h 21600"/>
              <a:gd name="T2" fmla="*/ 2147483646 w 21600"/>
              <a:gd name="T3" fmla="*/ 2147483646 h 21600"/>
              <a:gd name="T4" fmla="*/ 0 w 21600"/>
              <a:gd name="T5" fmla="*/ 2147483646 h 21600"/>
              <a:gd name="T6" fmla="*/ 2147483646 w 21600"/>
              <a:gd name="T7" fmla="*/ 2147483646 h 21600"/>
              <a:gd name="T8" fmla="*/ 2147483646 w 21600"/>
              <a:gd name="T9" fmla="*/ 2147483646 h 21600"/>
              <a:gd name="T10" fmla="*/ 2147483646 w 21600"/>
              <a:gd name="T11" fmla="*/ 2147483646 h 21600"/>
              <a:gd name="T12" fmla="*/ 2147483646 w 21600"/>
              <a:gd name="T13" fmla="*/ 2147483646 h 21600"/>
              <a:gd name="T14" fmla="*/ 2147483646 w 21600"/>
              <a:gd name="T15" fmla="*/ 2147483646 h 2160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3163 w 21600"/>
              <a:gd name="T25" fmla="*/ 3163 h 21600"/>
              <a:gd name="T26" fmla="*/ 18437 w 21600"/>
              <a:gd name="T27" fmla="*/ 18437 h 21600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5400" y="10800"/>
                </a:moveTo>
                <a:cubicBezTo>
                  <a:pt x="5400" y="13782"/>
                  <a:pt x="7818" y="16200"/>
                  <a:pt x="10800" y="16200"/>
                </a:cubicBezTo>
                <a:cubicBezTo>
                  <a:pt x="13782" y="16200"/>
                  <a:pt x="16200" y="13782"/>
                  <a:pt x="16200" y="10800"/>
                </a:cubicBezTo>
                <a:cubicBezTo>
                  <a:pt x="16200" y="7818"/>
                  <a:pt x="13782" y="5400"/>
                  <a:pt x="10800" y="5400"/>
                </a:cubicBezTo>
                <a:cubicBezTo>
                  <a:pt x="7818" y="5400"/>
                  <a:pt x="5400" y="7818"/>
                  <a:pt x="5400" y="10800"/>
                </a:cubicBezTo>
                <a:close/>
              </a:path>
            </a:pathLst>
          </a:cu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</p:spTree>
  </p:cSld>
  <p:clrMapOvr>
    <a:masterClrMapping/>
  </p:clrMapOvr>
  <p:transition>
    <p:wipe dir="d"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タイトル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ja-JP" altLang="en-US" smtClean="0">
                <a:solidFill>
                  <a:schemeClr val="accent2"/>
                </a:solidFill>
              </a:rPr>
              <a:t>複眼で中国を見る</a:t>
            </a:r>
          </a:p>
        </p:txBody>
      </p:sp>
      <p:sp>
        <p:nvSpPr>
          <p:cNvPr id="31747" name="コンテンツ プレースホルダ 2"/>
          <p:cNvSpPr>
            <a:spLocks noGrp="1"/>
          </p:cNvSpPr>
          <p:nvPr>
            <p:ph idx="4294967295"/>
          </p:nvPr>
        </p:nvSpPr>
        <p:spPr/>
        <p:txBody>
          <a:bodyPr/>
          <a:lstStyle/>
          <a:p>
            <a:pPr eaLnBrk="1" hangingPunct="1"/>
            <a:r>
              <a:rPr lang="ja-JP" altLang="en-US" smtClean="0"/>
              <a:t>歴史の中で見る</a:t>
            </a:r>
          </a:p>
          <a:p>
            <a:pPr eaLnBrk="1" hangingPunct="1"/>
            <a:r>
              <a:rPr lang="ja-JP" altLang="en-US" smtClean="0"/>
              <a:t>都市・農村の二重構造として見る</a:t>
            </a:r>
          </a:p>
          <a:p>
            <a:pPr eaLnBrk="1" hangingPunct="1"/>
            <a:r>
              <a:rPr lang="ja-JP" altLang="en-US" smtClean="0"/>
              <a:t>地域の集合として見る</a:t>
            </a:r>
          </a:p>
          <a:p>
            <a:pPr eaLnBrk="1" hangingPunct="1"/>
            <a:r>
              <a:rPr lang="ja-JP" altLang="en-US" smtClean="0"/>
              <a:t>経済発展の制約要因から見る</a:t>
            </a:r>
          </a:p>
          <a:p>
            <a:pPr eaLnBrk="1" hangingPunct="1"/>
            <a:r>
              <a:rPr lang="ja-JP" altLang="en-US" smtClean="0"/>
              <a:t>グローバル化の中で見る</a:t>
            </a: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17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17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98" decel="100000" fill="hold"/>
                                        <p:tgtEl>
                                          <p:spTgt spid="317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317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1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1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898" decel="100000" fill="hold"/>
                                        <p:tgtEl>
                                          <p:spTgt spid="31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17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17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898" decel="100000" fill="hold"/>
                                        <p:tgtEl>
                                          <p:spTgt spid="317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17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17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898" decel="100000" fill="hold"/>
                                        <p:tgtEl>
                                          <p:spTgt spid="317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317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17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898" decel="100000" fill="hold"/>
                                        <p:tgtEl>
                                          <p:spTgt spid="317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317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17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898" decel="100000" fill="hold"/>
                                        <p:tgtEl>
                                          <p:spTgt spid="317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46" grpId="0"/>
      <p:bldP spid="31747" grpId="0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3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ja-JP" altLang="en-US" smtClean="0">
                <a:solidFill>
                  <a:schemeClr val="accent2"/>
                </a:solidFill>
              </a:rPr>
              <a:t>歴史の中で見る</a:t>
            </a:r>
          </a:p>
        </p:txBody>
      </p:sp>
      <p:sp>
        <p:nvSpPr>
          <p:cNvPr id="32771" name="Rectangle 3"/>
          <p:cNvSpPr>
            <a:spLocks noGrp="1" noChangeArrowheads="1"/>
          </p:cNvSpPr>
          <p:nvPr>
            <p:ph idx="4294967295"/>
          </p:nvPr>
        </p:nvSpPr>
        <p:spPr/>
        <p:txBody>
          <a:bodyPr/>
          <a:lstStyle/>
          <a:p>
            <a:pPr eaLnBrk="1" hangingPunct="1"/>
            <a:r>
              <a:rPr lang="ja-JP" altLang="en-US" smtClean="0"/>
              <a:t>１３世紀には世界で最も豊かな国（ニーダムの謎）</a:t>
            </a:r>
            <a:endParaRPr lang="en-US" altLang="ja-JP" smtClean="0"/>
          </a:p>
          <a:p>
            <a:pPr eaLnBrk="1" hangingPunct="1"/>
            <a:r>
              <a:rPr lang="ja-JP" altLang="en-US" smtClean="0"/>
              <a:t>中国における資本主義の発達、「貨殖主義」、「個別主義」（村松祐次）、「包」の倫理規律（柏佑賢）</a:t>
            </a:r>
          </a:p>
          <a:p>
            <a:pPr eaLnBrk="1" hangingPunct="1"/>
            <a:r>
              <a:rPr lang="ja-JP" altLang="en-US" smtClean="0"/>
              <a:t>外来物である社会主義と基層社会の結合</a:t>
            </a: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61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61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98" decel="100000" fill="hold"/>
                                        <p:tgtEl>
                                          <p:spTgt spid="1761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1761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2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2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898" decel="100000" fill="hold"/>
                                        <p:tgtEl>
                                          <p:spTgt spid="32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2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2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898" decel="100000" fill="hold"/>
                                        <p:tgtEl>
                                          <p:spTgt spid="32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27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27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898" decel="100000" fill="hold"/>
                                        <p:tgtEl>
                                          <p:spTgt spid="327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6130" grpId="0"/>
      <p:bldP spid="32771" grpId="0" build="p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タイトル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ja-JP" altLang="en-US" sz="4000" smtClean="0">
                <a:solidFill>
                  <a:schemeClr val="accent2"/>
                </a:solidFill>
              </a:rPr>
              <a:t>都市・農村の二重構造として見る</a:t>
            </a:r>
          </a:p>
        </p:txBody>
      </p:sp>
      <p:sp>
        <p:nvSpPr>
          <p:cNvPr id="33795" name="コンテンツ プレースホルダ 2"/>
          <p:cNvSpPr>
            <a:spLocks noGrp="1"/>
          </p:cNvSpPr>
          <p:nvPr>
            <p:ph idx="4294967295"/>
          </p:nvPr>
        </p:nvSpPr>
        <p:spPr/>
        <p:txBody>
          <a:bodyPr/>
          <a:lstStyle/>
          <a:p>
            <a:pPr eaLnBrk="1" hangingPunct="1"/>
            <a:r>
              <a:rPr lang="ja-JP" altLang="en-US" smtClean="0"/>
              <a:t>農村経済の変遷、経済成長を支えた農業、農民工の出現、三農（農業・農村・農民）問題への対処（第</a:t>
            </a:r>
            <a:r>
              <a:rPr lang="en-US" altLang="ja-JP" smtClean="0"/>
              <a:t>3</a:t>
            </a:r>
            <a:r>
              <a:rPr lang="ja-JP" altLang="en-US" smtClean="0"/>
              <a:t>章）</a:t>
            </a:r>
          </a:p>
          <a:p>
            <a:pPr eaLnBrk="1" hangingPunct="1"/>
            <a:r>
              <a:rPr lang="ja-JP" altLang="en-US" smtClean="0"/>
              <a:t>企業体制の再構築、非国有企業の発展、国有企業改革の改革（第</a:t>
            </a:r>
            <a:r>
              <a:rPr lang="en-US" altLang="ja-JP" smtClean="0"/>
              <a:t>4</a:t>
            </a:r>
            <a:r>
              <a:rPr lang="ja-JP" altLang="en-US" smtClean="0"/>
              <a:t>章）</a:t>
            </a:r>
          </a:p>
          <a:p>
            <a:pPr eaLnBrk="1" hangingPunct="1"/>
            <a:endParaRPr lang="en-US" altLang="ja-JP" smtClean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37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37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98" decel="100000" fill="hold"/>
                                        <p:tgtEl>
                                          <p:spTgt spid="337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337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37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37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898" decel="100000" fill="hold"/>
                                        <p:tgtEl>
                                          <p:spTgt spid="337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37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37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898" decel="100000" fill="hold"/>
                                        <p:tgtEl>
                                          <p:spTgt spid="337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794" grpId="0"/>
      <p:bldP spid="33795" grpId="0" build="p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タイトル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ja-JP" altLang="en-US" smtClean="0">
                <a:solidFill>
                  <a:schemeClr val="accent2"/>
                </a:solidFill>
              </a:rPr>
              <a:t>地域の集合として見る</a:t>
            </a:r>
          </a:p>
        </p:txBody>
      </p:sp>
      <p:sp>
        <p:nvSpPr>
          <p:cNvPr id="34819" name="コンテンツ プレースホルダ 2"/>
          <p:cNvSpPr>
            <a:spLocks noGrp="1"/>
          </p:cNvSpPr>
          <p:nvPr>
            <p:ph idx="4294967295"/>
          </p:nvPr>
        </p:nvSpPr>
        <p:spPr/>
        <p:txBody>
          <a:bodyPr/>
          <a:lstStyle/>
          <a:p>
            <a:pPr eaLnBrk="1" hangingPunct="1"/>
            <a:r>
              <a:rPr lang="ja-JP" altLang="en-US" smtClean="0"/>
              <a:t>産業集積の形成、地域開発戦略、均衡のとれた発展（第</a:t>
            </a:r>
            <a:r>
              <a:rPr lang="en-US" altLang="ja-JP" smtClean="0"/>
              <a:t>5</a:t>
            </a:r>
            <a:r>
              <a:rPr lang="ja-JP" altLang="en-US" smtClean="0"/>
              <a:t>章）</a:t>
            </a:r>
          </a:p>
          <a:p>
            <a:pPr eaLnBrk="1" hangingPunct="1"/>
            <a:r>
              <a:rPr lang="ja-JP" altLang="en-US" smtClean="0"/>
              <a:t>中央ー地方関係、財政制度の整備（第</a:t>
            </a:r>
            <a:r>
              <a:rPr lang="en-US" altLang="ja-JP" smtClean="0"/>
              <a:t>6</a:t>
            </a:r>
            <a:r>
              <a:rPr lang="ja-JP" altLang="en-US" smtClean="0"/>
              <a:t>章）</a:t>
            </a:r>
          </a:p>
          <a:p>
            <a:pPr eaLnBrk="1" hangingPunct="1"/>
            <a:r>
              <a:rPr lang="ja-JP" altLang="en-US" smtClean="0"/>
              <a:t>資金分配メカニズムの再構築、企業の資本構成、金融から見た中国資本主義（第</a:t>
            </a:r>
            <a:r>
              <a:rPr lang="en-US" altLang="ja-JP" smtClean="0"/>
              <a:t>7</a:t>
            </a:r>
            <a:r>
              <a:rPr lang="ja-JP" altLang="en-US" smtClean="0"/>
              <a:t>章）</a:t>
            </a:r>
          </a:p>
          <a:p>
            <a:pPr eaLnBrk="1" hangingPunct="1"/>
            <a:endParaRPr lang="en-US" altLang="ja-JP" smtClean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48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48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98" decel="100000" fill="hold"/>
                                        <p:tgtEl>
                                          <p:spTgt spid="348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348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48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48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898" decel="100000" fill="hold"/>
                                        <p:tgtEl>
                                          <p:spTgt spid="348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48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48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898" decel="100000" fill="hold"/>
                                        <p:tgtEl>
                                          <p:spTgt spid="348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48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48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898" decel="100000" fill="hold"/>
                                        <p:tgtEl>
                                          <p:spTgt spid="348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818" grpId="0"/>
      <p:bldP spid="34819" grpId="0" build="p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タイトル 1"/>
          <p:cNvSpPr>
            <a:spLocks noGrp="1"/>
          </p:cNvSpPr>
          <p:nvPr>
            <p:ph type="title" idx="4294967295"/>
          </p:nvPr>
        </p:nvSpPr>
        <p:spPr>
          <a:xfrm>
            <a:off x="684213" y="620713"/>
            <a:ext cx="7772400" cy="1143000"/>
          </a:xfrm>
        </p:spPr>
        <p:txBody>
          <a:bodyPr/>
          <a:lstStyle/>
          <a:p>
            <a:pPr eaLnBrk="1" hangingPunct="1"/>
            <a:r>
              <a:rPr lang="ja-JP" altLang="en-US" smtClean="0">
                <a:solidFill>
                  <a:schemeClr val="accent2"/>
                </a:solidFill>
              </a:rPr>
              <a:t>経済発展の制約要因から見る</a:t>
            </a:r>
          </a:p>
        </p:txBody>
      </p:sp>
      <p:sp>
        <p:nvSpPr>
          <p:cNvPr id="35843" name="コンテンツ プレースホルダ 2"/>
          <p:cNvSpPr>
            <a:spLocks noGrp="1"/>
          </p:cNvSpPr>
          <p:nvPr>
            <p:ph idx="4294967295"/>
          </p:nvPr>
        </p:nvSpPr>
        <p:spPr/>
        <p:txBody>
          <a:bodyPr/>
          <a:lstStyle/>
          <a:p>
            <a:pPr eaLnBrk="1" hangingPunct="1"/>
            <a:r>
              <a:rPr lang="ja-JP" altLang="en-US" smtClean="0"/>
              <a:t>地域間、都市・農村間、階層間格差、貧困問題の出現（第</a:t>
            </a:r>
            <a:r>
              <a:rPr lang="en-US" altLang="ja-JP" smtClean="0"/>
              <a:t>8</a:t>
            </a:r>
            <a:r>
              <a:rPr lang="ja-JP" altLang="en-US" smtClean="0"/>
              <a:t>章）</a:t>
            </a:r>
          </a:p>
          <a:p>
            <a:pPr eaLnBrk="1" hangingPunct="1"/>
            <a:r>
              <a:rPr lang="ja-JP" altLang="en-US" smtClean="0"/>
              <a:t>社会保障制度、人口流動、高齢化問題（第</a:t>
            </a:r>
            <a:r>
              <a:rPr lang="en-US" altLang="ja-JP" smtClean="0"/>
              <a:t>9</a:t>
            </a:r>
            <a:r>
              <a:rPr lang="ja-JP" altLang="en-US" smtClean="0"/>
              <a:t>章）</a:t>
            </a:r>
          </a:p>
          <a:p>
            <a:pPr eaLnBrk="1" hangingPunct="1"/>
            <a:r>
              <a:rPr lang="ja-JP" altLang="en-US" smtClean="0"/>
              <a:t>エネルギー・資源の制約（第</a:t>
            </a:r>
            <a:r>
              <a:rPr lang="en-US" altLang="ja-JP" smtClean="0"/>
              <a:t>10</a:t>
            </a:r>
            <a:r>
              <a:rPr lang="ja-JP" altLang="en-US" smtClean="0"/>
              <a:t>章）</a:t>
            </a:r>
          </a:p>
          <a:p>
            <a:pPr eaLnBrk="1" hangingPunct="1"/>
            <a:r>
              <a:rPr lang="ja-JP" altLang="en-US" smtClean="0"/>
              <a:t>深刻化する環境問題、地球規模での環境負荷への対応（第</a:t>
            </a:r>
            <a:r>
              <a:rPr lang="en-US" altLang="ja-JP" smtClean="0"/>
              <a:t>11</a:t>
            </a:r>
            <a:r>
              <a:rPr lang="ja-JP" altLang="en-US" smtClean="0"/>
              <a:t>章）</a:t>
            </a: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58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58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98" decel="100000" fill="hold"/>
                                        <p:tgtEl>
                                          <p:spTgt spid="358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358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58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58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898" decel="100000" fill="hold"/>
                                        <p:tgtEl>
                                          <p:spTgt spid="358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58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58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898" decel="100000" fill="hold"/>
                                        <p:tgtEl>
                                          <p:spTgt spid="358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58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58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898" decel="100000" fill="hold"/>
                                        <p:tgtEl>
                                          <p:spTgt spid="358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358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58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898" decel="100000" fill="hold"/>
                                        <p:tgtEl>
                                          <p:spTgt spid="358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842" grpId="0"/>
      <p:bldP spid="35843" grpId="0" build="p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タイトル 1"/>
          <p:cNvSpPr>
            <a:spLocks noGrp="1"/>
          </p:cNvSpPr>
          <p:nvPr>
            <p:ph type="title" idx="4294967295"/>
          </p:nvPr>
        </p:nvSpPr>
        <p:spPr>
          <a:xfrm>
            <a:off x="684213" y="620713"/>
            <a:ext cx="7772400" cy="1143000"/>
          </a:xfrm>
        </p:spPr>
        <p:txBody>
          <a:bodyPr/>
          <a:lstStyle/>
          <a:p>
            <a:pPr eaLnBrk="1" hangingPunct="1"/>
            <a:r>
              <a:rPr lang="ja-JP" altLang="en-US" smtClean="0">
                <a:solidFill>
                  <a:schemeClr val="accent2"/>
                </a:solidFill>
              </a:rPr>
              <a:t>グローバル化の中で見る</a:t>
            </a:r>
          </a:p>
        </p:txBody>
      </p:sp>
      <p:sp>
        <p:nvSpPr>
          <p:cNvPr id="36867" name="コンテンツ プレースホルダ 2"/>
          <p:cNvSpPr>
            <a:spLocks noGrp="1"/>
          </p:cNvSpPr>
          <p:nvPr>
            <p:ph idx="4294967295"/>
          </p:nvPr>
        </p:nvSpPr>
        <p:spPr/>
        <p:txBody>
          <a:bodyPr/>
          <a:lstStyle/>
          <a:p>
            <a:pPr eaLnBrk="1" hangingPunct="1"/>
            <a:r>
              <a:rPr lang="en-US" altLang="ja-JP" smtClean="0"/>
              <a:t>WTO</a:t>
            </a:r>
            <a:r>
              <a:rPr lang="ja-JP" altLang="en-US" smtClean="0"/>
              <a:t>加盟、</a:t>
            </a:r>
            <a:r>
              <a:rPr lang="en-US" altLang="ja-JP" smtClean="0"/>
              <a:t>FTA</a:t>
            </a:r>
            <a:r>
              <a:rPr lang="ja-JP" altLang="en-US" smtClean="0"/>
              <a:t>推進、東アジアの分業体制の再編、中国企業の対外進出（第</a:t>
            </a:r>
            <a:r>
              <a:rPr lang="en-US" altLang="ja-JP" smtClean="0"/>
              <a:t>12</a:t>
            </a:r>
            <a:r>
              <a:rPr lang="ja-JP" altLang="en-US" smtClean="0"/>
              <a:t>章）</a:t>
            </a:r>
          </a:p>
          <a:p>
            <a:pPr eaLnBrk="1" hangingPunct="1"/>
            <a:r>
              <a:rPr lang="ja-JP" altLang="en-US" smtClean="0"/>
              <a:t>華南経済圏の形成、香港・台湾は産業構造の高度化に成功するか（第</a:t>
            </a:r>
            <a:r>
              <a:rPr lang="en-US" altLang="ja-JP" smtClean="0"/>
              <a:t>13</a:t>
            </a:r>
            <a:r>
              <a:rPr lang="ja-JP" altLang="en-US" smtClean="0"/>
              <a:t>章）</a:t>
            </a:r>
          </a:p>
          <a:p>
            <a:pPr eaLnBrk="1" hangingPunct="1"/>
            <a:r>
              <a:rPr lang="ja-JP" altLang="en-US" smtClean="0"/>
              <a:t>極東ロシア、北朝鮮、中央アジアとの関係、メコン流域経済圏、アフリカへの接近（</a:t>
            </a:r>
            <a:r>
              <a:rPr lang="en-US" altLang="ja-JP" smtClean="0"/>
              <a:t>14</a:t>
            </a:r>
            <a:r>
              <a:rPr lang="ja-JP" altLang="en-US" smtClean="0"/>
              <a:t>章）</a:t>
            </a: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68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68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98" decel="100000" fill="hold"/>
                                        <p:tgtEl>
                                          <p:spTgt spid="368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368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6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6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898" decel="100000" fill="hold"/>
                                        <p:tgtEl>
                                          <p:spTgt spid="36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68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68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898" decel="100000" fill="hold"/>
                                        <p:tgtEl>
                                          <p:spTgt spid="368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68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68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898" decel="100000" fill="hold"/>
                                        <p:tgtEl>
                                          <p:spTgt spid="368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66" grpId="0"/>
      <p:bldP spid="36867" grpId="0" build="p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706" name="図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7500" y="981075"/>
            <a:ext cx="5976938" cy="417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正方形/長方形 2"/>
          <p:cNvSpPr/>
          <p:nvPr/>
        </p:nvSpPr>
        <p:spPr>
          <a:xfrm>
            <a:off x="4211638" y="5516563"/>
            <a:ext cx="3384550" cy="576262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ja-JP" altLang="en-US" dirty="0"/>
              <a:t>人民網</a:t>
            </a:r>
            <a:r>
              <a:rPr lang="en-US" altLang="ja-JP" dirty="0"/>
              <a:t>2014</a:t>
            </a:r>
            <a:r>
              <a:rPr lang="ja-JP" altLang="en-US" dirty="0"/>
              <a:t>年</a:t>
            </a:r>
            <a:r>
              <a:rPr lang="en-US" altLang="ja-JP" dirty="0"/>
              <a:t>12</a:t>
            </a:r>
            <a:r>
              <a:rPr lang="ja-JP" altLang="en-US" dirty="0"/>
              <a:t>月</a:t>
            </a:r>
            <a:r>
              <a:rPr lang="en-US" altLang="ja-JP" dirty="0"/>
              <a:t>25</a:t>
            </a:r>
            <a:r>
              <a:rPr lang="ja-JP" altLang="en-US" dirty="0"/>
              <a:t>日</a:t>
            </a:r>
            <a:endParaRPr lang="zh-CN" altLang="en-US" dirty="0"/>
          </a:p>
        </p:txBody>
      </p:sp>
    </p:spTree>
  </p:cSld>
  <p:clrMapOvr>
    <a:masterClrMapping/>
  </p:clrMapOvr>
  <p:transition>
    <p:wipe dir="d"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25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ja-JP" altLang="en-US" kern="1200" dirty="0">
                <a:solidFill>
                  <a:schemeClr val="tx2">
                    <a:satMod val="130000"/>
                  </a:schemeClr>
                </a:solidFill>
              </a:rPr>
              <a:t>主要参考文献</a:t>
            </a:r>
          </a:p>
        </p:txBody>
      </p:sp>
      <p:sp>
        <p:nvSpPr>
          <p:cNvPr id="37891" name="Rectangle 3"/>
          <p:cNvSpPr>
            <a:spLocks noGrp="1" noChangeArrowheads="1"/>
          </p:cNvSpPr>
          <p:nvPr>
            <p:ph idx="4294967295"/>
          </p:nvPr>
        </p:nvSpPr>
        <p:spPr/>
        <p:txBody>
          <a:bodyPr/>
          <a:lstStyle/>
          <a:p>
            <a:pPr eaLnBrk="1" hangingPunct="1"/>
            <a:r>
              <a:rPr lang="ja-JP" altLang="en-US" smtClean="0"/>
              <a:t>南亮進・牧野文夫編</a:t>
            </a:r>
            <a:r>
              <a:rPr lang="en-US" altLang="ja-JP" smtClean="0"/>
              <a:t>『</a:t>
            </a:r>
            <a:r>
              <a:rPr lang="ja-JP" altLang="en-US" smtClean="0"/>
              <a:t>中国経済入門</a:t>
            </a:r>
            <a:r>
              <a:rPr lang="en-US" altLang="ja-JP" smtClean="0"/>
              <a:t>』</a:t>
            </a:r>
            <a:r>
              <a:rPr lang="ja-JP" altLang="en-US" smtClean="0"/>
              <a:t>日本評論社、２００１年。</a:t>
            </a:r>
          </a:p>
          <a:p>
            <a:pPr eaLnBrk="1" hangingPunct="1"/>
            <a:r>
              <a:rPr lang="ja-JP" altLang="en-US" smtClean="0"/>
              <a:t>渡辺利夫ほか</a:t>
            </a:r>
            <a:r>
              <a:rPr lang="en-US" altLang="ja-JP" smtClean="0"/>
              <a:t>『</a:t>
            </a:r>
            <a:r>
              <a:rPr lang="ja-JP" altLang="en-US" smtClean="0"/>
              <a:t>図説中国経済（第２版）</a:t>
            </a:r>
            <a:r>
              <a:rPr lang="en-US" altLang="ja-JP" smtClean="0"/>
              <a:t>』</a:t>
            </a:r>
            <a:r>
              <a:rPr lang="ja-JP" altLang="en-US" smtClean="0"/>
              <a:t>日本評論社、１９９９年。</a:t>
            </a:r>
          </a:p>
          <a:p>
            <a:pPr eaLnBrk="1" hangingPunct="1"/>
            <a:r>
              <a:rPr lang="ja-JP" altLang="en-US" smtClean="0"/>
              <a:t>加藤弘之</a:t>
            </a:r>
            <a:r>
              <a:rPr lang="en-US" altLang="ja-JP" smtClean="0"/>
              <a:t>『</a:t>
            </a:r>
            <a:r>
              <a:rPr lang="ja-JP" altLang="en-US" smtClean="0"/>
              <a:t>中国の経済発展と市場化</a:t>
            </a:r>
            <a:r>
              <a:rPr lang="en-US" altLang="ja-JP" smtClean="0"/>
              <a:t>』</a:t>
            </a:r>
            <a:r>
              <a:rPr lang="ja-JP" altLang="en-US" smtClean="0"/>
              <a:t>名古屋大学出版会、１９９７年。</a:t>
            </a:r>
          </a:p>
          <a:p>
            <a:pPr eaLnBrk="1" hangingPunct="1"/>
            <a:r>
              <a:rPr lang="ja-JP" altLang="en-US" smtClean="0"/>
              <a:t>中兼和津次</a:t>
            </a:r>
            <a:r>
              <a:rPr lang="en-US" altLang="ja-JP" smtClean="0"/>
              <a:t>『</a:t>
            </a:r>
            <a:r>
              <a:rPr lang="ja-JP" altLang="en-US" smtClean="0"/>
              <a:t>中国経済発展論</a:t>
            </a:r>
            <a:r>
              <a:rPr lang="en-US" altLang="ja-JP" smtClean="0"/>
              <a:t>』</a:t>
            </a:r>
            <a:r>
              <a:rPr lang="ja-JP" altLang="en-US" smtClean="0"/>
              <a:t>有斐閣、２０００年。</a:t>
            </a: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12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12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98" decel="100000" fill="hold"/>
                                        <p:tgtEl>
                                          <p:spTgt spid="1812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1812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78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78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898" decel="100000" fill="hold"/>
                                        <p:tgtEl>
                                          <p:spTgt spid="378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78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78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898" decel="100000" fill="hold"/>
                                        <p:tgtEl>
                                          <p:spTgt spid="378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78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78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898" decel="100000" fill="hold"/>
                                        <p:tgtEl>
                                          <p:spTgt spid="378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378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78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898" decel="100000" fill="hold"/>
                                        <p:tgtEl>
                                          <p:spTgt spid="378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1250" grpId="0"/>
      <p:bldP spid="37891" grpId="0" build="p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ja-JP" altLang="en-US" smtClean="0">
                <a:solidFill>
                  <a:srgbClr val="11488B"/>
                </a:solidFill>
              </a:rPr>
              <a:t>統計データなど	</a:t>
            </a:r>
          </a:p>
        </p:txBody>
      </p:sp>
      <p:sp>
        <p:nvSpPr>
          <p:cNvPr id="38915" name="Rectangle 3"/>
          <p:cNvSpPr>
            <a:spLocks noGrp="1" noChangeArrowheads="1"/>
          </p:cNvSpPr>
          <p:nvPr>
            <p:ph idx="4294967295"/>
          </p:nvPr>
        </p:nvSpPr>
        <p:spPr/>
        <p:txBody>
          <a:bodyPr/>
          <a:lstStyle/>
          <a:p>
            <a:pPr eaLnBrk="1" hangingPunct="1"/>
            <a:r>
              <a:rPr lang="ja-JP" altLang="en-US" smtClean="0"/>
              <a:t>三菱総合研究所</a:t>
            </a:r>
            <a:r>
              <a:rPr lang="en-US" altLang="ja-JP" smtClean="0"/>
              <a:t>『</a:t>
            </a:r>
            <a:r>
              <a:rPr lang="ja-JP" altLang="en-US" smtClean="0"/>
              <a:t>中国情報ハンドブック</a:t>
            </a:r>
            <a:r>
              <a:rPr lang="en-US" altLang="ja-JP" smtClean="0"/>
              <a:t>』</a:t>
            </a:r>
            <a:r>
              <a:rPr lang="ja-JP" altLang="en-US" smtClean="0"/>
              <a:t>蒼蒼社、各年版。</a:t>
            </a:r>
          </a:p>
          <a:p>
            <a:pPr eaLnBrk="1" hangingPunct="1"/>
            <a:r>
              <a:rPr lang="ja-JP" altLang="en-US" smtClean="0"/>
              <a:t>中国研究所編</a:t>
            </a:r>
            <a:r>
              <a:rPr lang="en-US" altLang="ja-JP" smtClean="0"/>
              <a:t>『</a:t>
            </a:r>
            <a:r>
              <a:rPr lang="ja-JP" altLang="en-US" smtClean="0"/>
              <a:t>中国年鑑</a:t>
            </a:r>
            <a:r>
              <a:rPr lang="en-US" altLang="ja-JP" smtClean="0"/>
              <a:t>』</a:t>
            </a:r>
            <a:r>
              <a:rPr lang="ja-JP" altLang="en-US" smtClean="0"/>
              <a:t>各年版。</a:t>
            </a:r>
          </a:p>
          <a:p>
            <a:pPr eaLnBrk="1" hangingPunct="1"/>
            <a:r>
              <a:rPr lang="ja-JP" altLang="en-US" smtClean="0"/>
              <a:t>国家統計局</a:t>
            </a:r>
            <a:r>
              <a:rPr lang="en-US" altLang="ja-JP" smtClean="0"/>
              <a:t>『</a:t>
            </a:r>
            <a:r>
              <a:rPr lang="ja-JP" altLang="en-US" smtClean="0"/>
              <a:t>中国統計年鑑</a:t>
            </a:r>
            <a:r>
              <a:rPr lang="en-US" altLang="ja-JP" smtClean="0"/>
              <a:t>』</a:t>
            </a:r>
            <a:r>
              <a:rPr lang="ja-JP" altLang="en-US" smtClean="0"/>
              <a:t>中国統計出版社、各年版（ＣＤ付）。</a:t>
            </a:r>
          </a:p>
          <a:p>
            <a:pPr eaLnBrk="1" hangingPunct="1"/>
            <a:r>
              <a:rPr lang="ja-JP" altLang="en-US" smtClean="0"/>
              <a:t>加藤弘之・陳光輝</a:t>
            </a:r>
            <a:r>
              <a:rPr lang="en-US" altLang="ja-JP" smtClean="0"/>
              <a:t>『</a:t>
            </a:r>
            <a:r>
              <a:rPr lang="ja-JP" altLang="en-US" smtClean="0"/>
              <a:t>東アジア長期経済統計１２：中国</a:t>
            </a:r>
            <a:r>
              <a:rPr lang="en-US" altLang="ja-JP" smtClean="0"/>
              <a:t>』</a:t>
            </a:r>
            <a:r>
              <a:rPr lang="ja-JP" altLang="en-US" smtClean="0"/>
              <a:t>勁草書房、２００２年。</a:t>
            </a: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89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89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98" decel="100000" fill="hold"/>
                                        <p:tgtEl>
                                          <p:spTgt spid="389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389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89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89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898" decel="100000" fill="hold"/>
                                        <p:tgtEl>
                                          <p:spTgt spid="389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89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89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898" decel="100000" fill="hold"/>
                                        <p:tgtEl>
                                          <p:spTgt spid="389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89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89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898" decel="100000" fill="hold"/>
                                        <p:tgtEl>
                                          <p:spTgt spid="389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389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89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898" decel="100000" fill="hold"/>
                                        <p:tgtEl>
                                          <p:spTgt spid="389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914" grpId="0"/>
      <p:bldP spid="38915" grpId="0" build="p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ja-JP" altLang="en-US" kern="1200">
                <a:solidFill>
                  <a:schemeClr val="tx2">
                    <a:satMod val="130000"/>
                  </a:schemeClr>
                </a:solidFill>
              </a:rPr>
              <a:t>インターネット情報</a:t>
            </a:r>
          </a:p>
        </p:txBody>
      </p:sp>
      <p:sp>
        <p:nvSpPr>
          <p:cNvPr id="39939" name="Rectangle 3"/>
          <p:cNvSpPr>
            <a:spLocks noGrp="1" noChangeArrowheads="1"/>
          </p:cNvSpPr>
          <p:nvPr>
            <p:ph idx="4294967295"/>
          </p:nvPr>
        </p:nvSpPr>
        <p:spPr/>
        <p:txBody>
          <a:bodyPr/>
          <a:lstStyle/>
          <a:p>
            <a:pPr eaLnBrk="1" hangingPunct="1"/>
            <a:r>
              <a:rPr lang="ja-JP" altLang="en-US" smtClean="0"/>
              <a:t>人民網</a:t>
            </a:r>
            <a:r>
              <a:rPr lang="en-US" altLang="ja-JP" smtClean="0"/>
              <a:t>; http://www.peopledaily.co.jp/</a:t>
            </a:r>
          </a:p>
          <a:p>
            <a:pPr eaLnBrk="1" hangingPunct="1"/>
            <a:r>
              <a:rPr lang="ja-JP" altLang="en-US" smtClean="0"/>
              <a:t>日中経済協会</a:t>
            </a:r>
            <a:r>
              <a:rPr lang="en-US" altLang="ja-JP" smtClean="0"/>
              <a:t>; </a:t>
            </a:r>
            <a:r>
              <a:rPr lang="en-US" altLang="ja-JP" smtClean="0">
                <a:hlinkClick r:id="rId3"/>
              </a:rPr>
              <a:t>http://www.jc-web.or.jp/</a:t>
            </a:r>
            <a:endParaRPr lang="en-US" altLang="ja-JP" smtClean="0"/>
          </a:p>
          <a:p>
            <a:pPr eaLnBrk="1" hangingPunct="1"/>
            <a:r>
              <a:rPr lang="ja-JP" altLang="en-US" smtClean="0"/>
              <a:t>関志雄の新中国経済論；</a:t>
            </a:r>
            <a:r>
              <a:rPr lang="en-US" altLang="ja-JP" smtClean="0"/>
              <a:t>http://www.rieti.go.jp/users/china-tr/jp/mokuzi.htm#page2</a:t>
            </a:r>
          </a:p>
          <a:p>
            <a:pPr eaLnBrk="1" hangingPunct="1"/>
            <a:r>
              <a:rPr lang="ja-JP" altLang="en-US" smtClean="0"/>
              <a:t>中国情報局；</a:t>
            </a:r>
            <a:r>
              <a:rPr lang="en-US" altLang="ja-JP" smtClean="0"/>
              <a:t>http://searchina.ne.jp/</a:t>
            </a:r>
          </a:p>
          <a:p>
            <a:pPr eaLnBrk="1" hangingPunct="1"/>
            <a:endParaRPr lang="en-US" altLang="ja-JP" smtClean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02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02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98" decel="100000" fill="hold"/>
                                        <p:tgtEl>
                                          <p:spTgt spid="1802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1802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99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99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898" decel="100000" fill="hold"/>
                                        <p:tgtEl>
                                          <p:spTgt spid="399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99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99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898" decel="100000" fill="hold"/>
                                        <p:tgtEl>
                                          <p:spTgt spid="399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99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99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898" decel="100000" fill="hold"/>
                                        <p:tgtEl>
                                          <p:spTgt spid="399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399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99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898" decel="100000" fill="hold"/>
                                        <p:tgtEl>
                                          <p:spTgt spid="399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0226" grpId="0"/>
      <p:bldP spid="39939" grpId="0" build="p"/>
    </p:bldLst>
  </p:timing>
</p:sld>
</file>

<file path=ppt/theme/theme1.xml><?xml version="1.0" encoding="utf-8"?>
<a:theme xmlns:a="http://schemas.openxmlformats.org/drawingml/2006/main" name="標準デザイン">
  <a:themeElements>
    <a:clrScheme name="標準デザイン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標準デザイン">
      <a:majorFont>
        <a:latin typeface="Times New Roman"/>
        <a:ea typeface="ＭＳ Ｐゴシック"/>
        <a:cs typeface=""/>
      </a:majorFont>
      <a:minorFont>
        <a:latin typeface="Times New Roman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標準デザイン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​​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​​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標準デザイン 2">
    <a:dk1>
      <a:srgbClr val="000000"/>
    </a:dk1>
    <a:lt1>
      <a:srgbClr val="FFFFFF"/>
    </a:lt1>
    <a:dk2>
      <a:srgbClr val="000000"/>
    </a:dk2>
    <a:lt2>
      <a:srgbClr val="808080"/>
    </a:lt2>
    <a:accent1>
      <a:srgbClr val="00CC99"/>
    </a:accent1>
    <a:accent2>
      <a:srgbClr val="3333CC"/>
    </a:accent2>
    <a:accent3>
      <a:srgbClr val="FFFFFF"/>
    </a:accent3>
    <a:accent4>
      <a:srgbClr val="000000"/>
    </a:accent4>
    <a:accent5>
      <a:srgbClr val="AAE2CA"/>
    </a:accent5>
    <a:accent6>
      <a:srgbClr val="2D2DB9"/>
    </a:accent6>
    <a:hlink>
      <a:srgbClr val="CCCCFF"/>
    </a:hlink>
    <a:folHlink>
      <a:srgbClr val="B2B2B2"/>
    </a:folHlink>
  </a:clrScheme>
  <a:fontScheme name="標準デザイン">
    <a:majorFont>
      <a:latin typeface="Times New Roman"/>
      <a:ea typeface="ＭＳ Ｐゴシック"/>
      <a:cs typeface=""/>
    </a:majorFont>
    <a:minorFont>
      <a:latin typeface="Times New Roman"/>
      <a:ea typeface="ＭＳ Ｐゴシック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12331</TotalTime>
  <Words>1381</Words>
  <Application>Microsoft Office PowerPoint</Application>
  <PresentationFormat>画面に合わせる (4:3)</PresentationFormat>
  <Paragraphs>271</Paragraphs>
  <Slides>41</Slides>
  <Notes>32</Notes>
  <HiddenSlides>0</HiddenSlides>
  <MMClips>0</MMClips>
  <ScaleCrop>false</ScaleCrop>
  <HeadingPairs>
    <vt:vector size="8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埋め込まれた OLE サーバー</vt:lpstr>
      </vt:variant>
      <vt:variant>
        <vt:i4>3</vt:i4>
      </vt:variant>
      <vt:variant>
        <vt:lpstr>スライド タイトル</vt:lpstr>
      </vt:variant>
      <vt:variant>
        <vt:i4>41</vt:i4>
      </vt:variant>
    </vt:vector>
  </HeadingPairs>
  <TitlesOfParts>
    <vt:vector size="51" baseType="lpstr">
      <vt:lpstr>HGPｺﾞｼｯｸE</vt:lpstr>
      <vt:lpstr>ＭＳ Ｐゴシック</vt:lpstr>
      <vt:lpstr>ＭＳ Ｐ明朝</vt:lpstr>
      <vt:lpstr>Arial</vt:lpstr>
      <vt:lpstr>Calibri</vt:lpstr>
      <vt:lpstr>Times New Roman</vt:lpstr>
      <vt:lpstr>標準デザイン</vt:lpstr>
      <vt:lpstr>Microsoft Excel 97-2003 Worksheet</vt:lpstr>
      <vt:lpstr>Microsoft Excel Chart</vt:lpstr>
      <vt:lpstr>スライド</vt:lpstr>
      <vt:lpstr>序章：中国経済への招待</vt:lpstr>
      <vt:lpstr>講義のポイント</vt:lpstr>
      <vt:lpstr>中国理解のむずかしさ</vt:lpstr>
      <vt:lpstr>中国の脅威は過大評価？</vt:lpstr>
      <vt:lpstr>高まる中国のプレゼンス</vt:lpstr>
      <vt:lpstr>中国がアメリカを超える日</vt:lpstr>
      <vt:lpstr>主要国のGDP（2050年）</vt:lpstr>
      <vt:lpstr>世界のGDP分布：1700-2003年                               (%)</vt:lpstr>
      <vt:lpstr>PowerPoint プレゼンテーション</vt:lpstr>
      <vt:lpstr>中国なしに生活できる？</vt:lpstr>
      <vt:lpstr>内閣府の世論調査</vt:lpstr>
      <vt:lpstr>内閣府の調査（２）</vt:lpstr>
      <vt:lpstr>中国と西ヨーロッパ</vt:lpstr>
      <vt:lpstr>PowerPoint プレゼンテーション</vt:lpstr>
      <vt:lpstr>世界に占める中国の人口（2008年）</vt:lpstr>
      <vt:lpstr>PowerPoint プレゼンテーション</vt:lpstr>
      <vt:lpstr>多民族国家中国</vt:lpstr>
      <vt:lpstr>４つの世界</vt:lpstr>
      <vt:lpstr>４つの世界の見取り図</vt:lpstr>
      <vt:lpstr>上海の中心部</vt:lpstr>
      <vt:lpstr>上海浦東の街並み</vt:lpstr>
      <vt:lpstr>旧市街からみた上海浦東</vt:lpstr>
      <vt:lpstr>湖北省三峡ダム(2005年撮影）</vt:lpstr>
      <vt:lpstr>退耕還林還草（陝西省）</vt:lpstr>
      <vt:lpstr>農村風景（四川省広元）</vt:lpstr>
      <vt:lpstr>土族の少女（青海省西寧郊外）</vt:lpstr>
      <vt:lpstr>新疆カシュガルの農家</vt:lpstr>
      <vt:lpstr>二重の移行</vt:lpstr>
      <vt:lpstr>二重の移行過程</vt:lpstr>
      <vt:lpstr>ひとつの統合原理</vt:lpstr>
      <vt:lpstr>統合原理</vt:lpstr>
      <vt:lpstr>複眼で中国を見る</vt:lpstr>
      <vt:lpstr>歴史の中で見る</vt:lpstr>
      <vt:lpstr>都市・農村の二重構造として見る</vt:lpstr>
      <vt:lpstr>地域の集合として見る</vt:lpstr>
      <vt:lpstr>経済発展の制約要因から見る</vt:lpstr>
      <vt:lpstr>グローバル化の中で見る</vt:lpstr>
      <vt:lpstr>PowerPoint プレゼンテーション</vt:lpstr>
      <vt:lpstr>主要参考文献</vt:lpstr>
      <vt:lpstr>統計データなど </vt:lpstr>
      <vt:lpstr>インターネット情報</vt:lpstr>
    </vt:vector>
  </TitlesOfParts>
  <Company>富山大学　経済学部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中国経済論</dc:title>
  <dc:creator>今村</dc:creator>
  <cp:lastModifiedBy>今村弘子</cp:lastModifiedBy>
  <cp:revision>110</cp:revision>
  <cp:lastPrinted>2017-03-26T04:27:37Z</cp:lastPrinted>
  <dcterms:created xsi:type="dcterms:W3CDTF">2003-03-24T06:49:42Z</dcterms:created>
  <dcterms:modified xsi:type="dcterms:W3CDTF">2017-04-05T08:22:33Z</dcterms:modified>
</cp:coreProperties>
</file>