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6" r:id="rId2"/>
    <p:sldId id="271" r:id="rId3"/>
    <p:sldId id="270" r:id="rId4"/>
    <p:sldId id="257" r:id="rId5"/>
    <p:sldId id="258" r:id="rId6"/>
    <p:sldId id="259" r:id="rId7"/>
    <p:sldId id="260" r:id="rId8"/>
    <p:sldId id="261" r:id="rId9"/>
    <p:sldId id="262" r:id="rId10"/>
    <p:sldId id="272" r:id="rId11"/>
    <p:sldId id="273" r:id="rId12"/>
    <p:sldId id="274" r:id="rId13"/>
    <p:sldId id="276" r:id="rId14"/>
    <p:sldId id="277" r:id="rId15"/>
    <p:sldId id="275" r:id="rId16"/>
    <p:sldId id="264" r:id="rId17"/>
    <p:sldId id="265" r:id="rId18"/>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76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15363"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15364"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15365"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3033796-A288-4D9D-96E0-F9A7CE0C573F}" type="slidenum">
              <a:rPr lang="en-US" altLang="ja-JP"/>
              <a:pPr/>
              <a:t>‹#›</a:t>
            </a:fld>
            <a:endParaRPr lang="en-US" altLang="ja-JP"/>
          </a:p>
        </p:txBody>
      </p:sp>
    </p:spTree>
    <p:extLst>
      <p:ext uri="{BB962C8B-B14F-4D97-AF65-F5344CB8AC3E}">
        <p14:creationId xmlns:p14="http://schemas.microsoft.com/office/powerpoint/2010/main" val="269497524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zh-CN"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424F3FD8-E92C-4454-9708-A04ADDDAB337}" type="slidenum">
              <a:rPr lang="en-US" altLang="ja-JP"/>
              <a:pPr/>
              <a:t>‹#›</a:t>
            </a:fld>
            <a:endParaRPr lang="en-US" altLang="ja-JP"/>
          </a:p>
        </p:txBody>
      </p:sp>
    </p:spTree>
    <p:extLst>
      <p:ext uri="{BB962C8B-B14F-4D97-AF65-F5344CB8AC3E}">
        <p14:creationId xmlns:p14="http://schemas.microsoft.com/office/powerpoint/2010/main" val="273363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7005FAC2-24D4-4907-80CB-D14CEE392392}" type="slidenum">
              <a:rPr lang="en-US" altLang="ja-JP"/>
              <a:pPr/>
              <a:t>‹#›</a:t>
            </a:fld>
            <a:endParaRPr lang="en-US" altLang="ja-JP"/>
          </a:p>
        </p:txBody>
      </p:sp>
    </p:spTree>
    <p:extLst>
      <p:ext uri="{BB962C8B-B14F-4D97-AF65-F5344CB8AC3E}">
        <p14:creationId xmlns:p14="http://schemas.microsoft.com/office/powerpoint/2010/main" val="2276213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FC42933A-8C93-4D77-A43F-C20BCFB02D6C}" type="slidenum">
              <a:rPr lang="en-US" altLang="ja-JP"/>
              <a:pPr/>
              <a:t>‹#›</a:t>
            </a:fld>
            <a:endParaRPr lang="en-US" altLang="ja-JP"/>
          </a:p>
        </p:txBody>
      </p:sp>
    </p:spTree>
    <p:extLst>
      <p:ext uri="{BB962C8B-B14F-4D97-AF65-F5344CB8AC3E}">
        <p14:creationId xmlns:p14="http://schemas.microsoft.com/office/powerpoint/2010/main" val="313030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コンテンツ プレースホルダー 3"/>
          <p:cNvSpPr>
            <a:spLocks noGrp="1"/>
          </p:cNvSpPr>
          <p:nvPr>
            <p:ph sz="half" idx="2"/>
          </p:nvPr>
        </p:nvSpPr>
        <p:spPr>
          <a:xfrm>
            <a:off x="4648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FDE448FC-F759-46B8-B84E-F5A21E297372}" type="slidenum">
              <a:rPr lang="en-US" altLang="ja-JP"/>
              <a:pPr/>
              <a:t>‹#›</a:t>
            </a:fld>
            <a:endParaRPr lang="en-US" altLang="ja-JP"/>
          </a:p>
        </p:txBody>
      </p:sp>
    </p:spTree>
    <p:extLst>
      <p:ext uri="{BB962C8B-B14F-4D97-AF65-F5344CB8AC3E}">
        <p14:creationId xmlns:p14="http://schemas.microsoft.com/office/powerpoint/2010/main" val="1429383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zh-CN"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7" name="日付プレースホルダー 6"/>
          <p:cNvSpPr>
            <a:spLocks noGrp="1"/>
          </p:cNvSpPr>
          <p:nvPr>
            <p:ph type="dt" sz="half" idx="10"/>
          </p:nvPr>
        </p:nvSpPr>
        <p:spPr/>
        <p:txBody>
          <a:bodyPr/>
          <a:lstStyle>
            <a:lvl1pPr>
              <a:defRPr/>
            </a:lvl1pPr>
          </a:lstStyle>
          <a:p>
            <a:endParaRPr lang="en-US" altLang="ja-JP"/>
          </a:p>
        </p:txBody>
      </p:sp>
      <p:sp>
        <p:nvSpPr>
          <p:cNvPr id="8" name="フッター プレースホルダー 7"/>
          <p:cNvSpPr>
            <a:spLocks noGrp="1"/>
          </p:cNvSpPr>
          <p:nvPr>
            <p:ph type="ftr" sz="quarter" idx="11"/>
          </p:nvPr>
        </p:nvSpPr>
        <p:spPr/>
        <p:txBody>
          <a:bodyPr/>
          <a:lstStyle>
            <a:lvl1pPr>
              <a:defRPr/>
            </a:lvl1pPr>
          </a:lstStyle>
          <a:p>
            <a:endParaRPr lang="en-US" altLang="ja-JP"/>
          </a:p>
        </p:txBody>
      </p:sp>
      <p:sp>
        <p:nvSpPr>
          <p:cNvPr id="9" name="スライド番号プレースホルダー 8"/>
          <p:cNvSpPr>
            <a:spLocks noGrp="1"/>
          </p:cNvSpPr>
          <p:nvPr>
            <p:ph type="sldNum" sz="quarter" idx="12"/>
          </p:nvPr>
        </p:nvSpPr>
        <p:spPr/>
        <p:txBody>
          <a:bodyPr/>
          <a:lstStyle>
            <a:lvl1pPr>
              <a:defRPr/>
            </a:lvl1pPr>
          </a:lstStyle>
          <a:p>
            <a:fld id="{7BC3FDF8-0807-4193-A5E2-736EF0660438}" type="slidenum">
              <a:rPr lang="en-US" altLang="ja-JP"/>
              <a:pPr/>
              <a:t>‹#›</a:t>
            </a:fld>
            <a:endParaRPr lang="en-US" altLang="ja-JP"/>
          </a:p>
        </p:txBody>
      </p:sp>
    </p:spTree>
    <p:extLst>
      <p:ext uri="{BB962C8B-B14F-4D97-AF65-F5344CB8AC3E}">
        <p14:creationId xmlns:p14="http://schemas.microsoft.com/office/powerpoint/2010/main" val="1681434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日付プレースホルダー 2"/>
          <p:cNvSpPr>
            <a:spLocks noGrp="1"/>
          </p:cNvSpPr>
          <p:nvPr>
            <p:ph type="dt" sz="half" idx="10"/>
          </p:nvPr>
        </p:nvSpPr>
        <p:spPr/>
        <p:txBody>
          <a:bodyPr/>
          <a:lstStyle>
            <a:lvl1pPr>
              <a:defRPr/>
            </a:lvl1pPr>
          </a:lstStyle>
          <a:p>
            <a:endParaRPr lang="en-US" altLang="ja-JP"/>
          </a:p>
        </p:txBody>
      </p:sp>
      <p:sp>
        <p:nvSpPr>
          <p:cNvPr id="4" name="フッター プレースホルダー 3"/>
          <p:cNvSpPr>
            <a:spLocks noGrp="1"/>
          </p:cNvSpPr>
          <p:nvPr>
            <p:ph type="ftr" sz="quarter" idx="11"/>
          </p:nvPr>
        </p:nvSpPr>
        <p:spPr/>
        <p:txBody>
          <a:bodyPr/>
          <a:lstStyle>
            <a:lvl1pPr>
              <a:defRPr/>
            </a:lvl1pPr>
          </a:lstStyle>
          <a:p>
            <a:endParaRPr lang="en-US" altLang="ja-JP"/>
          </a:p>
        </p:txBody>
      </p:sp>
      <p:sp>
        <p:nvSpPr>
          <p:cNvPr id="5" name="スライド番号プレースホルダー 4"/>
          <p:cNvSpPr>
            <a:spLocks noGrp="1"/>
          </p:cNvSpPr>
          <p:nvPr>
            <p:ph type="sldNum" sz="quarter" idx="12"/>
          </p:nvPr>
        </p:nvSpPr>
        <p:spPr/>
        <p:txBody>
          <a:bodyPr/>
          <a:lstStyle>
            <a:lvl1pPr>
              <a:defRPr/>
            </a:lvl1pPr>
          </a:lstStyle>
          <a:p>
            <a:fld id="{3FDAF415-C24F-41F2-AD68-446BFE88FC25}" type="slidenum">
              <a:rPr lang="en-US" altLang="ja-JP"/>
              <a:pPr/>
              <a:t>‹#›</a:t>
            </a:fld>
            <a:endParaRPr lang="en-US" altLang="ja-JP"/>
          </a:p>
        </p:txBody>
      </p:sp>
    </p:spTree>
    <p:extLst>
      <p:ext uri="{BB962C8B-B14F-4D97-AF65-F5344CB8AC3E}">
        <p14:creationId xmlns:p14="http://schemas.microsoft.com/office/powerpoint/2010/main" val="618997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endParaRPr lang="en-US" altLang="ja-JP"/>
          </a:p>
        </p:txBody>
      </p:sp>
      <p:sp>
        <p:nvSpPr>
          <p:cNvPr id="3" name="フッター プレースホルダー 2"/>
          <p:cNvSpPr>
            <a:spLocks noGrp="1"/>
          </p:cNvSpPr>
          <p:nvPr>
            <p:ph type="ftr" sz="quarter" idx="11"/>
          </p:nvPr>
        </p:nvSpPr>
        <p:spPr/>
        <p:txBody>
          <a:bodyPr/>
          <a:lstStyle>
            <a:lvl1pPr>
              <a:defRPr/>
            </a:lvl1pPr>
          </a:lstStyle>
          <a:p>
            <a:endParaRPr lang="en-US" altLang="ja-JP"/>
          </a:p>
        </p:txBody>
      </p:sp>
      <p:sp>
        <p:nvSpPr>
          <p:cNvPr id="4" name="スライド番号プレースホルダー 3"/>
          <p:cNvSpPr>
            <a:spLocks noGrp="1"/>
          </p:cNvSpPr>
          <p:nvPr>
            <p:ph type="sldNum" sz="quarter" idx="12"/>
          </p:nvPr>
        </p:nvSpPr>
        <p:spPr/>
        <p:txBody>
          <a:bodyPr/>
          <a:lstStyle>
            <a:lvl1pPr>
              <a:defRPr/>
            </a:lvl1pPr>
          </a:lstStyle>
          <a:p>
            <a:fld id="{3B8E09DF-8A46-4F0A-AEA3-EEED79566F7C}" type="slidenum">
              <a:rPr lang="en-US" altLang="ja-JP"/>
              <a:pPr/>
              <a:t>‹#›</a:t>
            </a:fld>
            <a:endParaRPr lang="en-US" altLang="ja-JP"/>
          </a:p>
        </p:txBody>
      </p:sp>
    </p:spTree>
    <p:extLst>
      <p:ext uri="{BB962C8B-B14F-4D97-AF65-F5344CB8AC3E}">
        <p14:creationId xmlns:p14="http://schemas.microsoft.com/office/powerpoint/2010/main" val="2163805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4AB3A0C5-50FD-41CE-B72F-16969728051F}" type="slidenum">
              <a:rPr lang="en-US" altLang="ja-JP"/>
              <a:pPr/>
              <a:t>‹#›</a:t>
            </a:fld>
            <a:endParaRPr lang="en-US" altLang="ja-JP"/>
          </a:p>
        </p:txBody>
      </p:sp>
    </p:spTree>
    <p:extLst>
      <p:ext uri="{BB962C8B-B14F-4D97-AF65-F5344CB8AC3E}">
        <p14:creationId xmlns:p14="http://schemas.microsoft.com/office/powerpoint/2010/main" val="88594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zh-CN" altLang="en-US"/>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48B2F665-18A8-4E70-86F4-CCE0E73580DC}" type="slidenum">
              <a:rPr lang="en-US" altLang="ja-JP"/>
              <a:pPr/>
              <a:t>‹#›</a:t>
            </a:fld>
            <a:endParaRPr lang="en-US" altLang="ja-JP"/>
          </a:p>
        </p:txBody>
      </p:sp>
    </p:spTree>
    <p:extLst>
      <p:ext uri="{BB962C8B-B14F-4D97-AF65-F5344CB8AC3E}">
        <p14:creationId xmlns:p14="http://schemas.microsoft.com/office/powerpoint/2010/main" val="3420883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61B1D876-4DFD-4A28-BAD7-AAA280BF4D30}" type="slidenum">
              <a:rPr lang="en-US" altLang="ja-JP"/>
              <a:pPr/>
              <a:t>‹#›</a:t>
            </a:fld>
            <a:endParaRPr lang="en-US" altLang="ja-JP"/>
          </a:p>
        </p:txBody>
      </p:sp>
    </p:spTree>
    <p:extLst>
      <p:ext uri="{BB962C8B-B14F-4D97-AF65-F5344CB8AC3E}">
        <p14:creationId xmlns:p14="http://schemas.microsoft.com/office/powerpoint/2010/main" val="1608387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zh-CN"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zh-CN" altLang="en-US"/>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E2EB78B0-503C-40CE-A66F-0B0F5A07F616}" type="slidenum">
              <a:rPr lang="en-US" altLang="ja-JP"/>
              <a:pPr/>
              <a:t>‹#›</a:t>
            </a:fld>
            <a:endParaRPr lang="en-US" altLang="ja-JP"/>
          </a:p>
        </p:txBody>
      </p:sp>
    </p:spTree>
    <p:extLst>
      <p:ext uri="{BB962C8B-B14F-4D97-AF65-F5344CB8AC3E}">
        <p14:creationId xmlns:p14="http://schemas.microsoft.com/office/powerpoint/2010/main" val="2993589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EF31704-DB49-4020-BEBE-D5EB033704FD}"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57200" y="274638"/>
            <a:ext cx="8229600" cy="706437"/>
          </a:xfrm>
        </p:spPr>
        <p:txBody>
          <a:bodyPr/>
          <a:lstStyle/>
          <a:p>
            <a:r>
              <a:rPr lang="ja-JP" altLang="en-US" sz="4000"/>
              <a:t>２０世紀前半の中国経済</a:t>
            </a:r>
          </a:p>
        </p:txBody>
      </p:sp>
      <p:sp>
        <p:nvSpPr>
          <p:cNvPr id="2053" name="Rectangle 5"/>
          <p:cNvSpPr>
            <a:spLocks noGrp="1" noChangeArrowheads="1"/>
          </p:cNvSpPr>
          <p:nvPr>
            <p:ph type="body" idx="1"/>
          </p:nvPr>
        </p:nvSpPr>
        <p:spPr>
          <a:xfrm>
            <a:off x="457200" y="981075"/>
            <a:ext cx="8229600" cy="5145088"/>
          </a:xfrm>
        </p:spPr>
        <p:txBody>
          <a:bodyPr/>
          <a:lstStyle/>
          <a:p>
            <a:pPr>
              <a:lnSpc>
                <a:spcPct val="90000"/>
              </a:lnSpc>
              <a:buFontTx/>
              <a:buNone/>
            </a:pPr>
            <a:r>
              <a:rPr lang="en-US" altLang="ja-JP" sz="2800"/>
              <a:t>1820</a:t>
            </a:r>
            <a:r>
              <a:rPr lang="ja-JP" altLang="en-US" sz="2800"/>
              <a:t>年代の中国は世界の</a:t>
            </a:r>
            <a:r>
              <a:rPr lang="en-US" altLang="ja-JP" sz="2800"/>
              <a:t>GDP</a:t>
            </a:r>
            <a:r>
              <a:rPr lang="ja-JP" altLang="en-US" sz="2800"/>
              <a:t>の</a:t>
            </a:r>
            <a:r>
              <a:rPr lang="en-US" altLang="ja-JP" sz="2800"/>
              <a:t>3</a:t>
            </a:r>
            <a:r>
              <a:rPr lang="ja-JP" altLang="en-US" sz="2800"/>
              <a:t>分の</a:t>
            </a:r>
            <a:r>
              <a:rPr lang="en-US" altLang="ja-JP" sz="2800"/>
              <a:t>1</a:t>
            </a:r>
          </a:p>
          <a:p>
            <a:pPr>
              <a:lnSpc>
                <a:spcPct val="90000"/>
              </a:lnSpc>
              <a:buFontTx/>
              <a:buNone/>
            </a:pPr>
            <a:r>
              <a:rPr lang="ja-JP" altLang="en-US" sz="2800"/>
              <a:t>工業化の２０世紀</a:t>
            </a:r>
          </a:p>
          <a:p>
            <a:pPr>
              <a:lnSpc>
                <a:spcPct val="90000"/>
              </a:lnSpc>
              <a:buFontTx/>
              <a:buNone/>
            </a:pPr>
            <a:r>
              <a:rPr lang="ja-JP" altLang="en-US" sz="2800"/>
              <a:t>　１９世紀半ばから近代的機械工業</a:t>
            </a:r>
          </a:p>
          <a:p>
            <a:pPr>
              <a:lnSpc>
                <a:spcPct val="90000"/>
              </a:lnSpc>
              <a:buFontTx/>
              <a:buNone/>
            </a:pPr>
            <a:r>
              <a:rPr lang="ja-JP" altLang="en-US" sz="2800"/>
              <a:t>　対外貿易が工業化を促進</a:t>
            </a:r>
          </a:p>
          <a:p>
            <a:pPr>
              <a:lnSpc>
                <a:spcPct val="90000"/>
              </a:lnSpc>
              <a:buFontTx/>
              <a:buNone/>
            </a:pPr>
            <a:r>
              <a:rPr lang="ja-JP" altLang="en-US" sz="2800"/>
              <a:t>第一次世界大戦→欧米からの工業製品の輸入が途絶える→輸入代替工業化</a:t>
            </a:r>
          </a:p>
          <a:p>
            <a:pPr>
              <a:lnSpc>
                <a:spcPct val="90000"/>
              </a:lnSpc>
              <a:buFontTx/>
              <a:buNone/>
            </a:pPr>
            <a:r>
              <a:rPr lang="en-US" altLang="ja-JP" sz="2800"/>
              <a:t>1890</a:t>
            </a:r>
            <a:r>
              <a:rPr lang="ja-JP" altLang="en-US" sz="2800"/>
              <a:t>～１９３０年代→軽工業の発展</a:t>
            </a:r>
          </a:p>
          <a:p>
            <a:pPr>
              <a:lnSpc>
                <a:spcPct val="90000"/>
              </a:lnSpc>
              <a:buFontTx/>
              <a:buNone/>
            </a:pPr>
            <a:r>
              <a:rPr lang="en-US" altLang="ja-JP" sz="2800"/>
              <a:t>1940</a:t>
            </a:r>
            <a:r>
              <a:rPr lang="ja-JP" altLang="en-US" sz="2800"/>
              <a:t>～７０年代→重工業が発展</a:t>
            </a:r>
          </a:p>
          <a:p>
            <a:pPr>
              <a:lnSpc>
                <a:spcPct val="90000"/>
              </a:lnSpc>
              <a:buFontTx/>
              <a:buNone/>
            </a:pPr>
            <a:r>
              <a:rPr lang="ja-JP" altLang="en-US" sz="2800"/>
              <a:t>（戦時経済への傾斜）</a:t>
            </a:r>
          </a:p>
          <a:p>
            <a:pPr>
              <a:lnSpc>
                <a:spcPct val="90000"/>
              </a:lnSpc>
              <a:buFontTx/>
              <a:buNone/>
            </a:pPr>
            <a:r>
              <a:rPr lang="ja-JP" altLang="en-US" sz="2800"/>
              <a:t>満鉄→製品の大半は日本へ</a:t>
            </a:r>
          </a:p>
          <a:p>
            <a:pPr>
              <a:lnSpc>
                <a:spcPct val="90000"/>
              </a:lnSpc>
              <a:buFontTx/>
              <a:buNone/>
            </a:pPr>
            <a:r>
              <a:rPr lang="ja-JP" altLang="en-US" sz="2800"/>
              <a:t>　　（中国経済との連携を欠く）</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ja-JP" altLang="en-US"/>
              <a:t>工業製品自給率の推移</a:t>
            </a:r>
          </a:p>
        </p:txBody>
      </p:sp>
      <p:graphicFrame>
        <p:nvGraphicFramePr>
          <p:cNvPr id="24581" name="Object 5"/>
          <p:cNvGraphicFramePr>
            <a:graphicFrameLocks noChangeAspect="1"/>
          </p:cNvGraphicFramePr>
          <p:nvPr>
            <p:ph idx="1"/>
          </p:nvPr>
        </p:nvGraphicFramePr>
        <p:xfrm>
          <a:off x="323850" y="1268413"/>
          <a:ext cx="8280400" cy="5329237"/>
        </p:xfrm>
        <a:graphic>
          <a:graphicData uri="http://schemas.openxmlformats.org/presentationml/2006/ole">
            <mc:AlternateContent xmlns:mc="http://schemas.openxmlformats.org/markup-compatibility/2006">
              <mc:Choice xmlns:v="urn:schemas-microsoft-com:vml" Requires="v">
                <p:oleObj spid="_x0000_s24582" name="グラフ" r:id="rId3" imgW="3362435" imgH="2286000" progId="Excel.Chart.8">
                  <p:embed/>
                </p:oleObj>
              </mc:Choice>
              <mc:Fallback>
                <p:oleObj name="グラフ" r:id="rId3" imgW="3362435" imgH="2286000" progId="Excel.Char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268413"/>
                        <a:ext cx="8280400" cy="5329237"/>
                      </a:xfrm>
                      <a:prstGeom prst="rect">
                        <a:avLst/>
                      </a:prstGeom>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a:xfrm>
            <a:off x="457200" y="274638"/>
            <a:ext cx="8229600" cy="706437"/>
          </a:xfrm>
        </p:spPr>
        <p:txBody>
          <a:bodyPr/>
          <a:lstStyle/>
          <a:p>
            <a:r>
              <a:rPr lang="ja-JP" altLang="en-US" sz="4000"/>
              <a:t>製造業生産額業種別構成比の推移</a:t>
            </a:r>
          </a:p>
        </p:txBody>
      </p:sp>
      <p:graphicFrame>
        <p:nvGraphicFramePr>
          <p:cNvPr id="22531" name="Object 3"/>
          <p:cNvGraphicFramePr>
            <a:graphicFrameLocks noChangeAspect="1"/>
          </p:cNvGraphicFramePr>
          <p:nvPr>
            <p:ph idx="1"/>
          </p:nvPr>
        </p:nvGraphicFramePr>
        <p:xfrm>
          <a:off x="323850" y="1268413"/>
          <a:ext cx="8351838" cy="5113337"/>
        </p:xfrm>
        <a:graphic>
          <a:graphicData uri="http://schemas.openxmlformats.org/presentationml/2006/ole">
            <mc:AlternateContent xmlns:mc="http://schemas.openxmlformats.org/markup-compatibility/2006">
              <mc:Choice xmlns:v="urn:schemas-microsoft-com:vml" Requires="v">
                <p:oleObj spid="_x0000_s22534" name="グラフ" r:id="rId3" imgW="5267378" imgH="2286000" progId="Excel.Chart.8">
                  <p:embed/>
                </p:oleObj>
              </mc:Choice>
              <mc:Fallback>
                <p:oleObj name="グラフ" r:id="rId3" imgW="5267378" imgH="2286000"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268413"/>
                        <a:ext cx="8351838" cy="5113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457200" y="404813"/>
            <a:ext cx="8229600" cy="6192837"/>
          </a:xfrm>
        </p:spPr>
        <p:txBody>
          <a:bodyPr/>
          <a:lstStyle/>
          <a:p>
            <a:pPr>
              <a:lnSpc>
                <a:spcPct val="90000"/>
              </a:lnSpc>
              <a:buFontTx/>
              <a:buNone/>
            </a:pPr>
            <a:r>
              <a:rPr lang="ja-JP" altLang="en-US"/>
              <a:t>工業発展の担い手</a:t>
            </a:r>
          </a:p>
          <a:p>
            <a:pPr>
              <a:lnSpc>
                <a:spcPct val="90000"/>
              </a:lnSpc>
              <a:buFontTx/>
              <a:buNone/>
            </a:pPr>
            <a:r>
              <a:rPr lang="ja-JP" altLang="en-US"/>
              <a:t>軽工業～外国資本→国内資本</a:t>
            </a:r>
          </a:p>
          <a:p>
            <a:pPr>
              <a:lnSpc>
                <a:spcPct val="90000"/>
              </a:lnSpc>
              <a:buFontTx/>
              <a:buNone/>
            </a:pPr>
            <a:r>
              <a:rPr lang="ja-JP" altLang="en-US"/>
              <a:t>　　　　　　　↓　　　　　↓</a:t>
            </a:r>
          </a:p>
          <a:p>
            <a:pPr>
              <a:lnSpc>
                <a:spcPct val="90000"/>
              </a:lnSpc>
              <a:buFontTx/>
              <a:buNone/>
            </a:pPr>
            <a:r>
              <a:rPr lang="ja-JP" altLang="en-US"/>
              <a:t>　　　原料や販路　　華僑や留学生</a:t>
            </a:r>
          </a:p>
          <a:p>
            <a:pPr>
              <a:lnSpc>
                <a:spcPct val="90000"/>
              </a:lnSpc>
              <a:buFontTx/>
              <a:buNone/>
            </a:pPr>
            <a:r>
              <a:rPr lang="ja-JP" altLang="en-US"/>
              <a:t>   </a:t>
            </a:r>
            <a:r>
              <a:rPr lang="en-US" altLang="ja-JP"/>
              <a:t>(</a:t>
            </a:r>
            <a:r>
              <a:rPr lang="ja-JP" altLang="en-US"/>
              <a:t>華僑送金～工業化に要する資金提供）</a:t>
            </a:r>
          </a:p>
          <a:p>
            <a:pPr>
              <a:lnSpc>
                <a:spcPct val="90000"/>
              </a:lnSpc>
              <a:buFontTx/>
              <a:buNone/>
            </a:pPr>
            <a:r>
              <a:rPr lang="ja-JP" altLang="en-US"/>
              <a:t>重工業～日本企業と国家資本企業</a:t>
            </a:r>
          </a:p>
          <a:p>
            <a:pPr>
              <a:lnSpc>
                <a:spcPct val="90000"/>
              </a:lnSpc>
              <a:buFontTx/>
              <a:buNone/>
            </a:pPr>
            <a:r>
              <a:rPr lang="ja-JP" altLang="en-US"/>
              <a:t>第二次世界大戦後</a:t>
            </a:r>
          </a:p>
          <a:p>
            <a:pPr>
              <a:lnSpc>
                <a:spcPct val="90000"/>
              </a:lnSpc>
              <a:buFontTx/>
              <a:buNone/>
            </a:pPr>
            <a:r>
              <a:rPr lang="ja-JP" altLang="en-US"/>
              <a:t>　国民政府～旧日本資本企業を接収</a:t>
            </a:r>
          </a:p>
          <a:p>
            <a:pPr>
              <a:lnSpc>
                <a:spcPct val="90000"/>
              </a:lnSpc>
              <a:buFontTx/>
              <a:buNone/>
            </a:pPr>
            <a:r>
              <a:rPr lang="ja-JP" altLang="en-US"/>
              <a:t>　（国営企業の割合高まる）</a:t>
            </a:r>
          </a:p>
          <a:p>
            <a:pPr>
              <a:lnSpc>
                <a:spcPct val="90000"/>
              </a:lnSpc>
              <a:buFontTx/>
              <a:buNone/>
            </a:pPr>
            <a:r>
              <a:rPr lang="ja-JP" altLang="en-US"/>
              <a:t>　人民共和国政府～社会主義モデルの下、国営化</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457200" y="333375"/>
            <a:ext cx="8229600" cy="5792788"/>
          </a:xfrm>
        </p:spPr>
        <p:txBody>
          <a:bodyPr/>
          <a:lstStyle/>
          <a:p>
            <a:pPr>
              <a:buFontTx/>
              <a:buNone/>
            </a:pPr>
            <a:r>
              <a:rPr lang="ja-JP" altLang="en-US"/>
              <a:t>地域的分布</a:t>
            </a:r>
          </a:p>
          <a:p>
            <a:pPr>
              <a:buFontTx/>
              <a:buNone/>
            </a:pPr>
            <a:r>
              <a:rPr lang="ja-JP" altLang="en-US"/>
              <a:t>　上海を中心に</a:t>
            </a:r>
          </a:p>
          <a:p>
            <a:pPr>
              <a:buFontTx/>
              <a:buNone/>
            </a:pPr>
            <a:r>
              <a:rPr lang="ja-JP" altLang="en-US"/>
              <a:t>（国内交通の要地、</a:t>
            </a:r>
          </a:p>
          <a:p>
            <a:pPr>
              <a:buFontTx/>
              <a:buNone/>
            </a:pPr>
            <a:r>
              <a:rPr lang="ja-JP" altLang="en-US"/>
              <a:t>租界→商取引や金融センター、近代的機械工業）</a:t>
            </a:r>
          </a:p>
          <a:p>
            <a:pPr>
              <a:buFontTx/>
              <a:buNone/>
            </a:pPr>
            <a:r>
              <a:rPr lang="ja-JP" altLang="en-US"/>
              <a:t>工業化が進んだのは、大連・天津・青島・武漢など沿海もしくは長江流域</a:t>
            </a:r>
          </a:p>
          <a:p>
            <a:pPr>
              <a:buFontTx/>
              <a:buNone/>
            </a:pPr>
            <a:r>
              <a:rPr lang="ja-JP" altLang="en-US"/>
              <a:t>４０年代から７０年代　東北と内陸地域</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633412"/>
          </a:xfrm>
        </p:spPr>
        <p:txBody>
          <a:bodyPr/>
          <a:lstStyle/>
          <a:p>
            <a:r>
              <a:rPr lang="ja-JP" altLang="en-US" sz="4000"/>
              <a:t>交通通信の近代化</a:t>
            </a:r>
          </a:p>
        </p:txBody>
      </p:sp>
      <p:sp>
        <p:nvSpPr>
          <p:cNvPr id="6147" name="Rectangle 3"/>
          <p:cNvSpPr>
            <a:spLocks noGrp="1" noChangeArrowheads="1"/>
          </p:cNvSpPr>
          <p:nvPr>
            <p:ph type="body" idx="1"/>
          </p:nvPr>
        </p:nvSpPr>
        <p:spPr>
          <a:xfrm>
            <a:off x="457200" y="981075"/>
            <a:ext cx="8229600" cy="5145088"/>
          </a:xfrm>
        </p:spPr>
        <p:txBody>
          <a:bodyPr/>
          <a:lstStyle/>
          <a:p>
            <a:pPr>
              <a:buFontTx/>
              <a:buNone/>
            </a:pPr>
            <a:r>
              <a:rPr lang="en-US" altLang="ja-JP"/>
              <a:t>1850</a:t>
            </a:r>
            <a:r>
              <a:rPr lang="ja-JP" altLang="en-US"/>
              <a:t>～７０年代</a:t>
            </a:r>
          </a:p>
          <a:p>
            <a:pPr>
              <a:buFontTx/>
              <a:buNone/>
            </a:pPr>
            <a:r>
              <a:rPr lang="ja-JP" altLang="en-US"/>
              <a:t>　外国資本主導により長江および沿海航路に汽船輸送（国際貿易網に組み込まれる）</a:t>
            </a:r>
          </a:p>
          <a:p>
            <a:pPr>
              <a:buFontTx/>
              <a:buNone/>
            </a:pPr>
            <a:r>
              <a:rPr lang="ja-JP" altLang="en-US"/>
              <a:t>　電信→外国資本主導で</a:t>
            </a:r>
          </a:p>
          <a:p>
            <a:pPr>
              <a:buFontTx/>
              <a:buNone/>
            </a:pPr>
            <a:r>
              <a:rPr lang="ja-JP" altLang="en-US"/>
              <a:t>　　　　　８０年　清朝政府が天津に電報総局</a:t>
            </a:r>
          </a:p>
          <a:p>
            <a:pPr>
              <a:buFontTx/>
              <a:buNone/>
            </a:pPr>
            <a:r>
              <a:rPr lang="ja-JP" altLang="en-US"/>
              <a:t>１８７６年　上海～呉淞（最初の鉄道</a:t>
            </a:r>
          </a:p>
          <a:p>
            <a:pPr>
              <a:buFontTx/>
              <a:buNone/>
            </a:pPr>
            <a:r>
              <a:rPr lang="ja-JP" altLang="en-US"/>
              <a:t>　　　　　　英国のジャーディン・マセソン商会）</a:t>
            </a:r>
          </a:p>
          <a:p>
            <a:pPr>
              <a:buFontTx/>
              <a:buNone/>
            </a:pPr>
            <a:r>
              <a:rPr lang="ja-JP" altLang="en-US"/>
              <a:t>１８８１年　唐山～胥 各庄（国営鉄道）</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457200" y="476250"/>
            <a:ext cx="8229600" cy="5649913"/>
          </a:xfrm>
        </p:spPr>
        <p:txBody>
          <a:bodyPr/>
          <a:lstStyle/>
          <a:p>
            <a:pPr>
              <a:buFontTx/>
              <a:buNone/>
            </a:pPr>
            <a:r>
              <a:rPr lang="ja-JP" altLang="en-US"/>
              <a:t>＊外国からの投資や借款によって進められた東北および華北地方の幹線鉄道</a:t>
            </a:r>
          </a:p>
          <a:p>
            <a:pPr>
              <a:buFontTx/>
              <a:buNone/>
            </a:pPr>
            <a:r>
              <a:rPr lang="ja-JP" altLang="en-US"/>
              <a:t>＊内陸諸都市と沿海部との汽船航路</a:t>
            </a:r>
          </a:p>
          <a:p>
            <a:pPr>
              <a:buFontTx/>
              <a:buNone/>
            </a:pPr>
            <a:r>
              <a:rPr lang="ja-JP" altLang="en-US"/>
              <a:t>＊日清戦争後　鉄道ブーム</a:t>
            </a:r>
          </a:p>
          <a:p>
            <a:pPr>
              <a:buFontTx/>
              <a:buNone/>
            </a:pPr>
            <a:r>
              <a:rPr lang="ja-JP" altLang="en-US"/>
              <a:t>　民間の汽船会社、電信網の整備</a:t>
            </a:r>
          </a:p>
          <a:p>
            <a:pPr>
              <a:buFontTx/>
              <a:buNone/>
            </a:pPr>
            <a:r>
              <a:rPr lang="ja-JP" altLang="en-US"/>
              <a:t>＊</a:t>
            </a:r>
            <a:r>
              <a:rPr lang="en-US" altLang="ja-JP"/>
              <a:t>1930</a:t>
            </a:r>
            <a:r>
              <a:rPr lang="ja-JP" altLang="en-US"/>
              <a:t>～４０年代　日中戦争および国共内戦によって整備進まず</a:t>
            </a:r>
          </a:p>
          <a:p>
            <a:pPr>
              <a:buFontTx/>
              <a:buNone/>
            </a:pPr>
            <a:r>
              <a:rPr lang="ja-JP" altLang="en-US"/>
              <a:t>→４９年以降も交通通信網の抜本的な拡充進まず</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706437"/>
          </a:xfrm>
        </p:spPr>
        <p:txBody>
          <a:bodyPr/>
          <a:lstStyle/>
          <a:p>
            <a:r>
              <a:rPr lang="ja-JP" altLang="en-US" sz="4000"/>
              <a:t>農業</a:t>
            </a:r>
          </a:p>
        </p:txBody>
      </p:sp>
      <p:sp>
        <p:nvSpPr>
          <p:cNvPr id="8195" name="Rectangle 3"/>
          <p:cNvSpPr>
            <a:spLocks noGrp="1" noChangeArrowheads="1"/>
          </p:cNvSpPr>
          <p:nvPr>
            <p:ph type="body" idx="1"/>
          </p:nvPr>
        </p:nvSpPr>
        <p:spPr>
          <a:xfrm>
            <a:off x="457200" y="1125538"/>
            <a:ext cx="8229600" cy="5000625"/>
          </a:xfrm>
        </p:spPr>
        <p:txBody>
          <a:bodyPr/>
          <a:lstStyle/>
          <a:p>
            <a:pPr>
              <a:buFontTx/>
              <a:buNone/>
            </a:pPr>
            <a:r>
              <a:rPr lang="ja-JP" altLang="en-US"/>
              <a:t>１９世紀末から</a:t>
            </a:r>
          </a:p>
          <a:p>
            <a:pPr>
              <a:buFontTx/>
              <a:buNone/>
            </a:pPr>
            <a:r>
              <a:rPr lang="ja-JP" altLang="en-US"/>
              <a:t>　対外向けや国内の工業用原料作物</a:t>
            </a:r>
          </a:p>
          <a:p>
            <a:pPr>
              <a:buFontTx/>
              <a:buNone/>
            </a:pPr>
            <a:r>
              <a:rPr lang="ja-JP" altLang="en-US"/>
              <a:t>　地主と小作人</a:t>
            </a:r>
          </a:p>
          <a:p>
            <a:pPr>
              <a:buFontTx/>
              <a:buNone/>
            </a:pPr>
            <a:r>
              <a:rPr lang="ja-JP" altLang="en-US"/>
              <a:t>　社会主義化後は土地改革→大量の自作農</a:t>
            </a:r>
          </a:p>
          <a:p>
            <a:pPr>
              <a:buFontTx/>
              <a:buNone/>
            </a:pPr>
            <a:r>
              <a:rPr lang="ja-JP" altLang="en-US"/>
              <a:t>→経営規模の過小化（コスト上昇）</a:t>
            </a:r>
          </a:p>
          <a:p>
            <a:pPr>
              <a:buFontTx/>
              <a:buNone/>
            </a:pPr>
            <a:r>
              <a:rPr lang="ja-JP" altLang="en-US"/>
              <a:t>　集団化によって労働意欲を失わせる</a:t>
            </a:r>
          </a:p>
          <a:p>
            <a:pPr>
              <a:buFontTx/>
              <a:buNone/>
            </a:pPr>
            <a:r>
              <a:rPr lang="ja-JP" altLang="en-US"/>
              <a:t>　人口増加によって一人当たりの穀物消費量増えず</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417512"/>
          </a:xfrm>
        </p:spPr>
        <p:txBody>
          <a:bodyPr/>
          <a:lstStyle/>
          <a:p>
            <a:r>
              <a:rPr lang="ja-JP" altLang="en-US" sz="4000"/>
              <a:t>金融</a:t>
            </a:r>
          </a:p>
        </p:txBody>
      </p:sp>
      <p:sp>
        <p:nvSpPr>
          <p:cNvPr id="9219" name="Rectangle 3"/>
          <p:cNvSpPr>
            <a:spLocks noGrp="1" noChangeArrowheads="1"/>
          </p:cNvSpPr>
          <p:nvPr>
            <p:ph type="body" idx="1"/>
          </p:nvPr>
        </p:nvSpPr>
        <p:spPr>
          <a:xfrm>
            <a:off x="457200" y="981075"/>
            <a:ext cx="8229600" cy="5876925"/>
          </a:xfrm>
        </p:spPr>
        <p:txBody>
          <a:bodyPr/>
          <a:lstStyle/>
          <a:p>
            <a:pPr>
              <a:buFontTx/>
              <a:buNone/>
            </a:pPr>
            <a:r>
              <a:rPr lang="ja-JP" altLang="en-US"/>
              <a:t>１９世紀初めに約束手形を発行する金融機関</a:t>
            </a:r>
          </a:p>
          <a:p>
            <a:pPr>
              <a:buFontTx/>
              <a:buNone/>
            </a:pPr>
            <a:r>
              <a:rPr lang="ja-JP" altLang="en-US"/>
              <a:t>１９世紀半ば～貿易拡大→送金と外国為替</a:t>
            </a:r>
          </a:p>
          <a:p>
            <a:pPr>
              <a:buFontTx/>
              <a:buNone/>
            </a:pPr>
            <a:r>
              <a:rPr lang="ja-JP" altLang="en-US"/>
              <a:t>１８９７年　中国通商銀行</a:t>
            </a:r>
          </a:p>
          <a:p>
            <a:pPr>
              <a:buFontTx/>
              <a:buNone/>
            </a:pPr>
            <a:r>
              <a:rPr lang="ja-JP" altLang="en-US"/>
              <a:t>１９３５年 金融恐慌</a:t>
            </a:r>
          </a:p>
          <a:p>
            <a:pPr>
              <a:buFontTx/>
              <a:buNone/>
            </a:pPr>
            <a:r>
              <a:rPr lang="ja-JP" altLang="en-US"/>
              <a:t>　→民間銀行に対する政府の影響力強化　</a:t>
            </a:r>
          </a:p>
          <a:p>
            <a:pPr>
              <a:buFontTx/>
              <a:buNone/>
            </a:pPr>
            <a:r>
              <a:rPr lang="ja-JP" altLang="en-US"/>
              <a:t>　→通貨発行権を中央政府に</a:t>
            </a:r>
          </a:p>
          <a:p>
            <a:pPr>
              <a:buFontTx/>
              <a:buNone/>
            </a:pPr>
            <a:r>
              <a:rPr lang="ja-JP" altLang="en-US"/>
              <a:t>日中戦争期　戦時統制経済</a:t>
            </a:r>
          </a:p>
          <a:p>
            <a:pPr>
              <a:buFontTx/>
              <a:buNone/>
            </a:pPr>
            <a:r>
              <a:rPr lang="ja-JP" altLang="en-US"/>
              <a:t>社会主義化～金融の国有化</a:t>
            </a:r>
          </a:p>
          <a:p>
            <a:pPr>
              <a:buFontTx/>
              <a:buNone/>
            </a:pPr>
            <a:r>
              <a:rPr lang="ja-JP" altLang="en-US"/>
              <a:t>　悪性インフレの収束、経済活動の要　</a:t>
            </a:r>
          </a:p>
          <a:p>
            <a:pPr>
              <a:buFontTx/>
              <a:buNone/>
            </a:pPr>
            <a:r>
              <a:rPr lang="ja-JP" altLang="en-US" sz="280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706437"/>
          </a:xfrm>
        </p:spPr>
        <p:txBody>
          <a:bodyPr/>
          <a:lstStyle/>
          <a:p>
            <a:r>
              <a:rPr lang="ja-JP" altLang="en-US" sz="4000"/>
              <a:t>前近代中国の経済秩序</a:t>
            </a:r>
          </a:p>
        </p:txBody>
      </p:sp>
      <p:sp>
        <p:nvSpPr>
          <p:cNvPr id="26627" name="Rectangle 3"/>
          <p:cNvSpPr>
            <a:spLocks noGrp="1" noChangeArrowheads="1"/>
          </p:cNvSpPr>
          <p:nvPr>
            <p:ph type="body" idx="1"/>
          </p:nvPr>
        </p:nvSpPr>
        <p:spPr>
          <a:xfrm>
            <a:off x="457200" y="1196975"/>
            <a:ext cx="8229600" cy="4929188"/>
          </a:xfrm>
        </p:spPr>
        <p:txBody>
          <a:bodyPr/>
          <a:lstStyle/>
          <a:p>
            <a:pPr>
              <a:buFontTx/>
              <a:buNone/>
            </a:pPr>
            <a:r>
              <a:rPr lang="ja-JP" altLang="en-US"/>
              <a:t>文書による契約</a:t>
            </a:r>
          </a:p>
          <a:p>
            <a:pPr>
              <a:buFontTx/>
              <a:buNone/>
            </a:pPr>
            <a:r>
              <a:rPr lang="ja-JP" altLang="en-US"/>
              <a:t>→「包」（請負）→中国経済の不確実性に伴う危険性の分散、他に転嫁する志向性</a:t>
            </a:r>
          </a:p>
          <a:p>
            <a:pPr>
              <a:buFontTx/>
              <a:buNone/>
            </a:pPr>
            <a:r>
              <a:rPr lang="ja-JP" altLang="en-US"/>
              <a:t>→地域的多様性に富む重層的な市場が重なる</a:t>
            </a:r>
          </a:p>
          <a:p>
            <a:pPr>
              <a:buFontTx/>
              <a:buNone/>
            </a:pPr>
            <a:r>
              <a:rPr lang="ja-JP" altLang="en-US"/>
              <a:t>→前近代の中国経済の発展が遅れる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8229600" cy="706437"/>
          </a:xfrm>
        </p:spPr>
        <p:txBody>
          <a:bodyPr/>
          <a:lstStyle/>
          <a:p>
            <a:r>
              <a:rPr lang="ja-JP" altLang="en-US" sz="4000"/>
              <a:t>商業ネットワークと同業団体</a:t>
            </a:r>
          </a:p>
        </p:txBody>
      </p:sp>
      <p:sp>
        <p:nvSpPr>
          <p:cNvPr id="27651" name="Rectangle 3"/>
          <p:cNvSpPr>
            <a:spLocks noGrp="1" noChangeArrowheads="1"/>
          </p:cNvSpPr>
          <p:nvPr>
            <p:ph type="body" idx="1"/>
          </p:nvPr>
        </p:nvSpPr>
        <p:spPr>
          <a:xfrm>
            <a:off x="468313" y="981075"/>
            <a:ext cx="8229600" cy="5543550"/>
          </a:xfrm>
        </p:spPr>
        <p:txBody>
          <a:bodyPr/>
          <a:lstStyle/>
          <a:p>
            <a:pPr>
              <a:lnSpc>
                <a:spcPct val="90000"/>
              </a:lnSpc>
              <a:buFontTx/>
              <a:buNone/>
            </a:pPr>
            <a:r>
              <a:rPr lang="ja-JP" altLang="en-US"/>
              <a:t>同じ業種の商工業者の団体</a:t>
            </a:r>
          </a:p>
          <a:p>
            <a:pPr>
              <a:lnSpc>
                <a:spcPct val="90000"/>
              </a:lnSpc>
              <a:buFontTx/>
              <a:buNone/>
            </a:pPr>
            <a:r>
              <a:rPr lang="en-US" altLang="ja-JP"/>
              <a:t>18</a:t>
            </a:r>
            <a:r>
              <a:rPr lang="ja-JP" altLang="en-US"/>
              <a:t>世紀　「公所」「会館」</a:t>
            </a:r>
          </a:p>
          <a:p>
            <a:pPr>
              <a:lnSpc>
                <a:spcPct val="90000"/>
              </a:lnSpc>
              <a:buFontTx/>
              <a:buNone/>
            </a:pPr>
            <a:r>
              <a:rPr lang="ja-JP" altLang="en-US"/>
              <a:t>→商品市場や雇用市場のシステムを大枠において規制</a:t>
            </a:r>
          </a:p>
          <a:p>
            <a:pPr>
              <a:lnSpc>
                <a:spcPct val="90000"/>
              </a:lnSpc>
              <a:buFontTx/>
              <a:buNone/>
            </a:pPr>
            <a:r>
              <a:rPr lang="ja-JP" altLang="en-US"/>
              <a:t>→国家と市場の中間に同業団体（市場秩序）</a:t>
            </a:r>
          </a:p>
          <a:p>
            <a:pPr>
              <a:lnSpc>
                <a:spcPct val="90000"/>
              </a:lnSpc>
              <a:buFontTx/>
              <a:buNone/>
            </a:pPr>
            <a:r>
              <a:rPr lang="en-US" altLang="ja-JP"/>
              <a:t>1904</a:t>
            </a:r>
            <a:r>
              <a:rPr lang="ja-JP" altLang="en-US"/>
              <a:t>　清朝　商会簡明章程</a:t>
            </a:r>
          </a:p>
          <a:p>
            <a:pPr>
              <a:lnSpc>
                <a:spcPct val="90000"/>
              </a:lnSpc>
              <a:buFontTx/>
              <a:buNone/>
            </a:pPr>
            <a:r>
              <a:rPr lang="en-US" altLang="ja-JP"/>
              <a:t>1914</a:t>
            </a:r>
            <a:r>
              <a:rPr lang="ja-JP" altLang="en-US"/>
              <a:t>　中華民国　各地に商工会議所（商会法）</a:t>
            </a:r>
          </a:p>
          <a:p>
            <a:pPr>
              <a:lnSpc>
                <a:spcPct val="90000"/>
              </a:lnSpc>
              <a:buFontTx/>
              <a:buNone/>
            </a:pPr>
            <a:r>
              <a:rPr lang="en-US" altLang="ja-JP"/>
              <a:t>1918</a:t>
            </a:r>
            <a:r>
              <a:rPr lang="ja-JP" altLang="en-US"/>
              <a:t>　工商同業公会規則</a:t>
            </a:r>
          </a:p>
          <a:p>
            <a:pPr>
              <a:lnSpc>
                <a:spcPct val="90000"/>
              </a:lnSpc>
              <a:buFontTx/>
              <a:buNone/>
            </a:pPr>
            <a:r>
              <a:rPr lang="en-US" altLang="ja-JP"/>
              <a:t>1929</a:t>
            </a:r>
            <a:r>
              <a:rPr lang="ja-JP" altLang="en-US"/>
              <a:t>　南京国民政府　商会法　工商同業公会法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4638"/>
            <a:ext cx="8229600" cy="633412"/>
          </a:xfrm>
        </p:spPr>
        <p:txBody>
          <a:bodyPr/>
          <a:lstStyle/>
          <a:p>
            <a:r>
              <a:rPr lang="ja-JP" altLang="en-US" sz="4000"/>
              <a:t>前近代の国家と経済</a:t>
            </a:r>
          </a:p>
        </p:txBody>
      </p:sp>
      <p:sp>
        <p:nvSpPr>
          <p:cNvPr id="28675" name="Rectangle 3"/>
          <p:cNvSpPr>
            <a:spLocks noGrp="1" noChangeArrowheads="1"/>
          </p:cNvSpPr>
          <p:nvPr>
            <p:ph type="body" idx="1"/>
          </p:nvPr>
        </p:nvSpPr>
        <p:spPr>
          <a:xfrm>
            <a:off x="457200" y="1125538"/>
            <a:ext cx="8229600" cy="5000625"/>
          </a:xfrm>
        </p:spPr>
        <p:txBody>
          <a:bodyPr/>
          <a:lstStyle/>
          <a:p>
            <a:pPr>
              <a:buFontTx/>
              <a:buNone/>
            </a:pPr>
            <a:r>
              <a:rPr lang="ja-JP" altLang="en-US">
                <a:solidFill>
                  <a:schemeClr val="hlink"/>
                </a:solidFill>
              </a:rPr>
              <a:t>対外貿易</a:t>
            </a:r>
            <a:r>
              <a:rPr lang="ja-JP" altLang="en-US"/>
              <a:t>　清朝　全面禁止</a:t>
            </a:r>
          </a:p>
          <a:p>
            <a:pPr>
              <a:buFontTx/>
              <a:buNone/>
            </a:pPr>
            <a:r>
              <a:rPr lang="ja-JP" altLang="en-US"/>
              <a:t>　</a:t>
            </a:r>
            <a:r>
              <a:rPr lang="en-US" altLang="ja-JP"/>
              <a:t>1684</a:t>
            </a:r>
            <a:r>
              <a:rPr lang="ja-JP" altLang="en-US"/>
              <a:t>年　マカオなど</a:t>
            </a:r>
            <a:r>
              <a:rPr lang="en-US" altLang="ja-JP"/>
              <a:t>4</a:t>
            </a:r>
            <a:r>
              <a:rPr lang="ja-JP" altLang="en-US"/>
              <a:t>つの港で（厳しい規制）</a:t>
            </a:r>
          </a:p>
          <a:p>
            <a:pPr>
              <a:buFontTx/>
              <a:buNone/>
            </a:pPr>
            <a:r>
              <a:rPr lang="ja-JP" altLang="en-US"/>
              <a:t>　</a:t>
            </a:r>
            <a:r>
              <a:rPr lang="en-US" altLang="ja-JP"/>
              <a:t>1757</a:t>
            </a:r>
            <a:r>
              <a:rPr lang="ja-JP" altLang="en-US"/>
              <a:t>年　広州に限定</a:t>
            </a:r>
          </a:p>
          <a:p>
            <a:pPr>
              <a:buFontTx/>
              <a:buNone/>
            </a:pPr>
            <a:r>
              <a:rPr lang="ja-JP" altLang="en-US"/>
              <a:t>消極的（対外経済関係が国内市場秩序に影響を及ぼさないように）</a:t>
            </a:r>
          </a:p>
          <a:p>
            <a:pPr>
              <a:buFontTx/>
              <a:buNone/>
            </a:pPr>
            <a:r>
              <a:rPr lang="ja-JP" altLang="en-US">
                <a:solidFill>
                  <a:schemeClr val="hlink"/>
                </a:solidFill>
              </a:rPr>
              <a:t>漕運</a:t>
            </a:r>
            <a:r>
              <a:rPr lang="ja-JP" altLang="en-US"/>
              <a:t>～皇族、官吏などの食糧を運ぶ（割合少）</a:t>
            </a:r>
          </a:p>
          <a:p>
            <a:pPr>
              <a:buFontTx/>
              <a:buNone/>
            </a:pPr>
            <a:r>
              <a:rPr lang="ja-JP" altLang="en-US">
                <a:solidFill>
                  <a:schemeClr val="hlink"/>
                </a:solidFill>
              </a:rPr>
              <a:t>塩専売</a:t>
            </a:r>
          </a:p>
          <a:p>
            <a:pPr>
              <a:buFontTx/>
              <a:buNone/>
            </a:pPr>
            <a:r>
              <a:rPr lang="ja-JP" altLang="en-US"/>
              <a:t>国家が果たした役割は小さい</a:t>
            </a:r>
          </a:p>
          <a:p>
            <a:pPr>
              <a:buFontTx/>
              <a:buNone/>
            </a:pPr>
            <a:endParaRPr lang="en-US" altLang="ja-JP"/>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4638"/>
            <a:ext cx="8229600" cy="633412"/>
          </a:xfrm>
        </p:spPr>
        <p:txBody>
          <a:bodyPr/>
          <a:lstStyle/>
          <a:p>
            <a:r>
              <a:rPr lang="ja-JP" altLang="en-US" sz="4000"/>
              <a:t>経済構造の変容過程</a:t>
            </a:r>
          </a:p>
        </p:txBody>
      </p:sp>
      <p:sp>
        <p:nvSpPr>
          <p:cNvPr id="30723" name="Rectangle 3"/>
          <p:cNvSpPr>
            <a:spLocks noGrp="1" noChangeArrowheads="1"/>
          </p:cNvSpPr>
          <p:nvPr>
            <p:ph type="body" idx="1"/>
          </p:nvPr>
        </p:nvSpPr>
        <p:spPr>
          <a:xfrm>
            <a:off x="468313" y="1125538"/>
            <a:ext cx="8229600" cy="5029200"/>
          </a:xfrm>
        </p:spPr>
        <p:txBody>
          <a:bodyPr/>
          <a:lstStyle/>
          <a:p>
            <a:pPr>
              <a:buFontTx/>
              <a:buNone/>
            </a:pPr>
            <a:r>
              <a:rPr lang="en-US" altLang="ja-JP"/>
              <a:t>1880</a:t>
            </a:r>
            <a:r>
              <a:rPr lang="ja-JP" altLang="en-US"/>
              <a:t>～</a:t>
            </a:r>
            <a:r>
              <a:rPr lang="en-US" altLang="ja-JP"/>
              <a:t>1910</a:t>
            </a:r>
            <a:r>
              <a:rPr lang="ja-JP" altLang="en-US"/>
              <a:t>年代半ば</a:t>
            </a:r>
          </a:p>
          <a:p>
            <a:pPr>
              <a:buFontTx/>
              <a:buNone/>
            </a:pPr>
            <a:r>
              <a:rPr lang="ja-JP" altLang="en-US"/>
              <a:t>　対外貿易の拡大と外国資本の流入</a:t>
            </a:r>
          </a:p>
          <a:p>
            <a:pPr>
              <a:buFontTx/>
              <a:buNone/>
            </a:pPr>
            <a:r>
              <a:rPr lang="ja-JP" altLang="en-US"/>
              <a:t>　工業製品の輸入代替を企図した近代工業</a:t>
            </a:r>
          </a:p>
          <a:p>
            <a:pPr>
              <a:buFontTx/>
              <a:buNone/>
            </a:pPr>
            <a:r>
              <a:rPr lang="ja-JP" altLang="en-US"/>
              <a:t>　商品的農業の拡大（農産物輸出の増大）</a:t>
            </a:r>
          </a:p>
          <a:p>
            <a:pPr>
              <a:buFontTx/>
              <a:buNone/>
            </a:pPr>
            <a:r>
              <a:rPr lang="ja-JP" altLang="en-US">
                <a:solidFill>
                  <a:schemeClr val="hlink"/>
                </a:solidFill>
              </a:rPr>
              <a:t>資本蓄積</a:t>
            </a:r>
            <a:r>
              <a:rPr lang="ja-JP" altLang="en-US"/>
              <a:t>→本格的な輸入代替</a:t>
            </a:r>
          </a:p>
          <a:p>
            <a:pPr>
              <a:buFontTx/>
              <a:buNone/>
            </a:pPr>
            <a:r>
              <a:rPr lang="ja-JP" altLang="en-US"/>
              <a:t>第一次世界大戦（西欧からの工業製品の輸入激減）→中国の工業化を進展</a:t>
            </a:r>
            <a:endParaRPr lang="ja-JP" altLang="en-US">
              <a:solidFill>
                <a:schemeClr val="hlink"/>
              </a:solidFill>
            </a:endParaRPr>
          </a:p>
          <a:p>
            <a:pPr>
              <a:buFontTx/>
              <a:buNone/>
            </a:pPr>
            <a:r>
              <a:rPr lang="ja-JP" altLang="en-US"/>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457200" y="404813"/>
            <a:ext cx="8229600" cy="5721350"/>
          </a:xfrm>
        </p:spPr>
        <p:txBody>
          <a:bodyPr/>
          <a:lstStyle/>
          <a:p>
            <a:pPr>
              <a:buFontTx/>
              <a:buNone/>
            </a:pPr>
            <a:r>
              <a:rPr lang="en-US" altLang="ja-JP"/>
              <a:t>1910</a:t>
            </a:r>
            <a:r>
              <a:rPr lang="ja-JP" altLang="en-US"/>
              <a:t>年代半ば～</a:t>
            </a:r>
            <a:r>
              <a:rPr lang="en-US" altLang="ja-JP"/>
              <a:t>30</a:t>
            </a:r>
            <a:r>
              <a:rPr lang="ja-JP" altLang="en-US"/>
              <a:t>年代</a:t>
            </a:r>
          </a:p>
          <a:p>
            <a:pPr>
              <a:buFontTx/>
              <a:buNone/>
            </a:pPr>
            <a:r>
              <a:rPr lang="ja-JP" altLang="en-US"/>
              <a:t>国内経済主導で発展（交通・通信網、商業・金融業の発展、エネルギー供給拡大）</a:t>
            </a:r>
          </a:p>
          <a:p>
            <a:pPr>
              <a:buFontTx/>
              <a:buNone/>
            </a:pPr>
            <a:r>
              <a:rPr lang="ja-JP" altLang="en-US"/>
              <a:t>日本の中国侵略→軍需工業</a:t>
            </a:r>
          </a:p>
          <a:p>
            <a:pPr>
              <a:buFontTx/>
              <a:buNone/>
            </a:pPr>
            <a:r>
              <a:rPr lang="ja-JP" altLang="en-US"/>
              <a:t>第二次世界大戦、朝鮮戦争、戦後冷戦</a:t>
            </a:r>
          </a:p>
          <a:p>
            <a:pPr>
              <a:buFontTx/>
              <a:buNone/>
            </a:pPr>
            <a:r>
              <a:rPr lang="ja-JP" altLang="en-US"/>
              <a:t>中華人民共和国の建国</a:t>
            </a:r>
          </a:p>
          <a:p>
            <a:pPr>
              <a:buFontTx/>
              <a:buNone/>
            </a:pPr>
            <a:r>
              <a:rPr lang="ja-JP" altLang="en-US"/>
              <a:t>→重工業中心の経済発展</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561975"/>
          </a:xfrm>
        </p:spPr>
        <p:txBody>
          <a:bodyPr/>
          <a:lstStyle/>
          <a:p>
            <a:r>
              <a:rPr lang="ja-JP" altLang="en-US" sz="4000"/>
              <a:t>経済発展戦略</a:t>
            </a:r>
          </a:p>
        </p:txBody>
      </p:sp>
      <p:sp>
        <p:nvSpPr>
          <p:cNvPr id="29699" name="Rectangle 3"/>
          <p:cNvSpPr>
            <a:spLocks noGrp="1" noChangeArrowheads="1"/>
          </p:cNvSpPr>
          <p:nvPr>
            <p:ph type="body" idx="1"/>
          </p:nvPr>
        </p:nvSpPr>
        <p:spPr>
          <a:xfrm>
            <a:off x="457200" y="981075"/>
            <a:ext cx="8229600" cy="5145088"/>
          </a:xfrm>
        </p:spPr>
        <p:txBody>
          <a:bodyPr/>
          <a:lstStyle/>
          <a:p>
            <a:pPr>
              <a:buFontTx/>
              <a:buNone/>
            </a:pPr>
            <a:r>
              <a:rPr lang="en-US" altLang="ja-JP"/>
              <a:t>1860</a:t>
            </a:r>
            <a:r>
              <a:rPr lang="ja-JP" altLang="en-US"/>
              <a:t>～９０年代　洋務運動</a:t>
            </a:r>
          </a:p>
          <a:p>
            <a:pPr>
              <a:buFontTx/>
              <a:buNone/>
            </a:pPr>
            <a:r>
              <a:rPr lang="ja-JP" altLang="en-US"/>
              <a:t>　太平天国運動の鎮圧→西欧の武器や軍艦の威力→軍需機械工業の国産化</a:t>
            </a:r>
          </a:p>
          <a:p>
            <a:pPr>
              <a:buFontTx/>
              <a:buNone/>
            </a:pPr>
            <a:r>
              <a:rPr lang="ja-JP" altLang="en-US"/>
              <a:t>１８７０年代　軽工業品の輸入代替工業化</a:t>
            </a:r>
          </a:p>
          <a:p>
            <a:pPr>
              <a:buFontTx/>
              <a:buNone/>
            </a:pPr>
            <a:r>
              <a:rPr lang="ja-JP" altLang="en-US"/>
              <a:t>２０世紀　日清戦争敗北、義和団運動　</a:t>
            </a:r>
          </a:p>
          <a:p>
            <a:pPr>
              <a:buFontTx/>
              <a:buNone/>
            </a:pPr>
            <a:r>
              <a:rPr lang="ja-JP" altLang="en-US"/>
              <a:t>　</a:t>
            </a:r>
            <a:r>
              <a:rPr lang="en-US" altLang="ja-JP"/>
              <a:t>1898</a:t>
            </a:r>
            <a:r>
              <a:rPr lang="ja-JP" altLang="en-US"/>
              <a:t>年　戊戌の変法</a:t>
            </a:r>
          </a:p>
          <a:p>
            <a:pPr>
              <a:buFontTx/>
              <a:buNone/>
            </a:pPr>
            <a:r>
              <a:rPr lang="ja-JP" altLang="en-US"/>
              <a:t>　１９０２年　光緒帝　抜本的な政策を</a:t>
            </a:r>
          </a:p>
          <a:p>
            <a:pPr>
              <a:buFontTx/>
              <a:buNone/>
            </a:pPr>
            <a:r>
              <a:rPr lang="ja-JP" altLang="en-US"/>
              <a:t>　→内部抗争や恐慌の影響→失敗</a:t>
            </a:r>
          </a:p>
          <a:p>
            <a:pPr>
              <a:buFontTx/>
              <a:buNone/>
            </a:pPr>
            <a:endParaRPr lang="en-US" altLang="ja-JP"/>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490537"/>
          </a:xfrm>
        </p:spPr>
        <p:txBody>
          <a:bodyPr/>
          <a:lstStyle/>
          <a:p>
            <a:r>
              <a:rPr lang="ja-JP" altLang="en-US" sz="4000"/>
              <a:t>１９１１年の辛亥革命後</a:t>
            </a:r>
          </a:p>
        </p:txBody>
      </p:sp>
      <p:sp>
        <p:nvSpPr>
          <p:cNvPr id="11267" name="Rectangle 3"/>
          <p:cNvSpPr>
            <a:spLocks noGrp="1" noChangeArrowheads="1"/>
          </p:cNvSpPr>
          <p:nvPr>
            <p:ph type="body" idx="1"/>
          </p:nvPr>
        </p:nvSpPr>
        <p:spPr>
          <a:xfrm>
            <a:off x="457200" y="836613"/>
            <a:ext cx="8229600" cy="5289550"/>
          </a:xfrm>
        </p:spPr>
        <p:txBody>
          <a:bodyPr/>
          <a:lstStyle/>
          <a:p>
            <a:pPr>
              <a:lnSpc>
                <a:spcPct val="90000"/>
              </a:lnSpc>
              <a:buFontTx/>
              <a:buNone/>
            </a:pPr>
            <a:r>
              <a:rPr lang="ja-JP" altLang="en-US"/>
              <a:t>経済関係法制の整備</a:t>
            </a:r>
          </a:p>
          <a:p>
            <a:pPr>
              <a:lnSpc>
                <a:spcPct val="90000"/>
              </a:lnSpc>
              <a:buFontTx/>
              <a:buNone/>
            </a:pPr>
            <a:r>
              <a:rPr lang="ja-JP" altLang="en-US"/>
              <a:t>貨幣制度の統一</a:t>
            </a:r>
          </a:p>
          <a:p>
            <a:pPr>
              <a:lnSpc>
                <a:spcPct val="90000"/>
              </a:lnSpc>
              <a:buFontTx/>
              <a:buNone/>
            </a:pPr>
            <a:r>
              <a:rPr lang="ja-JP" altLang="en-US"/>
              <a:t>１９２０年代</a:t>
            </a:r>
          </a:p>
          <a:p>
            <a:pPr>
              <a:lnSpc>
                <a:spcPct val="90000"/>
              </a:lnSpc>
              <a:buFontTx/>
              <a:buNone/>
            </a:pPr>
            <a:r>
              <a:rPr lang="ja-JP" altLang="en-US"/>
              <a:t>　急進的な輸入代替工業化政策→資金の裏づけなし</a:t>
            </a:r>
          </a:p>
          <a:p>
            <a:pPr>
              <a:lnSpc>
                <a:spcPct val="90000"/>
              </a:lnSpc>
              <a:buFontTx/>
              <a:buNone/>
            </a:pPr>
            <a:r>
              <a:rPr lang="en-US" altLang="ja-JP"/>
              <a:t>1930</a:t>
            </a:r>
            <a:r>
              <a:rPr lang="ja-JP" altLang="en-US"/>
              <a:t>年代</a:t>
            </a:r>
          </a:p>
          <a:p>
            <a:pPr>
              <a:lnSpc>
                <a:spcPct val="90000"/>
              </a:lnSpc>
              <a:buFontTx/>
              <a:buNone/>
            </a:pPr>
            <a:r>
              <a:rPr lang="ja-JP" altLang="en-US"/>
              <a:t>　内陸部に鉄鋼、アルミ、硫安、電機などを建設しようとするもの→日本軍の中国侵略に備え軍需工業確立に傾斜</a:t>
            </a:r>
          </a:p>
          <a:p>
            <a:pPr>
              <a:lnSpc>
                <a:spcPct val="90000"/>
              </a:lnSpc>
              <a:buFontTx/>
              <a:buNone/>
            </a:pPr>
            <a:r>
              <a:rPr lang="en-US" altLang="ja-JP"/>
              <a:t>1945</a:t>
            </a:r>
            <a:r>
              <a:rPr lang="ja-JP" altLang="en-US"/>
              <a:t>年　日本企業の接収</a:t>
            </a:r>
          </a:p>
          <a:p>
            <a:pPr>
              <a:lnSpc>
                <a:spcPct val="90000"/>
              </a:lnSpc>
              <a:buFontTx/>
              <a:buNone/>
            </a:pPr>
            <a:endParaRPr lang="ja-JP" altLang="en-US"/>
          </a:p>
          <a:p>
            <a:pPr>
              <a:lnSpc>
                <a:spcPct val="90000"/>
              </a:lnSpc>
              <a:buFontTx/>
              <a:buNone/>
            </a:pPr>
            <a:endParaRPr lang="en-US" altLang="ja-JP"/>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561975"/>
          </a:xfrm>
        </p:spPr>
        <p:txBody>
          <a:bodyPr/>
          <a:lstStyle/>
          <a:p>
            <a:r>
              <a:rPr lang="ja-JP" altLang="en-US" sz="4000"/>
              <a:t>国民経済の形成過程</a:t>
            </a:r>
          </a:p>
        </p:txBody>
      </p:sp>
      <p:sp>
        <p:nvSpPr>
          <p:cNvPr id="12291" name="Rectangle 3"/>
          <p:cNvSpPr>
            <a:spLocks noGrp="1" noChangeArrowheads="1"/>
          </p:cNvSpPr>
          <p:nvPr>
            <p:ph type="body" idx="1"/>
          </p:nvPr>
        </p:nvSpPr>
        <p:spPr>
          <a:xfrm>
            <a:off x="457200" y="981075"/>
            <a:ext cx="8229600" cy="5145088"/>
          </a:xfrm>
        </p:spPr>
        <p:txBody>
          <a:bodyPr/>
          <a:lstStyle/>
          <a:p>
            <a:pPr>
              <a:buFontTx/>
              <a:buNone/>
            </a:pPr>
            <a:r>
              <a:rPr lang="ja-JP" altLang="en-US" sz="2800"/>
              <a:t>近代以前の中国</a:t>
            </a:r>
          </a:p>
          <a:p>
            <a:pPr>
              <a:buFontTx/>
              <a:buNone/>
            </a:pPr>
            <a:r>
              <a:rPr lang="ja-JP" altLang="en-US" sz="2800"/>
              <a:t>→遠隔地との取引</a:t>
            </a:r>
            <a:r>
              <a:rPr lang="en-US" altLang="ja-JP" sz="2800"/>
              <a:t>(</a:t>
            </a:r>
            <a:r>
              <a:rPr lang="ja-JP" altLang="en-US" sz="2800"/>
              <a:t>銀両）、　地域経済（銅銭）</a:t>
            </a:r>
          </a:p>
          <a:p>
            <a:pPr>
              <a:buFontTx/>
              <a:buNone/>
            </a:pPr>
            <a:r>
              <a:rPr lang="ja-JP" altLang="en-US" sz="2800"/>
              <a:t>１９世紀末～１９３０年代　国内市場の統合</a:t>
            </a:r>
          </a:p>
          <a:p>
            <a:pPr>
              <a:buFontTx/>
              <a:buNone/>
            </a:pPr>
            <a:r>
              <a:rPr lang="ja-JP" altLang="en-US" sz="2800"/>
              <a:t>①国内の商品流通の拡大</a:t>
            </a:r>
          </a:p>
          <a:p>
            <a:pPr>
              <a:buFontTx/>
              <a:buNone/>
            </a:pPr>
            <a:r>
              <a:rPr lang="ja-JP" altLang="en-US" sz="2800"/>
              <a:t>②対外貿易の発展→保護関税→輸入代替工業化、通貨の統一、度量衡の統一</a:t>
            </a:r>
          </a:p>
          <a:p>
            <a:pPr>
              <a:buFontTx/>
              <a:buNone/>
            </a:pPr>
            <a:r>
              <a:rPr lang="ja-JP" altLang="en-US" sz="2800"/>
              <a:t>都市の形成</a:t>
            </a:r>
          </a:p>
          <a:p>
            <a:pPr>
              <a:buFontTx/>
              <a:buNone/>
            </a:pPr>
            <a:endParaRPr lang="ja-JP" altLang="en-US" sz="2800"/>
          </a:p>
          <a:p>
            <a:pPr>
              <a:buFontTx/>
              <a:buNone/>
            </a:pPr>
            <a:r>
              <a:rPr lang="ja-JP" altLang="en-US" sz="2800"/>
              <a:t>第二次世界大戦後→国民経済の再統合と復興の課題に失敗（国民政府が国民の支持を失う）</a:t>
            </a:r>
          </a:p>
          <a:p>
            <a:pPr>
              <a:buFontTx/>
              <a:buNone/>
            </a:pPr>
            <a:endParaRPr lang="en-US" altLang="ja-JP" sz="2800"/>
          </a:p>
        </p:txBody>
      </p:sp>
    </p:spTree>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1060</TotalTime>
  <Words>510</Words>
  <Application>Microsoft Office PowerPoint</Application>
  <PresentationFormat>画面に合わせる (4:3)</PresentationFormat>
  <Paragraphs>123</Paragraphs>
  <Slides>17</Slides>
  <Notes>0</Notes>
  <HiddenSlides>0</HiddenSlides>
  <MMClips>0</MMClips>
  <ScaleCrop>false</ScaleCrop>
  <HeadingPairs>
    <vt:vector size="8" baseType="variant">
      <vt:variant>
        <vt:lpstr>使用されているフォント</vt:lpstr>
      </vt:variant>
      <vt:variant>
        <vt:i4>3</vt:i4>
      </vt:variant>
      <vt:variant>
        <vt:lpstr>テーマ</vt:lpstr>
      </vt:variant>
      <vt:variant>
        <vt:i4>1</vt:i4>
      </vt:variant>
      <vt:variant>
        <vt:lpstr>埋め込まれた OLE サーバー</vt:lpstr>
      </vt:variant>
      <vt:variant>
        <vt:i4>1</vt:i4>
      </vt:variant>
      <vt:variant>
        <vt:lpstr>スライド タイトル</vt:lpstr>
      </vt:variant>
      <vt:variant>
        <vt:i4>17</vt:i4>
      </vt:variant>
    </vt:vector>
  </HeadingPairs>
  <TitlesOfParts>
    <vt:vector size="22" baseType="lpstr">
      <vt:lpstr>Arial</vt:lpstr>
      <vt:lpstr>ＭＳ Ｐゴシック</vt:lpstr>
      <vt:lpstr>ＭＳ Ｐ明朝</vt:lpstr>
      <vt:lpstr>標準デザイン</vt:lpstr>
      <vt:lpstr>Microsoft Office Excel グラフ</vt:lpstr>
      <vt:lpstr>２０世紀前半の中国経済</vt:lpstr>
      <vt:lpstr>工業製品自給率の推移</vt:lpstr>
      <vt:lpstr>製造業生産額業種別構成比の推移</vt:lpstr>
      <vt:lpstr>PowerPoint プレゼンテーション</vt:lpstr>
      <vt:lpstr>PowerPoint プレゼンテーション</vt:lpstr>
      <vt:lpstr>交通通信の近代化</vt:lpstr>
      <vt:lpstr>PowerPoint プレゼンテーション</vt:lpstr>
      <vt:lpstr>農業</vt:lpstr>
      <vt:lpstr>金融</vt:lpstr>
      <vt:lpstr>前近代中国の経済秩序</vt:lpstr>
      <vt:lpstr>商業ネットワークと同業団体</vt:lpstr>
      <vt:lpstr>前近代の国家と経済</vt:lpstr>
      <vt:lpstr>経済構造の変容過程</vt:lpstr>
      <vt:lpstr>PowerPoint プレゼンテーション</vt:lpstr>
      <vt:lpstr>経済発展戦略</vt:lpstr>
      <vt:lpstr>１９１１年の辛亥革命後</vt:lpstr>
      <vt:lpstr>国民経済の形成過程</vt:lpstr>
    </vt:vector>
  </TitlesOfParts>
  <Company>富山大学</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２０世紀の中国経済</dc:title>
  <dc:creator>今村</dc:creator>
  <cp:lastModifiedBy>jincun</cp:lastModifiedBy>
  <cp:revision>34</cp:revision>
  <dcterms:created xsi:type="dcterms:W3CDTF">2005-03-11T00:37:12Z</dcterms:created>
  <dcterms:modified xsi:type="dcterms:W3CDTF">2016-05-27T01:40:30Z</dcterms:modified>
</cp:coreProperties>
</file>