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8.xml" ContentType="application/vnd.openxmlformats-officedocument.drawingml.chart+xml"/>
  <Override PartName="/ppt/theme/themeOverride6.xml" ContentType="application/vnd.openxmlformats-officedocument.themeOverride+xml"/>
  <Override PartName="/ppt/drawings/drawing2.xml" ContentType="application/vnd.openxmlformats-officedocument.drawingml.chartshape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331" r:id="rId2"/>
    <p:sldId id="332" r:id="rId3"/>
    <p:sldId id="289" r:id="rId4"/>
    <p:sldId id="291" r:id="rId5"/>
    <p:sldId id="271" r:id="rId6"/>
    <p:sldId id="290" r:id="rId7"/>
    <p:sldId id="258" r:id="rId8"/>
    <p:sldId id="272" r:id="rId9"/>
    <p:sldId id="259" r:id="rId10"/>
    <p:sldId id="294" r:id="rId11"/>
    <p:sldId id="295" r:id="rId12"/>
    <p:sldId id="260" r:id="rId13"/>
    <p:sldId id="261" r:id="rId14"/>
    <p:sldId id="296" r:id="rId15"/>
    <p:sldId id="297" r:id="rId16"/>
    <p:sldId id="262" r:id="rId17"/>
    <p:sldId id="273" r:id="rId18"/>
    <p:sldId id="298" r:id="rId19"/>
    <p:sldId id="299" r:id="rId20"/>
    <p:sldId id="300" r:id="rId21"/>
    <p:sldId id="321" r:id="rId22"/>
    <p:sldId id="274" r:id="rId23"/>
    <p:sldId id="302" r:id="rId24"/>
    <p:sldId id="303" r:id="rId25"/>
    <p:sldId id="304" r:id="rId26"/>
    <p:sldId id="305" r:id="rId27"/>
    <p:sldId id="335" r:id="rId28"/>
    <p:sldId id="283" r:id="rId29"/>
    <p:sldId id="284" r:id="rId30"/>
    <p:sldId id="285" r:id="rId31"/>
    <p:sldId id="286" r:id="rId32"/>
    <p:sldId id="287" r:id="rId33"/>
    <p:sldId id="330" r:id="rId34"/>
    <p:sldId id="288" r:id="rId35"/>
    <p:sldId id="325" r:id="rId36"/>
    <p:sldId id="306" r:id="rId37"/>
    <p:sldId id="277" r:id="rId38"/>
    <p:sldId id="322" r:id="rId39"/>
    <p:sldId id="310" r:id="rId40"/>
    <p:sldId id="311" r:id="rId41"/>
    <p:sldId id="312" r:id="rId42"/>
    <p:sldId id="323" r:id="rId43"/>
    <p:sldId id="314" r:id="rId44"/>
    <p:sldId id="315" r:id="rId45"/>
    <p:sldId id="316" r:id="rId46"/>
    <p:sldId id="317" r:id="rId47"/>
    <p:sldId id="318" r:id="rId48"/>
    <p:sldId id="319" r:id="rId49"/>
    <p:sldId id="320" r:id="rId50"/>
    <p:sldId id="333" r:id="rId51"/>
    <p:sldId id="334" r:id="rId52"/>
  </p:sldIdLst>
  <p:sldSz cx="9144000" cy="6858000" type="screen4x3"/>
  <p:notesSz cx="6858000" cy="994568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HIROYUKI%20KATO\Desktop\&#22259;&#35500;&#20013;&#22269;&#36817;&#29694;&#20195;&#21490;\&#22259;&#34920;\&#22259;&#35500;.xlsx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HIROYUKI%20KATO\Desktop\my%20work\&#12450;&#12472;&#12450;&#38263;&#26399;&#32113;&#35336;\&#38263;&#26399;&#65315;&#65297;\&#31532;&#65297;&#31456;&#22259;&#34920;.xls" TargetMode="External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HIROYUKI%20KATO\Desktop\&#22259;&#35500;&#20013;&#22269;&#36817;&#29694;&#20195;&#21490;\&#22259;&#34920;\&#22259;&#35500;.xlsx" TargetMode="External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Documents%20and%20Settings\&#21152;&#34276;&#24344;&#20043;\&#12487;&#12473;&#12463;&#12488;&#12483;&#12503;\2010work\&#12511;&#12493;&#12523;&#12532;&#12449;&#21407;&#31295;\&#31532;2&#31456;&#22259;&#34920;&#65288;&#21152;&#34276;&#65289;.xlsx" TargetMode="External"/><Relationship Id="rId1" Type="http://schemas.openxmlformats.org/officeDocument/2006/relationships/themeOverride" Target="../theme/themeOverride6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&#21152;&#34276;&#24344;&#20043;\&#12487;&#12473;&#12463;&#12488;&#12483;&#12503;\2010work\&#12511;&#12493;&#12523;&#12532;&#12449;&#21407;&#31295;\&#31532;2&#31456;&#22259;&#34920;&#65288;&#21152;&#34276;&#65289;.xlsx" TargetMode="External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GDP</a:t>
            </a:r>
            <a:r>
              <a:rPr lang="ja-JP"/>
              <a:t>の増減率率％）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5.4390614367648492E-2"/>
          <c:y val="4.8795794084310437E-2"/>
          <c:w val="0.92535919121220955"/>
          <c:h val="0.9232482822215534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GDP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General</c:formatCode>
                <c:ptCount val="64"/>
                <c:pt idx="0">
                  <c:v>1953</c:v>
                </c:pt>
                <c:pt idx="1">
                  <c:v>1954</c:v>
                </c:pt>
                <c:pt idx="2">
                  <c:v>1955</c:v>
                </c:pt>
                <c:pt idx="3">
                  <c:v>1956</c:v>
                </c:pt>
                <c:pt idx="4">
                  <c:v>1957</c:v>
                </c:pt>
                <c:pt idx="5">
                  <c:v>1958</c:v>
                </c:pt>
                <c:pt idx="6">
                  <c:v>1959</c:v>
                </c:pt>
                <c:pt idx="7">
                  <c:v>1960</c:v>
                </c:pt>
                <c:pt idx="8">
                  <c:v>1961</c:v>
                </c:pt>
                <c:pt idx="9">
                  <c:v>1962</c:v>
                </c:pt>
                <c:pt idx="10">
                  <c:v>1963</c:v>
                </c:pt>
                <c:pt idx="11">
                  <c:v>1964</c:v>
                </c:pt>
                <c:pt idx="12">
                  <c:v>1965</c:v>
                </c:pt>
                <c:pt idx="13">
                  <c:v>1966</c:v>
                </c:pt>
                <c:pt idx="14">
                  <c:v>1967</c:v>
                </c:pt>
                <c:pt idx="15">
                  <c:v>1968</c:v>
                </c:pt>
                <c:pt idx="16">
                  <c:v>1969</c:v>
                </c:pt>
                <c:pt idx="17">
                  <c:v>1970</c:v>
                </c:pt>
                <c:pt idx="18">
                  <c:v>1971</c:v>
                </c:pt>
                <c:pt idx="19">
                  <c:v>1972</c:v>
                </c:pt>
                <c:pt idx="20">
                  <c:v>1973</c:v>
                </c:pt>
                <c:pt idx="21">
                  <c:v>1974</c:v>
                </c:pt>
                <c:pt idx="22">
                  <c:v>1975</c:v>
                </c:pt>
                <c:pt idx="23">
                  <c:v>1976</c:v>
                </c:pt>
                <c:pt idx="24">
                  <c:v>1977</c:v>
                </c:pt>
                <c:pt idx="25">
                  <c:v>1978</c:v>
                </c:pt>
                <c:pt idx="26">
                  <c:v>1979</c:v>
                </c:pt>
                <c:pt idx="27">
                  <c:v>1980</c:v>
                </c:pt>
                <c:pt idx="28">
                  <c:v>1981</c:v>
                </c:pt>
                <c:pt idx="29">
                  <c:v>1982</c:v>
                </c:pt>
                <c:pt idx="30">
                  <c:v>1983</c:v>
                </c:pt>
                <c:pt idx="31">
                  <c:v>1984</c:v>
                </c:pt>
                <c:pt idx="32">
                  <c:v>1985</c:v>
                </c:pt>
                <c:pt idx="33">
                  <c:v>1986</c:v>
                </c:pt>
                <c:pt idx="34">
                  <c:v>1987</c:v>
                </c:pt>
                <c:pt idx="35">
                  <c:v>1988</c:v>
                </c:pt>
                <c:pt idx="36">
                  <c:v>1989</c:v>
                </c:pt>
                <c:pt idx="37">
                  <c:v>1990</c:v>
                </c:pt>
                <c:pt idx="38">
                  <c:v>1991</c:v>
                </c:pt>
                <c:pt idx="39">
                  <c:v>1992</c:v>
                </c:pt>
                <c:pt idx="40">
                  <c:v>1993</c:v>
                </c:pt>
                <c:pt idx="41">
                  <c:v>1994</c:v>
                </c:pt>
                <c:pt idx="42">
                  <c:v>1995</c:v>
                </c:pt>
                <c:pt idx="43">
                  <c:v>1996</c:v>
                </c:pt>
                <c:pt idx="44">
                  <c:v>1997</c:v>
                </c:pt>
                <c:pt idx="45">
                  <c:v>1998</c:v>
                </c:pt>
                <c:pt idx="46">
                  <c:v>1999</c:v>
                </c:pt>
                <c:pt idx="47">
                  <c:v>2000</c:v>
                </c:pt>
                <c:pt idx="48">
                  <c:v>2001</c:v>
                </c:pt>
                <c:pt idx="49">
                  <c:v>2002</c:v>
                </c:pt>
                <c:pt idx="50">
                  <c:v>2003</c:v>
                </c:pt>
                <c:pt idx="51">
                  <c:v>2004</c:v>
                </c:pt>
                <c:pt idx="52">
                  <c:v>2005</c:v>
                </c:pt>
                <c:pt idx="53">
                  <c:v>2006</c:v>
                </c:pt>
                <c:pt idx="54">
                  <c:v>2007</c:v>
                </c:pt>
                <c:pt idx="55">
                  <c:v>2008</c:v>
                </c:pt>
                <c:pt idx="56">
                  <c:v>2009</c:v>
                </c:pt>
                <c:pt idx="57">
                  <c:v>2010</c:v>
                </c:pt>
                <c:pt idx="58">
                  <c:v>2011</c:v>
                </c:pt>
                <c:pt idx="59">
                  <c:v>2012</c:v>
                </c:pt>
                <c:pt idx="60">
                  <c:v>2013</c:v>
                </c:pt>
                <c:pt idx="61">
                  <c:v>2014</c:v>
                </c:pt>
                <c:pt idx="62">
                  <c:v>2015</c:v>
                </c:pt>
                <c:pt idx="63">
                  <c:v>2016</c:v>
                </c:pt>
              </c:numCache>
            </c:numRef>
          </c:cat>
          <c:val>
            <c:numRef>
              <c:f>Sheet1!$B$2:$B$65</c:f>
              <c:numCache>
                <c:formatCode>General</c:formatCode>
                <c:ptCount val="64"/>
                <c:pt idx="0">
                  <c:v>15.6</c:v>
                </c:pt>
                <c:pt idx="1">
                  <c:v>4.2</c:v>
                </c:pt>
                <c:pt idx="2">
                  <c:v>6.8</c:v>
                </c:pt>
                <c:pt idx="3">
                  <c:v>15</c:v>
                </c:pt>
                <c:pt idx="4">
                  <c:v>5.0999999999999996</c:v>
                </c:pt>
                <c:pt idx="5">
                  <c:v>21.3</c:v>
                </c:pt>
                <c:pt idx="6">
                  <c:v>8.8000000000000007</c:v>
                </c:pt>
                <c:pt idx="7">
                  <c:v>-0.3</c:v>
                </c:pt>
                <c:pt idx="8">
                  <c:v>-27.3</c:v>
                </c:pt>
                <c:pt idx="9">
                  <c:v>-5.6</c:v>
                </c:pt>
                <c:pt idx="10">
                  <c:v>10.199999999999999</c:v>
                </c:pt>
                <c:pt idx="11">
                  <c:v>18.3</c:v>
                </c:pt>
                <c:pt idx="12">
                  <c:v>17</c:v>
                </c:pt>
                <c:pt idx="13">
                  <c:v>10.7</c:v>
                </c:pt>
                <c:pt idx="14">
                  <c:v>-5.7</c:v>
                </c:pt>
                <c:pt idx="15">
                  <c:v>-4.0999999999999996</c:v>
                </c:pt>
                <c:pt idx="16">
                  <c:v>16.899999999999999</c:v>
                </c:pt>
                <c:pt idx="17">
                  <c:v>19.399999999999999</c:v>
                </c:pt>
                <c:pt idx="18">
                  <c:v>7</c:v>
                </c:pt>
                <c:pt idx="19">
                  <c:v>3.8</c:v>
                </c:pt>
                <c:pt idx="20">
                  <c:v>7.9</c:v>
                </c:pt>
                <c:pt idx="21">
                  <c:v>2.2999999999999998</c:v>
                </c:pt>
                <c:pt idx="22">
                  <c:v>8.6999999999999993</c:v>
                </c:pt>
                <c:pt idx="23">
                  <c:v>-1.6</c:v>
                </c:pt>
                <c:pt idx="24">
                  <c:v>7.6</c:v>
                </c:pt>
                <c:pt idx="25">
                  <c:v>11.7</c:v>
                </c:pt>
                <c:pt idx="26">
                  <c:v>7.6</c:v>
                </c:pt>
                <c:pt idx="27">
                  <c:v>7.8</c:v>
                </c:pt>
                <c:pt idx="28">
                  <c:v>5.2</c:v>
                </c:pt>
                <c:pt idx="29">
                  <c:v>9.1</c:v>
                </c:pt>
                <c:pt idx="30">
                  <c:v>10.9</c:v>
                </c:pt>
                <c:pt idx="31">
                  <c:v>15.2</c:v>
                </c:pt>
                <c:pt idx="32">
                  <c:v>13.5</c:v>
                </c:pt>
                <c:pt idx="33">
                  <c:v>8.8000000000000007</c:v>
                </c:pt>
                <c:pt idx="34">
                  <c:v>11.6</c:v>
                </c:pt>
                <c:pt idx="35">
                  <c:v>11.3</c:v>
                </c:pt>
                <c:pt idx="36">
                  <c:v>4.0999999999999996</c:v>
                </c:pt>
                <c:pt idx="37">
                  <c:v>3.8</c:v>
                </c:pt>
                <c:pt idx="38">
                  <c:v>9.1999999999999993</c:v>
                </c:pt>
                <c:pt idx="39">
                  <c:v>14.2</c:v>
                </c:pt>
                <c:pt idx="40">
                  <c:v>14</c:v>
                </c:pt>
                <c:pt idx="41">
                  <c:v>13.1</c:v>
                </c:pt>
                <c:pt idx="42">
                  <c:v>10.9</c:v>
                </c:pt>
                <c:pt idx="43">
                  <c:v>10</c:v>
                </c:pt>
                <c:pt idx="44">
                  <c:v>9.3000000000000007</c:v>
                </c:pt>
                <c:pt idx="45">
                  <c:v>7.8</c:v>
                </c:pt>
                <c:pt idx="46">
                  <c:v>7.6</c:v>
                </c:pt>
                <c:pt idx="47">
                  <c:v>8.4</c:v>
                </c:pt>
                <c:pt idx="48">
                  <c:v>8.3000000000000007</c:v>
                </c:pt>
                <c:pt idx="49">
                  <c:v>9.1</c:v>
                </c:pt>
                <c:pt idx="50">
                  <c:v>10</c:v>
                </c:pt>
                <c:pt idx="51">
                  <c:v>10.1</c:v>
                </c:pt>
                <c:pt idx="52">
                  <c:v>11.3</c:v>
                </c:pt>
                <c:pt idx="53">
                  <c:v>12.7</c:v>
                </c:pt>
                <c:pt idx="54">
                  <c:v>14.2</c:v>
                </c:pt>
                <c:pt idx="55">
                  <c:v>9.6</c:v>
                </c:pt>
                <c:pt idx="56">
                  <c:v>9.1999999999999993</c:v>
                </c:pt>
                <c:pt idx="57">
                  <c:v>10.4</c:v>
                </c:pt>
                <c:pt idx="58">
                  <c:v>9.3000000000000007</c:v>
                </c:pt>
                <c:pt idx="59">
                  <c:v>7.7</c:v>
                </c:pt>
                <c:pt idx="60">
                  <c:v>7.7</c:v>
                </c:pt>
                <c:pt idx="61">
                  <c:v>7.4</c:v>
                </c:pt>
                <c:pt idx="62">
                  <c:v>6.9</c:v>
                </c:pt>
                <c:pt idx="63">
                  <c:v>6.7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607160"/>
        <c:axId val="313607552"/>
      </c:lineChart>
      <c:catAx>
        <c:axId val="313607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13607552"/>
        <c:crosses val="autoZero"/>
        <c:auto val="1"/>
        <c:lblAlgn val="ctr"/>
        <c:lblOffset val="100"/>
        <c:noMultiLvlLbl val="0"/>
      </c:catAx>
      <c:valAx>
        <c:axId val="31360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13607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ja-JP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876881769089193"/>
          <c:y val="4.0557149534390387E-2"/>
          <c:w val="0.79932470510151743"/>
          <c:h val="0.7346558803437263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Sheet2!$A$4</c:f>
              <c:strCache>
                <c:ptCount val="1"/>
                <c:pt idx="0">
                  <c:v>初級合作社</c:v>
                </c:pt>
              </c:strCache>
            </c:strRef>
          </c:tx>
          <c:invertIfNegative val="0"/>
          <c:cat>
            <c:strRef>
              <c:f>Sheet2!$B$3:$H$3</c:f>
              <c:strCache>
                <c:ptCount val="7"/>
                <c:pt idx="0">
                  <c:v>1955年6月</c:v>
                </c:pt>
                <c:pt idx="1">
                  <c:v>11月</c:v>
                </c:pt>
                <c:pt idx="2">
                  <c:v>12月</c:v>
                </c:pt>
                <c:pt idx="3">
                  <c:v>1956年3月</c:v>
                </c:pt>
                <c:pt idx="4">
                  <c:v>6月</c:v>
                </c:pt>
                <c:pt idx="5">
                  <c:v>9月</c:v>
                </c:pt>
                <c:pt idx="6">
                  <c:v>12月</c:v>
                </c:pt>
              </c:strCache>
            </c:strRef>
          </c:cat>
          <c:val>
            <c:numRef>
              <c:f>Sheet2!$B$4:$H$4</c:f>
              <c:numCache>
                <c:formatCode>General</c:formatCode>
                <c:ptCount val="7"/>
                <c:pt idx="0">
                  <c:v>14.2</c:v>
                </c:pt>
                <c:pt idx="1">
                  <c:v>41.4</c:v>
                </c:pt>
                <c:pt idx="2">
                  <c:v>63.3</c:v>
                </c:pt>
                <c:pt idx="3">
                  <c:v>34</c:v>
                </c:pt>
                <c:pt idx="4">
                  <c:v>28.7</c:v>
                </c:pt>
                <c:pt idx="5">
                  <c:v>21.8</c:v>
                </c:pt>
                <c:pt idx="6">
                  <c:v>8.5</c:v>
                </c:pt>
              </c:numCache>
            </c:numRef>
          </c:val>
        </c:ser>
        <c:ser>
          <c:idx val="1"/>
          <c:order val="1"/>
          <c:tx>
            <c:strRef>
              <c:f>Sheet2!$A$5</c:f>
              <c:strCache>
                <c:ptCount val="1"/>
                <c:pt idx="0">
                  <c:v>高級合作社</c:v>
                </c:pt>
              </c:strCache>
            </c:strRef>
          </c:tx>
          <c:invertIfNegative val="0"/>
          <c:cat>
            <c:strRef>
              <c:f>Sheet2!$B$3:$H$3</c:f>
              <c:strCache>
                <c:ptCount val="7"/>
                <c:pt idx="0">
                  <c:v>1955年6月</c:v>
                </c:pt>
                <c:pt idx="1">
                  <c:v>11月</c:v>
                </c:pt>
                <c:pt idx="2">
                  <c:v>12月</c:v>
                </c:pt>
                <c:pt idx="3">
                  <c:v>1956年3月</c:v>
                </c:pt>
                <c:pt idx="4">
                  <c:v>6月</c:v>
                </c:pt>
                <c:pt idx="5">
                  <c:v>9月</c:v>
                </c:pt>
                <c:pt idx="6">
                  <c:v>12月</c:v>
                </c:pt>
              </c:strCache>
            </c:strRef>
          </c:cat>
          <c:val>
            <c:numRef>
              <c:f>Sheet2!$B$5:$H$5</c:f>
              <c:numCache>
                <c:formatCode>General</c:formatCode>
                <c:ptCount val="7"/>
                <c:pt idx="3">
                  <c:v>54.9</c:v>
                </c:pt>
                <c:pt idx="4">
                  <c:v>63.2</c:v>
                </c:pt>
                <c:pt idx="5">
                  <c:v>72.2</c:v>
                </c:pt>
                <c:pt idx="6">
                  <c:v>87.8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98"/>
        <c:axId val="258823584"/>
        <c:axId val="258825152"/>
      </c:barChart>
      <c:catAx>
        <c:axId val="258823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8825152"/>
        <c:crosses val="autoZero"/>
        <c:auto val="1"/>
        <c:lblAlgn val="ctr"/>
        <c:lblOffset val="100"/>
        <c:noMultiLvlLbl val="0"/>
      </c:catAx>
      <c:valAx>
        <c:axId val="258825152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88235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7897846621693194"/>
          <c:y val="0.27873935337076328"/>
          <c:w val="0.17409869910439904"/>
          <c:h val="0.11818894596548168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areaChart>
        <c:grouping val="percentStack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国有企業</c:v>
                </c:pt>
              </c:strCache>
            </c:strRef>
          </c:tx>
          <c:cat>
            <c:numRef>
              <c:f>Sheet1!$A$4:$A$13</c:f>
              <c:numCache>
                <c:formatCode>General</c:formatCode>
                <c:ptCount val="10"/>
                <c:pt idx="0">
                  <c:v>1949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</c:numCache>
            </c:numRef>
          </c:cat>
          <c:val>
            <c:numRef>
              <c:f>Sheet1!$B$4:$B$13</c:f>
              <c:numCache>
                <c:formatCode>#,##0</c:formatCode>
                <c:ptCount val="10"/>
                <c:pt idx="0">
                  <c:v>3675</c:v>
                </c:pt>
                <c:pt idx="1">
                  <c:v>6243</c:v>
                </c:pt>
                <c:pt idx="2">
                  <c:v>9097</c:v>
                </c:pt>
                <c:pt idx="3">
                  <c:v>14497</c:v>
                </c:pt>
                <c:pt idx="4">
                  <c:v>19369</c:v>
                </c:pt>
                <c:pt idx="5">
                  <c:v>24269</c:v>
                </c:pt>
                <c:pt idx="6">
                  <c:v>27386</c:v>
                </c:pt>
                <c:pt idx="7">
                  <c:v>35020</c:v>
                </c:pt>
                <c:pt idx="8">
                  <c:v>37854</c:v>
                </c:pt>
                <c:pt idx="9">
                  <c:v>96571</c:v>
                </c:pt>
              </c:numCache>
            </c:numRef>
          </c:val>
        </c:ser>
        <c:ser>
          <c:idx val="1"/>
          <c:order val="1"/>
          <c:tx>
            <c:strRef>
              <c:f>Sheet1!$C$3</c:f>
              <c:strCache>
                <c:ptCount val="1"/>
                <c:pt idx="0">
                  <c:v>集団企業</c:v>
                </c:pt>
              </c:strCache>
            </c:strRef>
          </c:tx>
          <c:cat>
            <c:numRef>
              <c:f>Sheet1!$A$4:$A$13</c:f>
              <c:numCache>
                <c:formatCode>General</c:formatCode>
                <c:ptCount val="10"/>
                <c:pt idx="0">
                  <c:v>1949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</c:numCache>
            </c:numRef>
          </c:cat>
          <c:val>
            <c:numRef>
              <c:f>Sheet1!$C$4:$C$13</c:f>
              <c:numCache>
                <c:formatCode>#,##0</c:formatCode>
                <c:ptCount val="10"/>
                <c:pt idx="0">
                  <c:v>70</c:v>
                </c:pt>
                <c:pt idx="1">
                  <c:v>149</c:v>
                </c:pt>
                <c:pt idx="2">
                  <c:v>341</c:v>
                </c:pt>
                <c:pt idx="3">
                  <c:v>1138</c:v>
                </c:pt>
                <c:pt idx="4">
                  <c:v>1742</c:v>
                </c:pt>
                <c:pt idx="5">
                  <c:v>2745</c:v>
                </c:pt>
                <c:pt idx="6">
                  <c:v>4048</c:v>
                </c:pt>
                <c:pt idx="7">
                  <c:v>10959</c:v>
                </c:pt>
                <c:pt idx="8">
                  <c:v>13397</c:v>
                </c:pt>
                <c:pt idx="9">
                  <c:v>11729</c:v>
                </c:pt>
              </c:numCache>
            </c:numRef>
          </c:val>
        </c:ser>
        <c:ser>
          <c:idx val="2"/>
          <c:order val="2"/>
          <c:tx>
            <c:strRef>
              <c:f>Sheet1!$D$3</c:f>
              <c:strCache>
                <c:ptCount val="1"/>
                <c:pt idx="0">
                  <c:v>個人企業</c:v>
                </c:pt>
              </c:strCache>
            </c:strRef>
          </c:tx>
          <c:cat>
            <c:numRef>
              <c:f>Sheet1!$A$4:$A$13</c:f>
              <c:numCache>
                <c:formatCode>General</c:formatCode>
                <c:ptCount val="10"/>
                <c:pt idx="0">
                  <c:v>1949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</c:numCache>
            </c:numRef>
          </c:cat>
          <c:val>
            <c:numRef>
              <c:f>Sheet1!$D$4:$D$13</c:f>
              <c:numCache>
                <c:formatCode>#,##0</c:formatCode>
                <c:ptCount val="10"/>
                <c:pt idx="0">
                  <c:v>3216</c:v>
                </c:pt>
                <c:pt idx="1">
                  <c:v>5025</c:v>
                </c:pt>
                <c:pt idx="2">
                  <c:v>6022</c:v>
                </c:pt>
                <c:pt idx="3">
                  <c:v>7179</c:v>
                </c:pt>
                <c:pt idx="4">
                  <c:v>8667</c:v>
                </c:pt>
                <c:pt idx="5">
                  <c:v>9208</c:v>
                </c:pt>
                <c:pt idx="6">
                  <c:v>7893</c:v>
                </c:pt>
                <c:pt idx="7">
                  <c:v>758</c:v>
                </c:pt>
                <c:pt idx="8">
                  <c:v>584</c:v>
                </c:pt>
                <c:pt idx="9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Sheet1!$E$3</c:f>
              <c:strCache>
                <c:ptCount val="1"/>
                <c:pt idx="0">
                  <c:v>その他</c:v>
                </c:pt>
              </c:strCache>
            </c:strRef>
          </c:tx>
          <c:cat>
            <c:numRef>
              <c:f>Sheet1!$A$4:$A$13</c:f>
              <c:numCache>
                <c:formatCode>General</c:formatCode>
                <c:ptCount val="10"/>
                <c:pt idx="0">
                  <c:v>1949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</c:numCache>
            </c:numRef>
          </c:cat>
          <c:val>
            <c:numRef>
              <c:f>Sheet1!$E$4:$E$13</c:f>
              <c:numCache>
                <c:formatCode>#,##0</c:formatCode>
                <c:ptCount val="10"/>
                <c:pt idx="0">
                  <c:v>7039</c:v>
                </c:pt>
                <c:pt idx="1">
                  <c:v>7683</c:v>
                </c:pt>
                <c:pt idx="2">
                  <c:v>10940</c:v>
                </c:pt>
                <c:pt idx="3">
                  <c:v>12086</c:v>
                </c:pt>
                <c:pt idx="4">
                  <c:v>15222</c:v>
                </c:pt>
                <c:pt idx="5">
                  <c:v>15278</c:v>
                </c:pt>
                <c:pt idx="6">
                  <c:v>14073</c:v>
                </c:pt>
                <c:pt idx="7">
                  <c:v>17463</c:v>
                </c:pt>
                <c:pt idx="8">
                  <c:v>18565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8391712"/>
        <c:axId val="315201976"/>
      </c:areaChart>
      <c:catAx>
        <c:axId val="258391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15201976"/>
        <c:crosses val="autoZero"/>
        <c:auto val="1"/>
        <c:lblAlgn val="ctr"/>
        <c:lblOffset val="100"/>
        <c:noMultiLvlLbl val="0"/>
      </c:catAx>
      <c:valAx>
        <c:axId val="31520197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5839171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53468231893898843"/>
          <c:y val="0.48786725201284648"/>
          <c:w val="0.14148034978214832"/>
          <c:h val="0.34865859345650557"/>
        </c:manualLayout>
      </c:layout>
      <c:overlay val="0"/>
      <c:spPr>
        <a:solidFill>
          <a:sysClr val="window" lastClr="FFFFFF"/>
        </a:solidFill>
      </c:spPr>
    </c:legend>
    <c:plotVisOnly val="1"/>
    <c:dispBlanksAs val="zero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r>
              <a:rPr lang="ja-JP" altLang="en-US"/>
              <a:t>図</a:t>
            </a:r>
            <a:r>
              <a:rPr lang="en-US" altLang="ja-JP"/>
              <a:t>4-18</a:t>
            </a:r>
            <a:r>
              <a:rPr lang="ja-JP" altLang="en-US"/>
              <a:t>　農村非農業部門の雇用者数の推移</a:t>
            </a:r>
          </a:p>
        </c:rich>
      </c:tx>
      <c:layout>
        <c:manualLayout>
          <c:xMode val="edge"/>
          <c:yMode val="edge"/>
          <c:x val="0.20039721369127791"/>
          <c:y val="3.333341680042268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8254003623363921"/>
          <c:y val="0.16410297501746549"/>
          <c:w val="0.6765886125616426"/>
          <c:h val="0.65641190006986194"/>
        </c:manualLayout>
      </c:layout>
      <c:areaChart>
        <c:grouping val="standard"/>
        <c:varyColors val="0"/>
        <c:ser>
          <c:idx val="0"/>
          <c:order val="0"/>
          <c:tx>
            <c:strRef>
              <c:f>[1]Sheet6!$B$3</c:f>
              <c:strCache>
                <c:ptCount val="1"/>
                <c:pt idx="0">
                  <c:v>総数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[1]Sheet6!$A$4:$A$24</c:f>
              <c:numCache>
                <c:formatCode>General</c:formatCode>
                <c:ptCount val="21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</c:numCache>
            </c:numRef>
          </c:cat>
          <c:val>
            <c:numRef>
              <c:f>[1]Sheet6!$B$4:$B$24</c:f>
              <c:numCache>
                <c:formatCode>General</c:formatCode>
                <c:ptCount val="21"/>
                <c:pt idx="0">
                  <c:v>2826.56</c:v>
                </c:pt>
                <c:pt idx="1">
                  <c:v>2909.34</c:v>
                </c:pt>
                <c:pt idx="2">
                  <c:v>2999.67</c:v>
                </c:pt>
                <c:pt idx="3">
                  <c:v>2969.56</c:v>
                </c:pt>
                <c:pt idx="4">
                  <c:v>3112.9100000000012</c:v>
                </c:pt>
                <c:pt idx="5">
                  <c:v>3234.64</c:v>
                </c:pt>
                <c:pt idx="6">
                  <c:v>5208.1100000000024</c:v>
                </c:pt>
                <c:pt idx="7">
                  <c:v>6979.03</c:v>
                </c:pt>
                <c:pt idx="8">
                  <c:v>7937.14</c:v>
                </c:pt>
                <c:pt idx="9">
                  <c:v>8805.18</c:v>
                </c:pt>
                <c:pt idx="10">
                  <c:v>9545.4499999999844</c:v>
                </c:pt>
                <c:pt idx="11">
                  <c:v>9366.7800000000007</c:v>
                </c:pt>
                <c:pt idx="12">
                  <c:v>9264.75</c:v>
                </c:pt>
                <c:pt idx="13">
                  <c:v>9609.11</c:v>
                </c:pt>
                <c:pt idx="14">
                  <c:v>10581.1</c:v>
                </c:pt>
                <c:pt idx="15">
                  <c:v>12345.3</c:v>
                </c:pt>
                <c:pt idx="16">
                  <c:v>12017.5</c:v>
                </c:pt>
                <c:pt idx="17">
                  <c:v>12862.06</c:v>
                </c:pt>
                <c:pt idx="18">
                  <c:v>13508.29</c:v>
                </c:pt>
                <c:pt idx="19">
                  <c:v>13050</c:v>
                </c:pt>
                <c:pt idx="20">
                  <c:v>12536.5</c:v>
                </c:pt>
              </c:numCache>
            </c:numRef>
          </c:val>
        </c:ser>
        <c:ser>
          <c:idx val="1"/>
          <c:order val="1"/>
          <c:tx>
            <c:strRef>
              <c:f>[1]Sheet6!$C$3</c:f>
              <c:strCache>
                <c:ptCount val="1"/>
                <c:pt idx="0">
                  <c:v>工業</c:v>
                </c:pt>
              </c:strCache>
            </c:strRef>
          </c:tx>
          <c:spPr>
            <a:pattFill prst="wdUpDiag">
              <a:fgClr>
                <a:srgbClr val="993366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prstDash val="solid"/>
            </a:ln>
          </c:spPr>
          <c:cat>
            <c:numRef>
              <c:f>[1]Sheet6!$A$4:$A$24</c:f>
              <c:numCache>
                <c:formatCode>General</c:formatCode>
                <c:ptCount val="21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</c:numCache>
            </c:numRef>
          </c:cat>
          <c:val>
            <c:numRef>
              <c:f>[1]Sheet6!$C$4:$C$24</c:f>
              <c:numCache>
                <c:formatCode>General</c:formatCode>
                <c:ptCount val="21"/>
                <c:pt idx="0">
                  <c:v>1734.36</c:v>
                </c:pt>
                <c:pt idx="1">
                  <c:v>1814.3799999999999</c:v>
                </c:pt>
                <c:pt idx="2">
                  <c:v>1942.3</c:v>
                </c:pt>
                <c:pt idx="3">
                  <c:v>1980.8</c:v>
                </c:pt>
                <c:pt idx="4">
                  <c:v>2072.8100000000022</c:v>
                </c:pt>
                <c:pt idx="5">
                  <c:v>2168.14</c:v>
                </c:pt>
                <c:pt idx="6">
                  <c:v>3656.07</c:v>
                </c:pt>
                <c:pt idx="7">
                  <c:v>4136.7</c:v>
                </c:pt>
                <c:pt idx="8">
                  <c:v>4761.96</c:v>
                </c:pt>
                <c:pt idx="9">
                  <c:v>5266.6900000000014</c:v>
                </c:pt>
                <c:pt idx="10">
                  <c:v>5703.39</c:v>
                </c:pt>
                <c:pt idx="11">
                  <c:v>5624.1</c:v>
                </c:pt>
                <c:pt idx="12">
                  <c:v>5571.6900000000014</c:v>
                </c:pt>
                <c:pt idx="13">
                  <c:v>5813.55</c:v>
                </c:pt>
                <c:pt idx="14">
                  <c:v>6336.4</c:v>
                </c:pt>
                <c:pt idx="15">
                  <c:v>7259.6</c:v>
                </c:pt>
                <c:pt idx="16">
                  <c:v>6961.5</c:v>
                </c:pt>
                <c:pt idx="17">
                  <c:v>7564.72</c:v>
                </c:pt>
                <c:pt idx="18">
                  <c:v>7860.14</c:v>
                </c:pt>
                <c:pt idx="19">
                  <c:v>6149.44</c:v>
                </c:pt>
                <c:pt idx="20">
                  <c:v>7334.2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5201192"/>
        <c:axId val="315201584"/>
      </c:areaChart>
      <c:catAx>
        <c:axId val="3152011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75" b="0" i="0" u="none" strike="noStrike" baseline="0">
                    <a:solidFill>
                      <a:srgbClr val="000000"/>
                    </a:solidFill>
                    <a:latin typeface="ＭＳ Ｐゴシック"/>
                    <a:ea typeface="ＭＳ Ｐゴシック"/>
                    <a:cs typeface="ＭＳ Ｐゴシック"/>
                  </a:defRPr>
                </a:pPr>
                <a:r>
                  <a:rPr lang="ja-JP" altLang="en-US"/>
                  <a:t>年</a:t>
                </a:r>
              </a:p>
            </c:rich>
          </c:tx>
          <c:layout>
            <c:manualLayout>
              <c:xMode val="edge"/>
              <c:yMode val="edge"/>
              <c:x val="0.9027795270250637"/>
              <c:y val="0.7435916055478921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31520158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1520158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 algn="ctr">
                  <a:defRPr sz="1175" b="0" i="0" u="none" strike="noStrike" baseline="0">
                    <a:solidFill>
                      <a:srgbClr val="000000"/>
                    </a:solidFill>
                    <a:latin typeface="ＭＳ Ｐゴシック"/>
                    <a:ea typeface="ＭＳ Ｐゴシック"/>
                    <a:cs typeface="ＭＳ Ｐゴシック"/>
                  </a:defRPr>
                </a:pPr>
                <a:r>
                  <a:rPr lang="ja-JP" altLang="en-US"/>
                  <a:t>万人</a:t>
                </a:r>
              </a:p>
            </c:rich>
          </c:tx>
          <c:layout>
            <c:manualLayout>
              <c:xMode val="edge"/>
              <c:yMode val="edge"/>
              <c:x val="0.14682568131836193"/>
              <c:y val="8.4615596493380768E-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315201192"/>
        <c:crosses val="autoZero"/>
        <c:crossBetween val="midCat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9920751024520658"/>
          <c:y val="0.48461659809845375"/>
          <c:w val="0.1111113264030847"/>
          <c:h val="0.1102566863398596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80" b="0" i="0" u="none" strike="noStrike" baseline="0">
              <a:solidFill>
                <a:srgbClr val="000000"/>
              </a:solidFill>
              <a:latin typeface="ＭＳ Ｐゴシック"/>
              <a:ea typeface="ＭＳ Ｐゴシック"/>
              <a:cs typeface="ＭＳ Ｐゴシック"/>
            </a:defRPr>
          </a:pPr>
          <a:endParaRPr lang="ja-JP"/>
        </a:p>
      </c:txPr>
    </c:legend>
    <c:plotVisOnly val="1"/>
    <c:dispBlanksAs val="zero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75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ja-JP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r>
              <a:rPr lang="ja-JP" altLang="en-US" dirty="0"/>
              <a:t>図１－４－４　企業１４項目自主権拡大の現状（１９９７年）</a:t>
            </a:r>
          </a:p>
        </c:rich>
      </c:tx>
      <c:layout>
        <c:manualLayout>
          <c:xMode val="edge"/>
          <c:yMode val="edge"/>
          <c:x val="0.20684039087947942"/>
          <c:y val="2.8680715113299171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hPercent val="127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9218241042345285"/>
          <c:y val="0.10898671743053671"/>
          <c:w val="0.75732899022801436"/>
          <c:h val="0.77820340340751648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'C:\図説中国\[第６章工業発展.xls]Sheet11'!$H$4</c:f>
              <c:strCache>
                <c:ptCount val="1"/>
                <c:pt idx="0">
                  <c:v>全体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'C:\図説中国\[第６章工業発展.xls]Sheet11'!$G$5:$G$18</c:f>
              <c:strCache>
                <c:ptCount val="14"/>
                <c:pt idx="0">
                  <c:v>生産経営決定権</c:v>
                </c:pt>
                <c:pt idx="1">
                  <c:v>製品定価権</c:v>
                </c:pt>
                <c:pt idx="2">
                  <c:v>製品販売権限</c:v>
                </c:pt>
                <c:pt idx="3">
                  <c:v>物資購入権限</c:v>
                </c:pt>
                <c:pt idx="4">
                  <c:v>輸出入権限</c:v>
                </c:pt>
                <c:pt idx="5">
                  <c:v>投資決定権</c:v>
                </c:pt>
                <c:pt idx="6">
                  <c:v>留保資金支配権</c:v>
                </c:pt>
                <c:pt idx="7">
                  <c:v>資産処置権</c:v>
                </c:pt>
                <c:pt idx="8">
                  <c:v>共同経営・兼併権</c:v>
                </c:pt>
                <c:pt idx="9">
                  <c:v>労働者採用・解雇権</c:v>
                </c:pt>
                <c:pt idx="10">
                  <c:v>人事管理権</c:v>
                </c:pt>
                <c:pt idx="11">
                  <c:v>賃金・ﾎﾞｰﾅｽ分配権</c:v>
                </c:pt>
                <c:pt idx="12">
                  <c:v>内部機構設置権</c:v>
                </c:pt>
                <c:pt idx="13">
                  <c:v>割り当て拒絶権</c:v>
                </c:pt>
              </c:strCache>
            </c:strRef>
          </c:cat>
          <c:val>
            <c:numRef>
              <c:f>'C:\図説中国\[第６章工業発展.xls]Sheet11'!$H$5:$H$18</c:f>
              <c:numCache>
                <c:formatCode>General</c:formatCode>
                <c:ptCount val="14"/>
                <c:pt idx="0">
                  <c:v>98.3</c:v>
                </c:pt>
                <c:pt idx="1">
                  <c:v>92</c:v>
                </c:pt>
                <c:pt idx="2">
                  <c:v>96.8</c:v>
                </c:pt>
                <c:pt idx="3">
                  <c:v>98.8</c:v>
                </c:pt>
                <c:pt idx="4">
                  <c:v>54</c:v>
                </c:pt>
                <c:pt idx="5">
                  <c:v>82.5</c:v>
                </c:pt>
                <c:pt idx="6">
                  <c:v>90.6</c:v>
                </c:pt>
                <c:pt idx="7">
                  <c:v>76.5</c:v>
                </c:pt>
                <c:pt idx="8">
                  <c:v>61.4</c:v>
                </c:pt>
                <c:pt idx="9">
                  <c:v>84.3</c:v>
                </c:pt>
                <c:pt idx="10">
                  <c:v>90.3</c:v>
                </c:pt>
                <c:pt idx="11">
                  <c:v>96</c:v>
                </c:pt>
                <c:pt idx="12">
                  <c:v>97.3</c:v>
                </c:pt>
                <c:pt idx="13">
                  <c:v>35.1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5195312"/>
        <c:axId val="315196096"/>
        <c:axId val="0"/>
      </c:bar3DChart>
      <c:catAx>
        <c:axId val="31519531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3151960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15196096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0" i="0" u="none" strike="noStrike" baseline="0">
                    <a:solidFill>
                      <a:srgbClr val="000000"/>
                    </a:solidFill>
                    <a:latin typeface="ＭＳ Ｐゴシック"/>
                    <a:ea typeface="ＭＳ Ｐゴシック"/>
                    <a:cs typeface="ＭＳ Ｐゴシック"/>
                  </a:defRPr>
                </a:pPr>
                <a:r>
                  <a:rPr lang="ja-JP" altLang="en-US"/>
                  <a:t>％</a:t>
                </a:r>
              </a:p>
            </c:rich>
          </c:tx>
          <c:layout>
            <c:manualLayout>
              <c:xMode val="edge"/>
              <c:yMode val="edge"/>
              <c:x val="0.92996742671009769"/>
              <c:y val="0.8871901208380514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5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3151953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450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ja-JP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r>
              <a:rPr lang="ja-JP" altLang="en-US"/>
              <a:t>図　　対外借款、外国直接投資受け入れ額の推移</a:t>
            </a:r>
          </a:p>
        </c:rich>
      </c:tx>
      <c:layout>
        <c:manualLayout>
          <c:xMode val="edge"/>
          <c:yMode val="edge"/>
          <c:x val="0.1857707509881423"/>
          <c:y val="2.8790786948176578E-2"/>
        </c:manualLayout>
      </c:layout>
      <c:overlay val="0"/>
      <c:spPr>
        <a:noFill/>
        <a:ln w="25400">
          <a:noFill/>
        </a:ln>
      </c:spPr>
    </c:title>
    <c:autoTitleDeleted val="0"/>
    <c:view3D>
      <c:rotX val="19"/>
      <c:hPercent val="100"/>
      <c:rotY val="26"/>
      <c:depthPercent val="100"/>
      <c:rAngAx val="0"/>
    </c:view3D>
    <c:floor>
      <c:thickness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4624505928853754"/>
          <c:y val="0.10748560460652599"/>
          <c:w val="0.60474308300395263"/>
          <c:h val="0.48944337811900263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[6]Sheet1!$A$22</c:f>
              <c:strCache>
                <c:ptCount val="1"/>
                <c:pt idx="0">
                  <c:v>1979-85年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[6]Sheet1!$B$21:$D$21</c:f>
              <c:strCache>
                <c:ptCount val="3"/>
                <c:pt idx="0">
                  <c:v>対外借款</c:v>
                </c:pt>
                <c:pt idx="1">
                  <c:v>直接投資</c:v>
                </c:pt>
                <c:pt idx="2">
                  <c:v>その他投資</c:v>
                </c:pt>
              </c:strCache>
            </c:strRef>
          </c:cat>
          <c:val>
            <c:numRef>
              <c:f>[6]Sheet1!$B$22:$D$22</c:f>
              <c:numCache>
                <c:formatCode>General</c:formatCode>
                <c:ptCount val="3"/>
                <c:pt idx="0">
                  <c:v>157.29</c:v>
                </c:pt>
                <c:pt idx="1">
                  <c:v>47.21</c:v>
                </c:pt>
                <c:pt idx="2">
                  <c:v>13.4</c:v>
                </c:pt>
              </c:numCache>
            </c:numRef>
          </c:val>
        </c:ser>
        <c:ser>
          <c:idx val="1"/>
          <c:order val="1"/>
          <c:tx>
            <c:strRef>
              <c:f>[6]Sheet1!$A$23</c:f>
              <c:strCache>
                <c:ptCount val="1"/>
                <c:pt idx="0">
                  <c:v>1986-90年</c:v>
                </c:pt>
              </c:strCache>
            </c:strRef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[6]Sheet1!$B$21:$D$21</c:f>
              <c:strCache>
                <c:ptCount val="3"/>
                <c:pt idx="0">
                  <c:v>対外借款</c:v>
                </c:pt>
                <c:pt idx="1">
                  <c:v>直接投資</c:v>
                </c:pt>
                <c:pt idx="2">
                  <c:v>その他投資</c:v>
                </c:pt>
              </c:strCache>
            </c:strRef>
          </c:cat>
          <c:val>
            <c:numRef>
              <c:f>[6]Sheet1!$B$23:$D$23</c:f>
              <c:numCache>
                <c:formatCode>General</c:formatCode>
                <c:ptCount val="3"/>
                <c:pt idx="0">
                  <c:v>301.26</c:v>
                </c:pt>
                <c:pt idx="1">
                  <c:v>142.60999999999999</c:v>
                </c:pt>
                <c:pt idx="2">
                  <c:v>18.97</c:v>
                </c:pt>
              </c:numCache>
            </c:numRef>
          </c:val>
        </c:ser>
        <c:ser>
          <c:idx val="2"/>
          <c:order val="2"/>
          <c:tx>
            <c:strRef>
              <c:f>[6]Sheet1!$A$24</c:f>
              <c:strCache>
                <c:ptCount val="1"/>
                <c:pt idx="0">
                  <c:v>1991-95年</c:v>
                </c:pt>
              </c:strCache>
            </c:strRef>
          </c:tx>
          <c:spPr>
            <a:solidFill>
              <a:srgbClr val="FFFFCC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[6]Sheet1!$B$21:$D$21</c:f>
              <c:strCache>
                <c:ptCount val="3"/>
                <c:pt idx="0">
                  <c:v>対外借款</c:v>
                </c:pt>
                <c:pt idx="1">
                  <c:v>直接投資</c:v>
                </c:pt>
                <c:pt idx="2">
                  <c:v>その他投資</c:v>
                </c:pt>
              </c:strCache>
            </c:strRef>
          </c:cat>
          <c:val>
            <c:numRef>
              <c:f>[6]Sheet1!$B$24:$D$24</c:f>
              <c:numCache>
                <c:formatCode>General</c:formatCode>
                <c:ptCount val="3"/>
                <c:pt idx="0">
                  <c:v>455.82</c:v>
                </c:pt>
                <c:pt idx="1">
                  <c:v>1141.76</c:v>
                </c:pt>
                <c:pt idx="2">
                  <c:v>13.040000000000001</c:v>
                </c:pt>
              </c:numCache>
            </c:numRef>
          </c:val>
        </c:ser>
        <c:ser>
          <c:idx val="3"/>
          <c:order val="3"/>
          <c:tx>
            <c:strRef>
              <c:f>[6]Sheet1!$A$25</c:f>
              <c:strCache>
                <c:ptCount val="1"/>
                <c:pt idx="0">
                  <c:v>1996-98年</c:v>
                </c:pt>
              </c:strCache>
            </c:strRef>
          </c:tx>
          <c:spPr>
            <a:solidFill>
              <a:srgbClr val="CC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[6]Sheet1!$B$21:$D$21</c:f>
              <c:strCache>
                <c:ptCount val="3"/>
                <c:pt idx="0">
                  <c:v>対外借款</c:v>
                </c:pt>
                <c:pt idx="1">
                  <c:v>直接投資</c:v>
                </c:pt>
                <c:pt idx="2">
                  <c:v>その他投資</c:v>
                </c:pt>
              </c:strCache>
            </c:strRef>
          </c:cat>
          <c:val>
            <c:numRef>
              <c:f>[6]Sheet1!$B$25:$D$25</c:f>
              <c:numCache>
                <c:formatCode>General</c:formatCode>
                <c:ptCount val="3"/>
                <c:pt idx="0">
                  <c:v>356.9</c:v>
                </c:pt>
                <c:pt idx="1">
                  <c:v>1324.46</c:v>
                </c:pt>
                <c:pt idx="2">
                  <c:v>96.34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5199624"/>
        <c:axId val="315195704"/>
        <c:axId val="375821056"/>
      </c:bar3DChart>
      <c:catAx>
        <c:axId val="3151996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ＭＳ Ｐゴシック"/>
                    <a:ea typeface="ＭＳ Ｐゴシック"/>
                    <a:cs typeface="ＭＳ Ｐゴシック"/>
                  </a:defRPr>
                </a:pPr>
                <a:r>
                  <a:rPr lang="ja-JP" altLang="en-US"/>
                  <a:t>億ドル</a:t>
                </a:r>
              </a:p>
            </c:rich>
          </c:tx>
          <c:layout>
            <c:manualLayout>
              <c:xMode val="edge"/>
              <c:yMode val="edge"/>
              <c:x val="0.13833992094861627"/>
              <c:y val="0.1113243761996160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-2760000" vert="horz"/>
          <a:lstStyle/>
          <a:p>
            <a:pPr>
              <a:defRPr sz="1125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315195704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315195704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315199624"/>
        <c:crosses val="autoZero"/>
        <c:crossBetween val="between"/>
      </c:valAx>
      <c:serAx>
        <c:axId val="37582105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315195704"/>
        <c:crosses val="autoZero"/>
        <c:tickLblSkip val="1"/>
        <c:tickMarkSkip val="1"/>
      </c:serAx>
      <c:dTable>
        <c:showHorzBorder val="1"/>
        <c:showVertBorder val="1"/>
        <c:showOutline val="1"/>
        <c:showKeys val="1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 rtl="0">
              <a:defRPr sz="12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</c:dTable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ja-JP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200"/>
              <a:t>直接投資の導入</a:t>
            </a:r>
            <a:endParaRPr lang="en-US" altLang="ja-JP" sz="1200"/>
          </a:p>
          <a:p>
            <a:pPr>
              <a:defRPr/>
            </a:pPr>
            <a:r>
              <a:rPr lang="en-US" altLang="ja-JP" sz="1000"/>
              <a:t>(</a:t>
            </a:r>
            <a:r>
              <a:rPr lang="ja-JP" altLang="en-US" sz="1000"/>
              <a:t>金額：左：億㌦、件数：右）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契約金額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numRef>
              <c:f>Sheet1!$A$2:$A$34</c:f>
              <c:numCache>
                <c:formatCode>General</c:formatCode>
                <c:ptCount val="33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17.32</c:v>
                </c:pt>
                <c:pt idx="1">
                  <c:v>26.51</c:v>
                </c:pt>
                <c:pt idx="2">
                  <c:v>63.33</c:v>
                </c:pt>
                <c:pt idx="3">
                  <c:v>33.299999999999997</c:v>
                </c:pt>
                <c:pt idx="4">
                  <c:v>37.090000000000003</c:v>
                </c:pt>
                <c:pt idx="5">
                  <c:v>52.97</c:v>
                </c:pt>
                <c:pt idx="6">
                  <c:v>56</c:v>
                </c:pt>
                <c:pt idx="7">
                  <c:v>65.959999999999994</c:v>
                </c:pt>
                <c:pt idx="8">
                  <c:v>119.77</c:v>
                </c:pt>
                <c:pt idx="9">
                  <c:v>581.24</c:v>
                </c:pt>
                <c:pt idx="10">
                  <c:v>1114.3599999999999</c:v>
                </c:pt>
                <c:pt idx="11">
                  <c:v>826.8</c:v>
                </c:pt>
                <c:pt idx="12">
                  <c:v>912.82</c:v>
                </c:pt>
                <c:pt idx="13">
                  <c:v>732.76</c:v>
                </c:pt>
                <c:pt idx="14">
                  <c:v>510.03</c:v>
                </c:pt>
                <c:pt idx="15">
                  <c:v>521.02</c:v>
                </c:pt>
                <c:pt idx="16">
                  <c:v>412.3</c:v>
                </c:pt>
                <c:pt idx="17">
                  <c:v>623.79999999999995</c:v>
                </c:pt>
                <c:pt idx="18">
                  <c:v>691.95</c:v>
                </c:pt>
                <c:pt idx="19">
                  <c:v>827.68</c:v>
                </c:pt>
                <c:pt idx="20">
                  <c:v>1150.69</c:v>
                </c:pt>
                <c:pt idx="21">
                  <c:v>1534.79</c:v>
                </c:pt>
                <c:pt idx="22">
                  <c:v>1890.65</c:v>
                </c:pt>
                <c:pt idx="23">
                  <c:v>2001.74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実際投資金額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Sheet1!$A$2:$A$34</c:f>
              <c:numCache>
                <c:formatCode>General</c:formatCode>
                <c:ptCount val="33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</c:numCache>
            </c:num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6.36</c:v>
                </c:pt>
                <c:pt idx="1">
                  <c:v>12.58</c:v>
                </c:pt>
                <c:pt idx="2">
                  <c:v>19.559999999999999</c:v>
                </c:pt>
                <c:pt idx="3">
                  <c:v>22.44</c:v>
                </c:pt>
                <c:pt idx="4">
                  <c:v>23.14</c:v>
                </c:pt>
                <c:pt idx="5">
                  <c:v>31.94</c:v>
                </c:pt>
                <c:pt idx="6">
                  <c:v>33.93</c:v>
                </c:pt>
                <c:pt idx="7">
                  <c:v>34.869999999999997</c:v>
                </c:pt>
                <c:pt idx="8">
                  <c:v>43.66</c:v>
                </c:pt>
                <c:pt idx="9">
                  <c:v>110.08</c:v>
                </c:pt>
                <c:pt idx="10">
                  <c:v>275.14999999999998</c:v>
                </c:pt>
                <c:pt idx="11">
                  <c:v>337.67</c:v>
                </c:pt>
                <c:pt idx="12">
                  <c:v>375.21</c:v>
                </c:pt>
                <c:pt idx="13">
                  <c:v>417.26</c:v>
                </c:pt>
                <c:pt idx="14">
                  <c:v>452.57</c:v>
                </c:pt>
                <c:pt idx="15">
                  <c:v>454.63</c:v>
                </c:pt>
                <c:pt idx="16">
                  <c:v>403.19</c:v>
                </c:pt>
                <c:pt idx="17">
                  <c:v>407.15</c:v>
                </c:pt>
                <c:pt idx="18">
                  <c:v>468.78</c:v>
                </c:pt>
                <c:pt idx="19">
                  <c:v>527.42999999999995</c:v>
                </c:pt>
                <c:pt idx="20">
                  <c:v>535.04999999999995</c:v>
                </c:pt>
                <c:pt idx="21">
                  <c:v>606.29999999999995</c:v>
                </c:pt>
                <c:pt idx="22">
                  <c:v>603.25</c:v>
                </c:pt>
                <c:pt idx="23">
                  <c:v>694.68</c:v>
                </c:pt>
                <c:pt idx="24">
                  <c:v>747.6</c:v>
                </c:pt>
                <c:pt idx="25">
                  <c:v>924</c:v>
                </c:pt>
                <c:pt idx="26">
                  <c:v>900</c:v>
                </c:pt>
                <c:pt idx="27">
                  <c:v>1057</c:v>
                </c:pt>
                <c:pt idx="28">
                  <c:v>1160</c:v>
                </c:pt>
                <c:pt idx="29">
                  <c:v>1117</c:v>
                </c:pt>
                <c:pt idx="30">
                  <c:v>1176</c:v>
                </c:pt>
                <c:pt idx="31">
                  <c:v>1197</c:v>
                </c:pt>
                <c:pt idx="32">
                  <c:v>1263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200408"/>
        <c:axId val="315200016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契約件数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General</c:formatCode>
                <c:ptCount val="33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</c:numCache>
            </c:num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470</c:v>
                </c:pt>
                <c:pt idx="1">
                  <c:v>1856</c:v>
                </c:pt>
                <c:pt idx="2">
                  <c:v>3073</c:v>
                </c:pt>
                <c:pt idx="3">
                  <c:v>1498</c:v>
                </c:pt>
                <c:pt idx="4">
                  <c:v>2233</c:v>
                </c:pt>
                <c:pt idx="5">
                  <c:v>5945</c:v>
                </c:pt>
                <c:pt idx="6">
                  <c:v>5779</c:v>
                </c:pt>
                <c:pt idx="7">
                  <c:v>7273</c:v>
                </c:pt>
                <c:pt idx="8">
                  <c:v>12978</c:v>
                </c:pt>
                <c:pt idx="9">
                  <c:v>48764</c:v>
                </c:pt>
                <c:pt idx="10">
                  <c:v>83437</c:v>
                </c:pt>
                <c:pt idx="11">
                  <c:v>47549</c:v>
                </c:pt>
                <c:pt idx="12">
                  <c:v>37011</c:v>
                </c:pt>
                <c:pt idx="13">
                  <c:v>24556</c:v>
                </c:pt>
                <c:pt idx="14">
                  <c:v>21001</c:v>
                </c:pt>
                <c:pt idx="15">
                  <c:v>19799</c:v>
                </c:pt>
                <c:pt idx="16">
                  <c:v>16918</c:v>
                </c:pt>
                <c:pt idx="17">
                  <c:v>22347</c:v>
                </c:pt>
                <c:pt idx="18">
                  <c:v>26140</c:v>
                </c:pt>
                <c:pt idx="19">
                  <c:v>34171</c:v>
                </c:pt>
                <c:pt idx="20">
                  <c:v>41081</c:v>
                </c:pt>
                <c:pt idx="21">
                  <c:v>43664</c:v>
                </c:pt>
                <c:pt idx="22">
                  <c:v>44001</c:v>
                </c:pt>
                <c:pt idx="23">
                  <c:v>41485</c:v>
                </c:pt>
                <c:pt idx="24">
                  <c:v>37871</c:v>
                </c:pt>
                <c:pt idx="25">
                  <c:v>27514</c:v>
                </c:pt>
                <c:pt idx="26">
                  <c:v>23435</c:v>
                </c:pt>
                <c:pt idx="27">
                  <c:v>27406</c:v>
                </c:pt>
                <c:pt idx="28">
                  <c:v>27712</c:v>
                </c:pt>
                <c:pt idx="29">
                  <c:v>24925</c:v>
                </c:pt>
                <c:pt idx="30">
                  <c:v>22773</c:v>
                </c:pt>
                <c:pt idx="31">
                  <c:v>23778</c:v>
                </c:pt>
                <c:pt idx="32">
                  <c:v>26575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5196488"/>
        <c:axId val="315200800"/>
      </c:lineChart>
      <c:catAx>
        <c:axId val="31520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15200016"/>
        <c:crosses val="autoZero"/>
        <c:auto val="1"/>
        <c:lblAlgn val="ctr"/>
        <c:lblOffset val="100"/>
        <c:noMultiLvlLbl val="0"/>
      </c:catAx>
      <c:valAx>
        <c:axId val="31520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15200408"/>
        <c:crosses val="autoZero"/>
        <c:crossBetween val="between"/>
      </c:valAx>
      <c:valAx>
        <c:axId val="31520080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15196488"/>
        <c:crosses val="max"/>
        <c:crossBetween val="between"/>
      </c:valAx>
      <c:catAx>
        <c:axId val="3151964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1520080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1762868484414761E-2"/>
          <c:y val="6.6506166181282148E-2"/>
          <c:w val="0.86281201422599885"/>
          <c:h val="0.79253676121810057"/>
        </c:manualLayout>
      </c:layout>
      <c:lineChart>
        <c:grouping val="standard"/>
        <c:varyColors val="0"/>
        <c:ser>
          <c:idx val="0"/>
          <c:order val="0"/>
          <c:tx>
            <c:strRef>
              <c:f>'[2]f4-2'!$B$3</c:f>
              <c:strCache>
                <c:ptCount val="1"/>
                <c:pt idx="0">
                  <c:v>総販売量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numRef>
              <c:f>'[2]f4-2'!$A$4:$A$21</c:f>
              <c:numCache>
                <c:formatCode>General</c:formatCode>
                <c:ptCount val="18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</c:numCache>
            </c:numRef>
          </c:cat>
          <c:val>
            <c:numRef>
              <c:f>'[2]f4-2'!$B$4:$B$21</c:f>
              <c:numCache>
                <c:formatCode>General</c:formatCode>
                <c:ptCount val="18"/>
                <c:pt idx="0">
                  <c:v>22</c:v>
                </c:pt>
                <c:pt idx="1">
                  <c:v>25</c:v>
                </c:pt>
                <c:pt idx="2">
                  <c:v>28</c:v>
                </c:pt>
                <c:pt idx="3">
                  <c:v>27.5</c:v>
                </c:pt>
                <c:pt idx="4">
                  <c:v>29</c:v>
                </c:pt>
                <c:pt idx="5">
                  <c:v>31</c:v>
                </c:pt>
                <c:pt idx="6">
                  <c:v>33</c:v>
                </c:pt>
                <c:pt idx="7">
                  <c:v>38</c:v>
                </c:pt>
                <c:pt idx="8">
                  <c:v>40.5</c:v>
                </c:pt>
                <c:pt idx="9">
                  <c:v>44</c:v>
                </c:pt>
                <c:pt idx="10">
                  <c:v>48</c:v>
                </c:pt>
                <c:pt idx="11">
                  <c:v>49</c:v>
                </c:pt>
                <c:pt idx="12">
                  <c:v>51</c:v>
                </c:pt>
                <c:pt idx="13">
                  <c:v>53</c:v>
                </c:pt>
                <c:pt idx="14">
                  <c:v>61</c:v>
                </c:pt>
                <c:pt idx="15">
                  <c:v>67.5</c:v>
                </c:pt>
                <c:pt idx="16">
                  <c:v>68</c:v>
                </c:pt>
                <c:pt idx="17">
                  <c:v>69.5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'[2]f4-2'!$C$3</c:f>
              <c:strCache>
                <c:ptCount val="1"/>
                <c:pt idx="0">
                  <c:v>中央政府配分</c:v>
                </c:pt>
              </c:strCache>
            </c:strRef>
          </c:tx>
          <c:cat>
            <c:numRef>
              <c:f>'[2]f4-2'!$A$4:$A$21</c:f>
              <c:numCache>
                <c:formatCode>General</c:formatCode>
                <c:ptCount val="18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</c:numCache>
            </c:numRef>
          </c:cat>
          <c:val>
            <c:numRef>
              <c:f>'[2]f4-2'!$C$4:$C$21</c:f>
              <c:numCache>
                <c:formatCode>General</c:formatCode>
                <c:ptCount val="18"/>
                <c:pt idx="3">
                  <c:v>13</c:v>
                </c:pt>
                <c:pt idx="4">
                  <c:v>15</c:v>
                </c:pt>
                <c:pt idx="5">
                  <c:v>18</c:v>
                </c:pt>
                <c:pt idx="6">
                  <c:v>19</c:v>
                </c:pt>
                <c:pt idx="7">
                  <c:v>19</c:v>
                </c:pt>
                <c:pt idx="8">
                  <c:v>19.5</c:v>
                </c:pt>
                <c:pt idx="9">
                  <c:v>19</c:v>
                </c:pt>
                <c:pt idx="10">
                  <c:v>18</c:v>
                </c:pt>
                <c:pt idx="11">
                  <c:v>17</c:v>
                </c:pt>
                <c:pt idx="12">
                  <c:v>16.5</c:v>
                </c:pt>
                <c:pt idx="13">
                  <c:v>17</c:v>
                </c:pt>
                <c:pt idx="14">
                  <c:v>14.5</c:v>
                </c:pt>
                <c:pt idx="15">
                  <c:v>9.5</c:v>
                </c:pt>
                <c:pt idx="16">
                  <c:v>3.5</c:v>
                </c:pt>
                <c:pt idx="17">
                  <c:v>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'[2]f4-2'!$D$3</c:f>
              <c:strCache>
                <c:ptCount val="1"/>
                <c:pt idx="0">
                  <c:v>地方政府配分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ln>
                <a:solidFill>
                  <a:srgbClr val="00B050"/>
                </a:solidFill>
              </a:ln>
            </c:spPr>
          </c:marker>
          <c:cat>
            <c:numRef>
              <c:f>'[2]f4-2'!$A$4:$A$21</c:f>
              <c:numCache>
                <c:formatCode>General</c:formatCode>
                <c:ptCount val="18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</c:numCache>
            </c:numRef>
          </c:cat>
          <c:val>
            <c:numRef>
              <c:f>'[2]f4-2'!$D$4:$D$21</c:f>
              <c:numCache>
                <c:formatCode>General</c:formatCode>
                <c:ptCount val="18"/>
                <c:pt idx="8">
                  <c:v>31.5</c:v>
                </c:pt>
                <c:pt idx="9">
                  <c:v>32</c:v>
                </c:pt>
                <c:pt idx="10">
                  <c:v>31.5</c:v>
                </c:pt>
                <c:pt idx="11">
                  <c:v>30.5</c:v>
                </c:pt>
                <c:pt idx="12">
                  <c:v>30.3</c:v>
                </c:pt>
                <c:pt idx="13">
                  <c:v>29.5</c:v>
                </c:pt>
                <c:pt idx="14">
                  <c:v>27</c:v>
                </c:pt>
                <c:pt idx="15">
                  <c:v>21</c:v>
                </c:pt>
                <c:pt idx="16">
                  <c:v>10.5</c:v>
                </c:pt>
                <c:pt idx="17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6437064"/>
        <c:axId val="376439808"/>
      </c:lineChart>
      <c:catAx>
        <c:axId val="376437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76439808"/>
        <c:crosses val="autoZero"/>
        <c:auto val="1"/>
        <c:lblAlgn val="ctr"/>
        <c:lblOffset val="100"/>
        <c:noMultiLvlLbl val="0"/>
      </c:catAx>
      <c:valAx>
        <c:axId val="376439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76437064"/>
        <c:crosses val="autoZero"/>
        <c:crossBetween val="between"/>
      </c:valAx>
      <c:spPr>
        <a:solidFill>
          <a:schemeClr val="lt1"/>
        </a:solidFill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5968285214348221"/>
          <c:y val="7.4548702245552642E-2"/>
          <c:w val="0.69591579177602758"/>
          <c:h val="0.7982250656167978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'[2]f1-4'!$A$3</c:f>
              <c:strCache>
                <c:ptCount val="1"/>
                <c:pt idx="0">
                  <c:v>私有企業</c:v>
                </c:pt>
              </c:strCache>
            </c:strRef>
          </c:tx>
          <c:invertIfNegative val="0"/>
          <c:cat>
            <c:strRef>
              <c:f>'[2]f1-4'!$B$2:$D$2</c:f>
              <c:strCache>
                <c:ptCount val="3"/>
                <c:pt idx="0">
                  <c:v>1998年</c:v>
                </c:pt>
                <c:pt idx="1">
                  <c:v>2001年</c:v>
                </c:pt>
                <c:pt idx="2">
                  <c:v>2005年</c:v>
                </c:pt>
              </c:strCache>
            </c:strRef>
          </c:cat>
          <c:val>
            <c:numRef>
              <c:f>'[2]f1-4'!$B$3:$D$3</c:f>
              <c:numCache>
                <c:formatCode>General</c:formatCode>
                <c:ptCount val="3"/>
                <c:pt idx="0">
                  <c:v>5.9</c:v>
                </c:pt>
                <c:pt idx="1">
                  <c:v>10.6</c:v>
                </c:pt>
                <c:pt idx="2">
                  <c:v>19.100000000000001</c:v>
                </c:pt>
              </c:numCache>
            </c:numRef>
          </c:val>
        </c:ser>
        <c:ser>
          <c:idx val="1"/>
          <c:order val="1"/>
          <c:tx>
            <c:strRef>
              <c:f>'[2]f1-4'!$A$4</c:f>
              <c:strCache>
                <c:ptCount val="1"/>
                <c:pt idx="0">
                  <c:v>外資企業</c:v>
                </c:pt>
              </c:strCache>
            </c:strRef>
          </c:tx>
          <c:invertIfNegative val="0"/>
          <c:cat>
            <c:strRef>
              <c:f>'[2]f1-4'!$B$2:$D$2</c:f>
              <c:strCache>
                <c:ptCount val="3"/>
                <c:pt idx="0">
                  <c:v>1998年</c:v>
                </c:pt>
                <c:pt idx="1">
                  <c:v>2001年</c:v>
                </c:pt>
                <c:pt idx="2">
                  <c:v>2005年</c:v>
                </c:pt>
              </c:strCache>
            </c:strRef>
          </c:cat>
          <c:val>
            <c:numRef>
              <c:f>'[2]f1-4'!$B$4:$D$4</c:f>
              <c:numCache>
                <c:formatCode>General</c:formatCode>
                <c:ptCount val="3"/>
                <c:pt idx="0">
                  <c:v>11.7</c:v>
                </c:pt>
                <c:pt idx="1">
                  <c:v>16.899999999999999</c:v>
                </c:pt>
                <c:pt idx="2">
                  <c:v>20.7</c:v>
                </c:pt>
              </c:numCache>
            </c:numRef>
          </c:val>
        </c:ser>
        <c:ser>
          <c:idx val="2"/>
          <c:order val="2"/>
          <c:tx>
            <c:strRef>
              <c:f>'[2]f1-4'!$A$5</c:f>
              <c:strCache>
                <c:ptCount val="1"/>
                <c:pt idx="0">
                  <c:v>法人企業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invertIfNegative val="0"/>
          <c:cat>
            <c:strRef>
              <c:f>'[2]f1-4'!$B$2:$D$2</c:f>
              <c:strCache>
                <c:ptCount val="3"/>
                <c:pt idx="0">
                  <c:v>1998年</c:v>
                </c:pt>
                <c:pt idx="1">
                  <c:v>2001年</c:v>
                </c:pt>
                <c:pt idx="2">
                  <c:v>2005年</c:v>
                </c:pt>
              </c:strCache>
            </c:strRef>
          </c:cat>
          <c:val>
            <c:numRef>
              <c:f>'[2]f1-4'!$B$5:$D$5</c:f>
              <c:numCache>
                <c:formatCode>General</c:formatCode>
                <c:ptCount val="3"/>
                <c:pt idx="0">
                  <c:v>11.3</c:v>
                </c:pt>
                <c:pt idx="1">
                  <c:v>17.2</c:v>
                </c:pt>
                <c:pt idx="2">
                  <c:v>31.4</c:v>
                </c:pt>
              </c:numCache>
            </c:numRef>
          </c:val>
        </c:ser>
        <c:ser>
          <c:idx val="3"/>
          <c:order val="3"/>
          <c:tx>
            <c:strRef>
              <c:f>'[2]f1-4'!$A$6</c:f>
              <c:strCache>
                <c:ptCount val="1"/>
                <c:pt idx="0">
                  <c:v>国有企業</c:v>
                </c:pt>
              </c:strCache>
            </c:strRef>
          </c:tx>
          <c:invertIfNegative val="0"/>
          <c:cat>
            <c:strRef>
              <c:f>'[2]f1-4'!$B$2:$D$2</c:f>
              <c:strCache>
                <c:ptCount val="3"/>
                <c:pt idx="0">
                  <c:v>1998年</c:v>
                </c:pt>
                <c:pt idx="1">
                  <c:v>2001年</c:v>
                </c:pt>
                <c:pt idx="2">
                  <c:v>2005年</c:v>
                </c:pt>
              </c:strCache>
            </c:strRef>
          </c:cat>
          <c:val>
            <c:numRef>
              <c:f>'[2]f1-4'!$B$6:$D$6</c:f>
              <c:numCache>
                <c:formatCode>General</c:formatCode>
                <c:ptCount val="3"/>
                <c:pt idx="0">
                  <c:v>71.099999999999994</c:v>
                </c:pt>
                <c:pt idx="1">
                  <c:v>55.300000000000004</c:v>
                </c:pt>
                <c:pt idx="2">
                  <c:v>28.799999999999994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6440200"/>
        <c:axId val="376433928"/>
      </c:barChart>
      <c:catAx>
        <c:axId val="376440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76433928"/>
        <c:crosses val="autoZero"/>
        <c:auto val="1"/>
        <c:lblAlgn val="ctr"/>
        <c:lblOffset val="100"/>
        <c:noMultiLvlLbl val="0"/>
      </c:catAx>
      <c:valAx>
        <c:axId val="376433928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764402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0.08001</cdr:x>
      <cdr:y>0.94501</cdr:y>
    </cdr:from>
    <cdr:to>
      <cdr:x>0.28125</cdr:x>
      <cdr:y>1</cdr:y>
    </cdr:to>
    <cdr:sp macro="" textlink="">
      <cdr:nvSpPr>
        <cdr:cNvPr id="2" name="正方形/長方形 1"/>
        <cdr:cNvSpPr/>
      </cdr:nvSpPr>
      <cdr:spPr bwMode="auto">
        <a:xfrm xmlns:a="http://schemas.openxmlformats.org/drawingml/2006/main">
          <a:off x="658416" y="4722349"/>
          <a:ext cx="1656184" cy="274802"/>
        </a:xfrm>
        <a:prstGeom xmlns:a="http://schemas.openxmlformats.org/drawingml/2006/main" prst="rect">
          <a:avLst/>
        </a:prstGeom>
        <a:ln xmlns:a="http://schemas.openxmlformats.org/drawingml/2006/main">
          <a:headEnd type="none" w="med" len="med"/>
          <a:tailEnd type="none" w="med" len="med"/>
        </a:ln>
        <a:extLst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ja-JP" altLang="en-US" sz="1400" dirty="0" smtClean="0"/>
            <a:t>大躍進政策の失敗</a:t>
          </a:r>
          <a:endParaRPr lang="ja-JP" sz="1400" dirty="0"/>
        </a:p>
      </cdr:txBody>
    </cdr:sp>
  </cdr:relSizeAnchor>
  <cdr:relSizeAnchor xmlns:cdr="http://schemas.openxmlformats.org/drawingml/2006/chartDrawing">
    <cdr:from>
      <cdr:x>0.22875</cdr:x>
      <cdr:y>0.61094</cdr:y>
    </cdr:from>
    <cdr:to>
      <cdr:x>0.37486</cdr:x>
      <cdr:y>0.69739</cdr:y>
    </cdr:to>
    <cdr:sp macro="" textlink="">
      <cdr:nvSpPr>
        <cdr:cNvPr id="3" name="正方形/長方形 2"/>
        <cdr:cNvSpPr/>
      </cdr:nvSpPr>
      <cdr:spPr bwMode="auto">
        <a:xfrm xmlns:a="http://schemas.openxmlformats.org/drawingml/2006/main">
          <a:off x="1882552" y="3052936"/>
          <a:ext cx="1202432" cy="432048"/>
        </a:xfrm>
        <a:prstGeom xmlns:a="http://schemas.openxmlformats.org/drawingml/2006/main" prst="rect">
          <a:avLst/>
        </a:prstGeom>
        <a:ln xmlns:a="http://schemas.openxmlformats.org/drawingml/2006/main">
          <a:headEnd type="none" w="med" len="med"/>
          <a:tailEnd type="none" w="med" len="med"/>
        </a:ln>
        <a:extLst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ja-JP" altLang="en-US" sz="1600" dirty="0" smtClean="0"/>
            <a:t>文化大革命</a:t>
          </a:r>
          <a:endParaRPr lang="ja-JP" sz="1600" dirty="0"/>
        </a:p>
      </cdr:txBody>
    </cdr:sp>
  </cdr:relSizeAnchor>
  <cdr:relSizeAnchor xmlns:cdr="http://schemas.openxmlformats.org/drawingml/2006/chartDrawing">
    <cdr:from>
      <cdr:x>0.36</cdr:x>
      <cdr:y>0.16423</cdr:y>
    </cdr:from>
    <cdr:to>
      <cdr:x>0.50875</cdr:x>
      <cdr:y>0.23628</cdr:y>
    </cdr:to>
    <cdr:sp macro="" textlink="">
      <cdr:nvSpPr>
        <cdr:cNvPr id="4" name="正方形/長方形 3"/>
        <cdr:cNvSpPr/>
      </cdr:nvSpPr>
      <cdr:spPr bwMode="auto">
        <a:xfrm xmlns:a="http://schemas.openxmlformats.org/drawingml/2006/main">
          <a:off x="2962672" y="820688"/>
          <a:ext cx="1224136" cy="360040"/>
        </a:xfrm>
        <a:prstGeom xmlns:a="http://schemas.openxmlformats.org/drawingml/2006/main" prst="rect">
          <a:avLst/>
        </a:prstGeom>
        <a:ln xmlns:a="http://schemas.openxmlformats.org/drawingml/2006/main">
          <a:headEnd type="none" w="med" len="med"/>
          <a:tailEnd type="none" w="med" len="med"/>
        </a:ln>
        <a:extLst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ja-JP" altLang="en-US" sz="1600" dirty="0" smtClean="0"/>
            <a:t>毛沢東の死</a:t>
          </a:r>
          <a:endParaRPr lang="ja-JP" sz="1600" dirty="0"/>
        </a:p>
      </cdr:txBody>
    </cdr:sp>
  </cdr:relSizeAnchor>
  <cdr:relSizeAnchor xmlns:cdr="http://schemas.openxmlformats.org/drawingml/2006/chartDrawing">
    <cdr:from>
      <cdr:x>0.5525</cdr:x>
      <cdr:y>0.61094</cdr:y>
    </cdr:from>
    <cdr:to>
      <cdr:x>0.69861</cdr:x>
      <cdr:y>0.69739</cdr:y>
    </cdr:to>
    <cdr:sp macro="" textlink="">
      <cdr:nvSpPr>
        <cdr:cNvPr id="5" name="正方形/長方形 4"/>
        <cdr:cNvSpPr/>
      </cdr:nvSpPr>
      <cdr:spPr bwMode="auto">
        <a:xfrm xmlns:a="http://schemas.openxmlformats.org/drawingml/2006/main">
          <a:off x="4546848" y="3052936"/>
          <a:ext cx="1202432" cy="432048"/>
        </a:xfrm>
        <a:prstGeom xmlns:a="http://schemas.openxmlformats.org/drawingml/2006/main" prst="rect">
          <a:avLst/>
        </a:prstGeom>
        <a:ln xmlns:a="http://schemas.openxmlformats.org/drawingml/2006/main">
          <a:headEnd type="none" w="med" len="med"/>
          <a:tailEnd type="none" w="med" len="med"/>
        </a:ln>
        <a:extLst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ja-JP" altLang="en-US" sz="1600" dirty="0" smtClean="0"/>
            <a:t>天安門事件</a:t>
          </a:r>
          <a:endParaRPr lang="ja-JP" sz="1600" dirty="0"/>
        </a:p>
      </cdr:txBody>
    </cdr:sp>
  </cdr:relSizeAnchor>
  <cdr:relSizeAnchor xmlns:cdr="http://schemas.openxmlformats.org/drawingml/2006/chartDrawing">
    <cdr:from>
      <cdr:x>0.87624</cdr:x>
      <cdr:y>0.17864</cdr:y>
    </cdr:from>
    <cdr:to>
      <cdr:x>0.98999</cdr:x>
      <cdr:y>0.2651</cdr:y>
    </cdr:to>
    <cdr:sp macro="" textlink="">
      <cdr:nvSpPr>
        <cdr:cNvPr id="6" name="正方形/長方形 5"/>
        <cdr:cNvSpPr/>
      </cdr:nvSpPr>
      <cdr:spPr bwMode="auto">
        <a:xfrm xmlns:a="http://schemas.openxmlformats.org/drawingml/2006/main">
          <a:off x="7211145" y="892691"/>
          <a:ext cx="936103" cy="432054"/>
        </a:xfrm>
        <a:prstGeom xmlns:a="http://schemas.openxmlformats.org/drawingml/2006/main" prst="rect">
          <a:avLst/>
        </a:prstGeom>
        <a:ln xmlns:a="http://schemas.openxmlformats.org/drawingml/2006/main">
          <a:headEnd type="none" w="med" len="med"/>
          <a:tailEnd type="none" w="med" len="med"/>
        </a:ln>
        <a:extLst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ja-JP" altLang="en-US" sz="1600" dirty="0" smtClean="0"/>
            <a:t>新常態</a:t>
          </a:r>
          <a:endParaRPr lang="ja-JP" sz="16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0.32801</cdr:x>
      <cdr:y>0.74563</cdr:y>
    </cdr:from>
    <cdr:to>
      <cdr:x>0.56148</cdr:x>
      <cdr:y>0.81687</cdr:y>
    </cdr:to>
    <cdr:sp macro="" textlink="">
      <cdr:nvSpPr>
        <cdr:cNvPr id="6" name="テキスト ボックス 5"/>
        <cdr:cNvSpPr txBox="1"/>
      </cdr:nvSpPr>
      <cdr:spPr>
        <a:xfrm xmlns:a="http://schemas.openxmlformats.org/drawingml/2006/main">
          <a:off x="1512168" y="2592288"/>
          <a:ext cx="1076320" cy="2476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100" dirty="0"/>
            <a:t>中央政府配分</a:t>
          </a:r>
        </a:p>
      </cdr:txBody>
    </cdr:sp>
  </cdr:relSizeAnchor>
  <cdr:relSizeAnchor xmlns:cdr="http://schemas.openxmlformats.org/drawingml/2006/chartDrawing">
    <cdr:from>
      <cdr:x>0.7185</cdr:x>
      <cdr:y>0.37282</cdr:y>
    </cdr:from>
    <cdr:to>
      <cdr:x>0.89618</cdr:x>
      <cdr:y>0.45228</cdr:y>
    </cdr:to>
    <cdr:sp macro="" textlink="">
      <cdr:nvSpPr>
        <cdr:cNvPr id="7" name="テキスト ボックス 6"/>
        <cdr:cNvSpPr txBox="1"/>
      </cdr:nvSpPr>
      <cdr:spPr>
        <a:xfrm xmlns:a="http://schemas.openxmlformats.org/drawingml/2006/main">
          <a:off x="3312368" y="1296144"/>
          <a:ext cx="819122" cy="2762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100" dirty="0"/>
            <a:t>市場調整</a:t>
          </a:r>
        </a:p>
      </cdr:txBody>
    </cdr:sp>
  </cdr:relSizeAnchor>
  <cdr:relSizeAnchor xmlns:cdr="http://schemas.openxmlformats.org/drawingml/2006/chartDrawing">
    <cdr:from>
      <cdr:x>0.42355</cdr:x>
      <cdr:y>0.56712</cdr:y>
    </cdr:from>
    <cdr:to>
      <cdr:x>0.56612</cdr:x>
      <cdr:y>0.63836</cdr:y>
    </cdr:to>
    <cdr:sp macro="" textlink="">
      <cdr:nvSpPr>
        <cdr:cNvPr id="8" name="テキスト ボックス 7"/>
        <cdr:cNvSpPr txBox="1"/>
      </cdr:nvSpPr>
      <cdr:spPr>
        <a:xfrm xmlns:a="http://schemas.openxmlformats.org/drawingml/2006/main">
          <a:off x="1952625" y="1971675"/>
          <a:ext cx="6572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ja-JP" altLang="en-US" sz="1100"/>
        </a:p>
      </cdr:txBody>
    </cdr:sp>
  </cdr:relSizeAnchor>
  <cdr:relSizeAnchor xmlns:cdr="http://schemas.openxmlformats.org/drawingml/2006/chartDrawing">
    <cdr:from>
      <cdr:x>0.46859</cdr:x>
      <cdr:y>0.55923</cdr:y>
    </cdr:from>
    <cdr:to>
      <cdr:x>0.7124</cdr:x>
      <cdr:y>0.64416</cdr:y>
    </cdr:to>
    <cdr:sp macro="" textlink="">
      <cdr:nvSpPr>
        <cdr:cNvPr id="9" name="テキスト ボックス 8"/>
        <cdr:cNvSpPr txBox="1"/>
      </cdr:nvSpPr>
      <cdr:spPr>
        <a:xfrm xmlns:a="http://schemas.openxmlformats.org/drawingml/2006/main">
          <a:off x="2160240" y="1944216"/>
          <a:ext cx="1123988" cy="2953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100" dirty="0"/>
            <a:t>地方政府配分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AAF3350-E129-4F35-9C92-3DBF4BEEDAB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91253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09AA07C-A017-475B-A620-C65F10E1DF3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615392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5166E189-C48A-4946-AC0F-9D3D1FAE6169}" type="slidenum">
              <a:rPr lang="en-US" altLang="ja-JP" smtClean="0"/>
              <a:pPr/>
              <a:t>3</a:t>
            </a:fld>
            <a:endParaRPr lang="en-US" altLang="ja-JP" smtClean="0"/>
          </a:p>
        </p:txBody>
      </p:sp>
      <p:sp>
        <p:nvSpPr>
          <p:cNvPr id="717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2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7173" name="ヘッダー プレースホルダ 3"/>
          <p:cNvSpPr txBox="1">
            <a:spLocks noGrp="1"/>
          </p:cNvSpPr>
          <p:nvPr/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200">
                <a:latin typeface="Calibri" panose="020F0502020204030204" pitchFamily="34" charset="0"/>
              </a:rPr>
              <a:t>1.2.1</a:t>
            </a:r>
          </a:p>
        </p:txBody>
      </p:sp>
      <p:sp>
        <p:nvSpPr>
          <p:cNvPr id="7174" name="スライド番号プレースホルダ 4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42F5C110-594B-4D08-B367-9B0E87002E10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265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C6D51326-870B-45BD-A7DF-009605450304}" type="slidenum">
              <a:rPr lang="en-US" altLang="ja-JP" smtClean="0"/>
              <a:pPr/>
              <a:t>4</a:t>
            </a:fld>
            <a:endParaRPr lang="en-US" altLang="ja-JP" smtClean="0"/>
          </a:p>
        </p:txBody>
      </p:sp>
      <p:sp>
        <p:nvSpPr>
          <p:cNvPr id="9219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20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9221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BC52A572-17BC-4E8A-BB99-9DBE1994AFE4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626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5BAE02BF-E42F-48C5-BBC6-33728A2A4E7D}" type="slidenum">
              <a:rPr lang="en-US" altLang="ja-JP" smtClean="0"/>
              <a:pPr/>
              <a:t>6</a:t>
            </a:fld>
            <a:endParaRPr lang="en-US" altLang="ja-JP" smtClean="0"/>
          </a:p>
        </p:txBody>
      </p:sp>
      <p:sp>
        <p:nvSpPr>
          <p:cNvPr id="1229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2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12293" name="ヘッダー プレースホルダ 3"/>
          <p:cNvSpPr txBox="1">
            <a:spLocks noGrp="1"/>
          </p:cNvSpPr>
          <p:nvPr/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200">
                <a:latin typeface="Calibri" panose="020F0502020204030204" pitchFamily="34" charset="0"/>
              </a:rPr>
              <a:t>1.2.1</a:t>
            </a:r>
          </a:p>
        </p:txBody>
      </p:sp>
      <p:sp>
        <p:nvSpPr>
          <p:cNvPr id="12294" name="スライド番号プレースホルダ 4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2DDC3A8A-D66D-48D9-AD2B-38AD636AE24F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768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1B8919A5-18D6-48E8-AED4-0C760E565FEC}" type="slidenum">
              <a:rPr lang="en-US" altLang="ja-JP" smtClean="0"/>
              <a:pPr/>
              <a:t>10</a:t>
            </a:fld>
            <a:endParaRPr lang="en-US" altLang="ja-JP" smtClean="0"/>
          </a:p>
        </p:txBody>
      </p:sp>
      <p:sp>
        <p:nvSpPr>
          <p:cNvPr id="1741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2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17413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6DE4A3CE-8105-41B3-9EC9-EDC7B97E6CBA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40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E3DAC997-9BD5-47FC-BCA7-BB4235DAF043}" type="slidenum">
              <a:rPr lang="en-US" altLang="ja-JP" smtClean="0"/>
              <a:pPr/>
              <a:t>11</a:t>
            </a:fld>
            <a:endParaRPr lang="en-US" altLang="ja-JP" smtClean="0"/>
          </a:p>
        </p:txBody>
      </p:sp>
      <p:sp>
        <p:nvSpPr>
          <p:cNvPr id="19459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60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19461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60483917-22D3-49B5-B95F-BB3AD339149B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696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F42FDBEC-B4E1-466D-BBD5-F706AE048723}" type="slidenum">
              <a:rPr lang="en-US" altLang="ja-JP" smtClean="0"/>
              <a:pPr/>
              <a:t>14</a:t>
            </a:fld>
            <a:endParaRPr lang="en-US" altLang="ja-JP" smtClean="0"/>
          </a:p>
        </p:txBody>
      </p:sp>
      <p:sp>
        <p:nvSpPr>
          <p:cNvPr id="23555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6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23557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07269B6E-E018-4EA3-B95D-9ABDB6A646CA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  <p:sp>
        <p:nvSpPr>
          <p:cNvPr id="23558" name="ヘッダー プレースホルダ 4"/>
          <p:cNvSpPr txBox="1">
            <a:spLocks noGrp="1"/>
          </p:cNvSpPr>
          <p:nvPr/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200">
                <a:latin typeface="Calibri" panose="020F0502020204030204" pitchFamily="34" charset="0"/>
              </a:rPr>
              <a:t>１．４．２</a:t>
            </a:r>
          </a:p>
        </p:txBody>
      </p:sp>
    </p:spTree>
    <p:extLst>
      <p:ext uri="{BB962C8B-B14F-4D97-AF65-F5344CB8AC3E}">
        <p14:creationId xmlns:p14="http://schemas.microsoft.com/office/powerpoint/2010/main" val="627041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837F4E03-7605-42B9-B351-401F636CF326}" type="slidenum">
              <a:rPr lang="en-US" altLang="ja-JP" smtClean="0"/>
              <a:pPr/>
              <a:t>15</a:t>
            </a:fld>
            <a:endParaRPr lang="en-US" altLang="ja-JP" smtClean="0"/>
          </a:p>
        </p:txBody>
      </p:sp>
      <p:sp>
        <p:nvSpPr>
          <p:cNvPr id="2560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4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25605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A90E839B-3014-4F78-9E30-27346AC6F2A1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  <p:sp>
        <p:nvSpPr>
          <p:cNvPr id="25606" name="ヘッダー プレースホルダ 4"/>
          <p:cNvSpPr txBox="1">
            <a:spLocks noGrp="1"/>
          </p:cNvSpPr>
          <p:nvPr/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200">
                <a:latin typeface="Calibri" panose="020F0502020204030204" pitchFamily="34" charset="0"/>
              </a:rPr>
              <a:t>２．１．２</a:t>
            </a:r>
          </a:p>
        </p:txBody>
      </p:sp>
    </p:spTree>
    <p:extLst>
      <p:ext uri="{BB962C8B-B14F-4D97-AF65-F5344CB8AC3E}">
        <p14:creationId xmlns:p14="http://schemas.microsoft.com/office/powerpoint/2010/main" val="2256347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9732DD3E-0B72-4947-9752-D31C963CCB83}" type="slidenum">
              <a:rPr lang="en-US" altLang="ja-JP" smtClean="0"/>
              <a:pPr/>
              <a:t>18</a:t>
            </a:fld>
            <a:endParaRPr lang="en-US" altLang="ja-JP" smtClean="0"/>
          </a:p>
        </p:txBody>
      </p:sp>
      <p:sp>
        <p:nvSpPr>
          <p:cNvPr id="29699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700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29701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587DC6E4-A6CC-4AA9-BF1F-50078C2897CE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  <p:sp>
        <p:nvSpPr>
          <p:cNvPr id="29702" name="ヘッダー プレースホルダ 4"/>
          <p:cNvSpPr txBox="1">
            <a:spLocks noGrp="1"/>
          </p:cNvSpPr>
          <p:nvPr/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200">
                <a:latin typeface="Calibri" panose="020F0502020204030204" pitchFamily="34" charset="0"/>
              </a:rPr>
              <a:t>２．２．１</a:t>
            </a:r>
          </a:p>
        </p:txBody>
      </p:sp>
    </p:spTree>
    <p:extLst>
      <p:ext uri="{BB962C8B-B14F-4D97-AF65-F5344CB8AC3E}">
        <p14:creationId xmlns:p14="http://schemas.microsoft.com/office/powerpoint/2010/main" val="3976805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13BD17E3-6717-40DC-BB39-17D8F78C47DD}" type="slidenum">
              <a:rPr lang="en-US" altLang="ja-JP" smtClean="0"/>
              <a:pPr/>
              <a:t>19</a:t>
            </a:fld>
            <a:endParaRPr lang="en-US" altLang="ja-JP" smtClean="0"/>
          </a:p>
        </p:txBody>
      </p:sp>
      <p:sp>
        <p:nvSpPr>
          <p:cNvPr id="31747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8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31749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54CF25FA-0033-4ABB-8755-5448953F7574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316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172DC4BE-C2A7-4A26-A74C-C768CECEE8E9}" type="slidenum">
              <a:rPr lang="en-US" altLang="ja-JP" smtClean="0"/>
              <a:pPr/>
              <a:t>20</a:t>
            </a:fld>
            <a:endParaRPr lang="en-US" altLang="ja-JP" smtClean="0"/>
          </a:p>
        </p:txBody>
      </p:sp>
      <p:sp>
        <p:nvSpPr>
          <p:cNvPr id="33795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6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33797" name="ヘッダー プレースホルダ 3"/>
          <p:cNvSpPr txBox="1">
            <a:spLocks noGrp="1"/>
          </p:cNvSpPr>
          <p:nvPr/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200">
                <a:latin typeface="Calibri" panose="020F0502020204030204" pitchFamily="34" charset="0"/>
              </a:rPr>
              <a:t>２．２．１</a:t>
            </a:r>
          </a:p>
        </p:txBody>
      </p:sp>
      <p:sp>
        <p:nvSpPr>
          <p:cNvPr id="33798" name="スライド番号プレースホルダ 4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94D8FE2B-5174-46CB-8888-DBFB4F435AC2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665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49287D52-FAC8-45B9-BC81-C003F56608DC}" type="slidenum">
              <a:rPr lang="en-US" altLang="ja-JP" smtClean="0"/>
              <a:pPr/>
              <a:t>21</a:t>
            </a:fld>
            <a:endParaRPr lang="en-US" altLang="ja-JP" smtClean="0"/>
          </a:p>
        </p:txBody>
      </p:sp>
      <p:sp>
        <p:nvSpPr>
          <p:cNvPr id="3584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4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35845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4D640534-1593-416C-9CC1-B4DAFE91B9B1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  <p:sp>
        <p:nvSpPr>
          <p:cNvPr id="35846" name="ヘッダー プレースホルダ 4"/>
          <p:cNvSpPr txBox="1">
            <a:spLocks noGrp="1"/>
          </p:cNvSpPr>
          <p:nvPr/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200">
                <a:latin typeface="Calibri" panose="020F0502020204030204" pitchFamily="34" charset="0"/>
              </a:rPr>
              <a:t>３．１．１</a:t>
            </a:r>
          </a:p>
        </p:txBody>
      </p:sp>
    </p:spTree>
    <p:extLst>
      <p:ext uri="{BB962C8B-B14F-4D97-AF65-F5344CB8AC3E}">
        <p14:creationId xmlns:p14="http://schemas.microsoft.com/office/powerpoint/2010/main" val="4206866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52FBA92D-D9D3-4E63-B746-3DA45B77120D}" type="slidenum">
              <a:rPr lang="en-US" altLang="ja-JP" smtClean="0"/>
              <a:pPr/>
              <a:t>23</a:t>
            </a:fld>
            <a:endParaRPr lang="en-US" altLang="ja-JP" smtClean="0"/>
          </a:p>
        </p:txBody>
      </p:sp>
      <p:sp>
        <p:nvSpPr>
          <p:cNvPr id="38915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6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38917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2D783CB4-BC08-4585-A45B-7EFCDB41BF61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  <p:sp>
        <p:nvSpPr>
          <p:cNvPr id="38918" name="ヘッダー プレースホルダ 4"/>
          <p:cNvSpPr txBox="1">
            <a:spLocks noGrp="1"/>
          </p:cNvSpPr>
          <p:nvPr/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200">
                <a:latin typeface="Calibri" panose="020F0502020204030204" pitchFamily="34" charset="0"/>
              </a:rPr>
              <a:t>２．２．２</a:t>
            </a:r>
          </a:p>
        </p:txBody>
      </p:sp>
    </p:spTree>
    <p:extLst>
      <p:ext uri="{BB962C8B-B14F-4D97-AF65-F5344CB8AC3E}">
        <p14:creationId xmlns:p14="http://schemas.microsoft.com/office/powerpoint/2010/main" val="1422682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5C627907-37D0-4D97-9721-11D55DDAA005}" type="slidenum">
              <a:rPr lang="en-US" altLang="ja-JP" smtClean="0"/>
              <a:pPr/>
              <a:t>24</a:t>
            </a:fld>
            <a:endParaRPr lang="en-US" altLang="ja-JP" smtClean="0"/>
          </a:p>
        </p:txBody>
      </p:sp>
      <p:sp>
        <p:nvSpPr>
          <p:cNvPr id="4096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4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40965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4043515F-E640-4151-B302-482594FC36B6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24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  <p:sp>
        <p:nvSpPr>
          <p:cNvPr id="40966" name="ヘッダー プレースホルダ 4"/>
          <p:cNvSpPr txBox="1">
            <a:spLocks noGrp="1"/>
          </p:cNvSpPr>
          <p:nvPr/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200">
                <a:latin typeface="Calibri" panose="020F0502020204030204" pitchFamily="34" charset="0"/>
              </a:rPr>
              <a:t>２．２．３</a:t>
            </a:r>
          </a:p>
        </p:txBody>
      </p:sp>
    </p:spTree>
    <p:extLst>
      <p:ext uri="{BB962C8B-B14F-4D97-AF65-F5344CB8AC3E}">
        <p14:creationId xmlns:p14="http://schemas.microsoft.com/office/powerpoint/2010/main" val="3330986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B215A2A4-B2EE-4914-BA7B-A61586D0DE6C}" type="slidenum">
              <a:rPr lang="en-US" altLang="ja-JP" smtClean="0"/>
              <a:pPr/>
              <a:t>25</a:t>
            </a:fld>
            <a:endParaRPr lang="en-US" altLang="ja-JP" smtClean="0"/>
          </a:p>
        </p:txBody>
      </p:sp>
      <p:sp>
        <p:nvSpPr>
          <p:cNvPr id="4301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2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43013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7FF34466-C28D-488C-B6D3-AE422B93A1DC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25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2324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262BA48B-CDBD-494C-BA5A-AC6F0D03F4BB}" type="slidenum">
              <a:rPr lang="en-US" altLang="ja-JP" smtClean="0"/>
              <a:pPr/>
              <a:t>26</a:t>
            </a:fld>
            <a:endParaRPr lang="en-US" altLang="ja-JP" smtClean="0"/>
          </a:p>
        </p:txBody>
      </p:sp>
      <p:sp>
        <p:nvSpPr>
          <p:cNvPr id="45059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60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45061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6E7CB28D-740C-4606-8F06-8EFED307DB45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26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  <p:sp>
        <p:nvSpPr>
          <p:cNvPr id="45062" name="ヘッダー プレースホルダ 4"/>
          <p:cNvSpPr txBox="1">
            <a:spLocks noGrp="1"/>
          </p:cNvSpPr>
          <p:nvPr/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200">
                <a:latin typeface="Calibri" panose="020F0502020204030204" pitchFamily="34" charset="0"/>
              </a:rPr>
              <a:t>２．２．３</a:t>
            </a:r>
          </a:p>
        </p:txBody>
      </p:sp>
    </p:spTree>
    <p:extLst>
      <p:ext uri="{BB962C8B-B14F-4D97-AF65-F5344CB8AC3E}">
        <p14:creationId xmlns:p14="http://schemas.microsoft.com/office/powerpoint/2010/main" val="11106165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FEE77629-58A7-4347-8CEB-AAC6D0CEA8C0}" type="slidenum">
              <a:rPr lang="en-US" altLang="ja-JP" smtClean="0"/>
              <a:pPr/>
              <a:t>33</a:t>
            </a:fld>
            <a:endParaRPr lang="en-US" altLang="ja-JP" smtClean="0"/>
          </a:p>
        </p:txBody>
      </p:sp>
      <p:sp>
        <p:nvSpPr>
          <p:cNvPr id="5325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2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53253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F3EB874B-EE03-4E71-A41B-D9C0CDF4BBCB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33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  <p:sp>
        <p:nvSpPr>
          <p:cNvPr id="53254" name="ヘッダー プレースホルダ 4"/>
          <p:cNvSpPr txBox="1">
            <a:spLocks noGrp="1"/>
          </p:cNvSpPr>
          <p:nvPr/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200">
                <a:latin typeface="Calibri" panose="020F0502020204030204" pitchFamily="34" charset="0"/>
              </a:rPr>
              <a:t>２．２．２</a:t>
            </a:r>
          </a:p>
        </p:txBody>
      </p:sp>
    </p:spTree>
    <p:extLst>
      <p:ext uri="{BB962C8B-B14F-4D97-AF65-F5344CB8AC3E}">
        <p14:creationId xmlns:p14="http://schemas.microsoft.com/office/powerpoint/2010/main" val="20314783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44895CDE-BDC5-4D23-910B-E4626A65CFC6}" type="slidenum">
              <a:rPr lang="en-US" altLang="ja-JP" smtClean="0"/>
              <a:pPr/>
              <a:t>35</a:t>
            </a:fld>
            <a:endParaRPr lang="en-US" altLang="ja-JP" smtClean="0"/>
          </a:p>
        </p:txBody>
      </p:sp>
      <p:sp>
        <p:nvSpPr>
          <p:cNvPr id="5632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4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56325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D475F5A3-E00D-411B-86BA-7E7B2B7B704D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35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378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85DD33F7-EA06-4AE5-82DB-E53E185890C2}" type="slidenum">
              <a:rPr lang="en-US" altLang="ja-JP" smtClean="0"/>
              <a:pPr/>
              <a:t>36</a:t>
            </a:fld>
            <a:endParaRPr lang="en-US" altLang="ja-JP" smtClean="0"/>
          </a:p>
        </p:txBody>
      </p:sp>
      <p:sp>
        <p:nvSpPr>
          <p:cNvPr id="5837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2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58373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B22A3EAD-0763-46BC-B878-33480D64A765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36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  <p:sp>
        <p:nvSpPr>
          <p:cNvPr id="58374" name="ヘッダー プレースホルダ 4"/>
          <p:cNvSpPr txBox="1">
            <a:spLocks noGrp="1"/>
          </p:cNvSpPr>
          <p:nvPr/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200">
                <a:latin typeface="Calibri" panose="020F0502020204030204" pitchFamily="34" charset="0"/>
              </a:rPr>
              <a:t>３．１．２</a:t>
            </a:r>
          </a:p>
        </p:txBody>
      </p:sp>
    </p:spTree>
    <p:extLst>
      <p:ext uri="{BB962C8B-B14F-4D97-AF65-F5344CB8AC3E}">
        <p14:creationId xmlns:p14="http://schemas.microsoft.com/office/powerpoint/2010/main" val="1189903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2F7CA72C-FB52-43F3-BD4F-C1EFD819B455}" type="slidenum">
              <a:rPr lang="en-US" altLang="ja-JP" smtClean="0"/>
              <a:pPr/>
              <a:t>38</a:t>
            </a:fld>
            <a:endParaRPr lang="en-US" altLang="ja-JP" smtClean="0"/>
          </a:p>
        </p:txBody>
      </p:sp>
      <p:sp>
        <p:nvSpPr>
          <p:cNvPr id="6144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4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61445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AD3D4039-9F97-423F-9482-B36E6CCF9133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38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8496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F0CDBE2F-6BBC-42E7-8860-B6E4C8EC1BE4}" type="slidenum">
              <a:rPr lang="en-US" altLang="ja-JP" smtClean="0"/>
              <a:pPr/>
              <a:t>39</a:t>
            </a:fld>
            <a:endParaRPr lang="en-US" altLang="ja-JP" smtClean="0"/>
          </a:p>
        </p:txBody>
      </p:sp>
      <p:sp>
        <p:nvSpPr>
          <p:cNvPr id="6349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2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63493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283D9F08-4DB6-496C-974A-5ACBD65E2CC7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39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0214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1D339BBD-702A-431B-A089-5D883A76AF5D}" type="slidenum">
              <a:rPr lang="en-US" altLang="ja-JP" smtClean="0"/>
              <a:pPr/>
              <a:t>40</a:t>
            </a:fld>
            <a:endParaRPr lang="en-US" altLang="ja-JP" smtClean="0"/>
          </a:p>
        </p:txBody>
      </p:sp>
      <p:sp>
        <p:nvSpPr>
          <p:cNvPr id="65539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40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65541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F6A44F27-EBA3-4AE2-A0C4-F3168761F7F2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40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2251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84103927-B767-4E53-BD5D-EF9CA510E225}" type="slidenum">
              <a:rPr lang="en-US" altLang="ja-JP" smtClean="0"/>
              <a:pPr/>
              <a:t>41</a:t>
            </a:fld>
            <a:endParaRPr lang="en-US" altLang="ja-JP" smtClean="0"/>
          </a:p>
        </p:txBody>
      </p:sp>
      <p:sp>
        <p:nvSpPr>
          <p:cNvPr id="67587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8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67589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6624760A-4D11-4E1C-A7CB-642D8BB0E55E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41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9463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A646215C-B2E1-4A13-85BE-37879FE98D53}" type="slidenum">
              <a:rPr lang="en-US" altLang="ja-JP" smtClean="0"/>
              <a:pPr/>
              <a:t>42</a:t>
            </a:fld>
            <a:endParaRPr lang="en-US" altLang="ja-JP" smtClean="0"/>
          </a:p>
        </p:txBody>
      </p:sp>
      <p:sp>
        <p:nvSpPr>
          <p:cNvPr id="69635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6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69637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DE71CC28-946F-4494-B701-3FCF0D7F5217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42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8307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335D6D8E-305D-4DA8-A266-BA4CA3FE1EA8}" type="slidenum">
              <a:rPr lang="en-US" altLang="ja-JP" smtClean="0"/>
              <a:pPr/>
              <a:t>43</a:t>
            </a:fld>
            <a:endParaRPr lang="en-US" altLang="ja-JP" smtClean="0"/>
          </a:p>
        </p:txBody>
      </p:sp>
      <p:sp>
        <p:nvSpPr>
          <p:cNvPr id="7168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4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71685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89383FA2-03D2-41F1-8A1D-5F0C045ABAF9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43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0821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9F9047E1-BE31-4743-BE5C-DB29AC42DF0D}" type="slidenum">
              <a:rPr lang="en-US" altLang="ja-JP" smtClean="0"/>
              <a:pPr/>
              <a:t>44</a:t>
            </a:fld>
            <a:endParaRPr lang="en-US" altLang="ja-JP" smtClean="0"/>
          </a:p>
        </p:txBody>
      </p:sp>
      <p:sp>
        <p:nvSpPr>
          <p:cNvPr id="7373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2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73733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5424EBB2-5AAC-4016-A931-117DC6104121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44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6918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1F6C6779-D0A4-423C-A7F0-D1D20AAC64E0}" type="slidenum">
              <a:rPr lang="en-US" altLang="ja-JP" smtClean="0"/>
              <a:pPr/>
              <a:t>45</a:t>
            </a:fld>
            <a:endParaRPr lang="en-US" altLang="ja-JP" smtClean="0"/>
          </a:p>
        </p:txBody>
      </p:sp>
      <p:sp>
        <p:nvSpPr>
          <p:cNvPr id="75779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80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75781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617F3977-00AB-4542-B949-F0AB15D60649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45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  <p:sp>
        <p:nvSpPr>
          <p:cNvPr id="75782" name="ヘッダー プレースホルダ 4"/>
          <p:cNvSpPr txBox="1">
            <a:spLocks noGrp="1"/>
          </p:cNvSpPr>
          <p:nvPr/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200">
                <a:latin typeface="Calibri" panose="020F0502020204030204" pitchFamily="34" charset="0"/>
              </a:rPr>
              <a:t>３．１．１</a:t>
            </a:r>
          </a:p>
        </p:txBody>
      </p:sp>
    </p:spTree>
    <p:extLst>
      <p:ext uri="{BB962C8B-B14F-4D97-AF65-F5344CB8AC3E}">
        <p14:creationId xmlns:p14="http://schemas.microsoft.com/office/powerpoint/2010/main" val="27972752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D30ECA26-3B05-48BF-842B-0527BFAB9F78}" type="slidenum">
              <a:rPr lang="en-US" altLang="ja-JP" smtClean="0"/>
              <a:pPr/>
              <a:t>46</a:t>
            </a:fld>
            <a:endParaRPr lang="en-US" altLang="ja-JP" smtClean="0"/>
          </a:p>
        </p:txBody>
      </p:sp>
      <p:sp>
        <p:nvSpPr>
          <p:cNvPr id="77827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8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77829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E9AEB4BD-B78C-4726-98CD-69923877DFBB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46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8979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A01B27CA-C679-4B79-93B2-103C6E2DF2CE}" type="slidenum">
              <a:rPr lang="en-US" altLang="ja-JP" smtClean="0"/>
              <a:pPr/>
              <a:t>47</a:t>
            </a:fld>
            <a:endParaRPr lang="en-US" altLang="ja-JP" smtClean="0"/>
          </a:p>
        </p:txBody>
      </p:sp>
      <p:sp>
        <p:nvSpPr>
          <p:cNvPr id="79875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6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79877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8E189644-03FF-4765-8A4C-D0A2BA514A60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47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338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48C85345-43D4-4C93-9F11-4923C3FBCC55}" type="slidenum">
              <a:rPr lang="en-US" altLang="ja-JP" smtClean="0"/>
              <a:pPr/>
              <a:t>48</a:t>
            </a:fld>
            <a:endParaRPr lang="en-US" altLang="ja-JP" smtClean="0"/>
          </a:p>
        </p:txBody>
      </p:sp>
      <p:sp>
        <p:nvSpPr>
          <p:cNvPr id="8192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4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81925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2159D545-869E-4B12-8BC6-EE4A3A85214C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48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7671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5CCA5A1D-0C39-48FE-897C-E483E92F5971}" type="slidenum">
              <a:rPr lang="en-US" altLang="ja-JP" smtClean="0"/>
              <a:pPr/>
              <a:t>49</a:t>
            </a:fld>
            <a:endParaRPr lang="en-US" altLang="ja-JP" smtClean="0"/>
          </a:p>
        </p:txBody>
      </p:sp>
      <p:sp>
        <p:nvSpPr>
          <p:cNvPr id="8397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2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83973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4D02866C-9AD9-4E42-8616-25ECF3DBA9E4}" type="slidenum">
              <a:rPr lang="en-US" altLang="ja-JP" sz="1200">
                <a:latin typeface="Calibri" panose="020F0502020204030204" pitchFamily="34" charset="0"/>
              </a:rPr>
              <a:pPr algn="r" eaLnBrk="1" hangingPunct="1"/>
              <a:t>49</a:t>
            </a:fld>
            <a:endParaRPr lang="en-US" altLang="ja-JP" sz="1200">
              <a:latin typeface="Calibri" panose="020F0502020204030204" pitchFamily="34" charset="0"/>
            </a:endParaRPr>
          </a:p>
        </p:txBody>
      </p:sp>
      <p:sp>
        <p:nvSpPr>
          <p:cNvPr id="83974" name="ヘッダー プレースホルダ 4"/>
          <p:cNvSpPr txBox="1">
            <a:spLocks noGrp="1"/>
          </p:cNvSpPr>
          <p:nvPr/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200">
                <a:latin typeface="Calibri" panose="020F0502020204030204" pitchFamily="34" charset="0"/>
              </a:rPr>
              <a:t>３．１．２</a:t>
            </a:r>
          </a:p>
        </p:txBody>
      </p:sp>
    </p:spTree>
    <p:extLst>
      <p:ext uri="{BB962C8B-B14F-4D97-AF65-F5344CB8AC3E}">
        <p14:creationId xmlns:p14="http://schemas.microsoft.com/office/powerpoint/2010/main" val="3840863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D4E82-1A3F-4E4C-A806-D6C7081B17C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39395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A889E-D685-4FE5-BB62-22C6EFBE9F3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91885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76C09-CC45-48CA-BA42-6180F1E0739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55090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B89FC-0513-4717-9A51-B782D45EFFF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2461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F53E2-CF11-4F9A-AD76-1D6483D70D0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40730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7964F-FDB8-4F98-B140-61927D108B1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24144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D3B2A-39AA-44F2-A4AC-A6F28C4F9D2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20475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E9883-BE03-4FAB-9277-D9BA7B6D1E2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9174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49F9D-FD76-4713-B579-B343F665C6B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90407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755AC-A3B3-4563-B5F0-D7E66013F3C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93289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30876-D111-4314-AD96-D9D0CD70E6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997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C7C1305-87CC-4F88-AB82-3D760B59356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計画経済→改革開放政策→社会主義市場経済→新常態</a:t>
            </a:r>
            <a:endParaRPr lang="zh-CN" altLang="en-US" smtClean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1932216"/>
              </p:ext>
            </p:extLst>
          </p:nvPr>
        </p:nvGraphicFramePr>
        <p:xfrm>
          <a:off x="457200" y="1600200"/>
          <a:ext cx="8229600" cy="49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社会主義的改造の急展開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mtClean="0"/>
              <a:t>第一次５カ年計画（</a:t>
            </a:r>
            <a:r>
              <a:rPr lang="en-US" altLang="ja-JP" smtClean="0"/>
              <a:t>1953-57</a:t>
            </a:r>
            <a:r>
              <a:rPr lang="ja-JP" altLang="en-US" smtClean="0"/>
              <a:t>）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＊工業化～ソ連型の重工業優先発展方式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（</a:t>
            </a:r>
            <a:r>
              <a:rPr lang="en-US" altLang="ja-JP" smtClean="0"/>
              <a:t>694</a:t>
            </a:r>
            <a:r>
              <a:rPr lang="ja-JP" altLang="en-US" smtClean="0"/>
              <a:t>の重点プロジェクトのうち</a:t>
            </a:r>
            <a:r>
              <a:rPr lang="en-US" altLang="ja-JP" smtClean="0"/>
              <a:t>156</a:t>
            </a:r>
            <a:r>
              <a:rPr lang="ja-JP" altLang="en-US" smtClean="0"/>
              <a:t>はソ連からの援助）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＊社会主義的改造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国家資本主義→国有化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農民や個人経営者→集団化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１５年かけて→スピードアップ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農業の集団化</a:t>
            </a:r>
          </a:p>
        </p:txBody>
      </p:sp>
      <p:graphicFrame>
        <p:nvGraphicFramePr>
          <p:cNvPr id="6" name="コンテンツ プレースホルダ 5"/>
          <p:cNvGraphicFramePr>
            <a:graphicFrameLocks noGrp="1"/>
          </p:cNvGraphicFramePr>
          <p:nvPr>
            <p:ph idx="4294967295"/>
          </p:nvPr>
        </p:nvGraphicFramePr>
        <p:xfrm>
          <a:off x="1619672" y="1600200"/>
          <a:ext cx="619268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8" name="テキスト ボックス 3"/>
          <p:cNvSpPr txBox="1">
            <a:spLocks noChangeArrowheads="1"/>
          </p:cNvSpPr>
          <p:nvPr/>
        </p:nvSpPr>
        <p:spPr bwMode="auto">
          <a:xfrm>
            <a:off x="2268538" y="5949950"/>
            <a:ext cx="3311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</a:rPr>
              <a:t>加藤・陳</a:t>
            </a:r>
            <a:r>
              <a:rPr lang="en-US" altLang="ja-JP" sz="1800">
                <a:latin typeface="Calibri" panose="020F0502020204030204" pitchFamily="34" charset="0"/>
              </a:rPr>
              <a:t>(2001)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人民公社好</a:t>
            </a:r>
          </a:p>
        </p:txBody>
      </p:sp>
      <p:pic>
        <p:nvPicPr>
          <p:cNvPr id="819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4463" y="1600200"/>
            <a:ext cx="6315075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集権的社会主義の</a:t>
            </a:r>
            <a:r>
              <a:rPr lang="en-US" altLang="ja-JP" sz="4000" smtClean="0"/>
              <a:t>30</a:t>
            </a:r>
            <a:r>
              <a:rPr lang="ja-JP" altLang="en-US" sz="4000" smtClean="0"/>
              <a:t>年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8229600" cy="51022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mtClean="0"/>
              <a:t>計画経済システムに基づく社会主義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mtClean="0"/>
              <a:t>（集権的社会主義）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mtClean="0">
                <a:solidFill>
                  <a:schemeClr val="hlink"/>
                </a:solidFill>
              </a:rPr>
              <a:t>工農業の「社会主義改造」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mtClean="0"/>
              <a:t>「土地改革」によって自分の耕地を入手した農民→集団化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mtClean="0"/>
              <a:t>都市→私的資本の国有化、集団化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mtClean="0"/>
              <a:t>第</a:t>
            </a:r>
            <a:r>
              <a:rPr lang="en-US" altLang="ja-JP" smtClean="0"/>
              <a:t>1</a:t>
            </a:r>
            <a:r>
              <a:rPr lang="ja-JP" altLang="en-US" smtClean="0"/>
              <a:t>次</a:t>
            </a:r>
            <a:r>
              <a:rPr lang="en-US" altLang="ja-JP" smtClean="0"/>
              <a:t>5</a:t>
            </a:r>
            <a:r>
              <a:rPr lang="ja-JP" altLang="en-US" smtClean="0"/>
              <a:t>カ年計画～国家が希少な資源を掌握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mtClean="0"/>
              <a:t>　急速な工業化を目指す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mtClean="0"/>
              <a:t>→年率</a:t>
            </a:r>
            <a:r>
              <a:rPr lang="en-US" altLang="ja-JP" smtClean="0"/>
              <a:t>9.4</a:t>
            </a:r>
            <a:r>
              <a:rPr lang="ja-JP" altLang="en-US" smtClean="0"/>
              <a:t>％の成長、しかし問題噴出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ja-JP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ja-JP" altLang="en-US" sz="4000" smtClean="0"/>
              <a:t>急速に拡大した公有制経済（国有企業と集団所有制企業）</a:t>
            </a:r>
          </a:p>
        </p:txBody>
      </p:sp>
      <p:graphicFrame>
        <p:nvGraphicFramePr>
          <p:cNvPr id="4" name="グラフ 3"/>
          <p:cNvGraphicFramePr/>
          <p:nvPr/>
        </p:nvGraphicFramePr>
        <p:xfrm>
          <a:off x="1700212" y="1543050"/>
          <a:ext cx="5743575" cy="3771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268" name="テキスト ボックス 4"/>
          <p:cNvSpPr txBox="1">
            <a:spLocks noChangeArrowheads="1"/>
          </p:cNvSpPr>
          <p:nvPr/>
        </p:nvSpPr>
        <p:spPr bwMode="auto">
          <a:xfrm>
            <a:off x="1476375" y="5732463"/>
            <a:ext cx="32400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</a:rPr>
              <a:t>加藤・陳（</a:t>
            </a:r>
            <a:r>
              <a:rPr lang="en-US" altLang="ja-JP" sz="1800">
                <a:latin typeface="Calibri" panose="020F0502020204030204" pitchFamily="34" charset="0"/>
              </a:rPr>
              <a:t>2001)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大躍進政策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ja-JP" smtClean="0"/>
              <a:t>1957</a:t>
            </a:r>
            <a:r>
              <a:rPr lang="ja-JP" altLang="en-US" smtClean="0"/>
              <a:t>年　百花斉放・百家争鳴→党や政府への厳しい批判→反右派闘争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社会主義建設への呼びかけ「社会主義建設の総路線」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大衆動員→労働力不足→女性が労働→公共食堂や託児所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行政組織と経済組織の一体化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三本の紅旗（総路線、大躍進、人民公社）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mtClean="0"/>
              <a:t>統一買付・一手販売制度～主要農産物の全量を公定価格で政府に売り渡す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→農産物価格を低位に据え置く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戸籍制度～都市戸籍と農村戸籍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（都市人口の増加を抑制）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大躍進の失敗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mtClean="0"/>
              <a:t>大衆製鋼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密植農法　　　生産量増えず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→各地方が誇大化して報告→誤った統計をもとに穀物を徴発＋公共食堂（消費増）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→深刻な食糧不足（農村で</a:t>
            </a:r>
            <a:r>
              <a:rPr lang="en-US" altLang="ja-JP" smtClean="0"/>
              <a:t>2000</a:t>
            </a:r>
            <a:r>
              <a:rPr lang="ja-JP" altLang="en-US" smtClean="0"/>
              <a:t>万人もの餓死者）</a:t>
            </a:r>
          </a:p>
          <a:p>
            <a:pPr eaLnBrk="1" hangingPunct="1">
              <a:buFontTx/>
              <a:buNone/>
            </a:pPr>
            <a:r>
              <a:rPr lang="ja-JP" altLang="en-US" smtClean="0">
                <a:solidFill>
                  <a:schemeClr val="hlink"/>
                </a:solidFill>
              </a:rPr>
              <a:t>中ソ対立～旧ソ連技術者の引揚げ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→国民経済を一層困難に</a:t>
            </a:r>
          </a:p>
          <a:p>
            <a:pPr eaLnBrk="1" hangingPunct="1">
              <a:buFontTx/>
              <a:buNone/>
            </a:pPr>
            <a:endParaRPr lang="en-US" altLang="ja-JP" smtClean="0"/>
          </a:p>
        </p:txBody>
      </p:sp>
      <p:sp>
        <p:nvSpPr>
          <p:cNvPr id="15364" name="AutoShape 4"/>
          <p:cNvSpPr>
            <a:spLocks/>
          </p:cNvSpPr>
          <p:nvPr/>
        </p:nvSpPr>
        <p:spPr bwMode="auto">
          <a:xfrm>
            <a:off x="2555875" y="1196975"/>
            <a:ext cx="144463" cy="792163"/>
          </a:xfrm>
          <a:prstGeom prst="rightBrace">
            <a:avLst>
              <a:gd name="adj1" fmla="val 4569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土法高炉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4738" y="1600200"/>
            <a:ext cx="4454525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土法高炉２</a:t>
            </a:r>
          </a:p>
        </p:txBody>
      </p:sp>
      <p:pic>
        <p:nvPicPr>
          <p:cNvPr id="1843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188" y="1714500"/>
            <a:ext cx="7940675" cy="257175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調整政策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2181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ja-JP" smtClean="0"/>
              <a:t>1961</a:t>
            </a:r>
            <a:r>
              <a:rPr lang="ja-JP" altLang="en-US" smtClean="0"/>
              <a:t>年　調整・強化・充実・向上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中央へ計画管理や財政の権限を集中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経済効率の向上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自留地の復活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（米ソと敵対し、国際的に孤立化</a:t>
            </a:r>
            <a:r>
              <a:rPr lang="en-US" altLang="ja-JP" smtClean="0"/>
              <a:t>)</a:t>
            </a:r>
          </a:p>
          <a:p>
            <a:pPr eaLnBrk="1" hangingPunct="1">
              <a:buFontTx/>
              <a:buNone/>
            </a:pPr>
            <a:r>
              <a:rPr lang="en-US" altLang="ja-JP" smtClean="0"/>
              <a:t>→</a:t>
            </a:r>
            <a:r>
              <a:rPr lang="ja-JP" altLang="en-US" smtClean="0"/>
              <a:t>自力更生を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ソ連への借款返済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核実験（</a:t>
            </a:r>
            <a:r>
              <a:rPr lang="en-US" altLang="ja-JP" smtClean="0"/>
              <a:t>1964</a:t>
            </a:r>
            <a:r>
              <a:rPr lang="ja-JP" altLang="en-US" smtClean="0"/>
              <a:t>年）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文化大革命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mtClean="0"/>
              <a:t>左派と右派の対立（毛沢東の奪権闘争）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精神主義的運動、三線建設、下放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（</a:t>
            </a:r>
            <a:r>
              <a:rPr lang="en-US" altLang="ja-JP" smtClean="0"/>
              <a:t>1971</a:t>
            </a:r>
            <a:r>
              <a:rPr lang="ja-JP" altLang="en-US" smtClean="0"/>
              <a:t>　林彪の死）</a:t>
            </a:r>
          </a:p>
          <a:p>
            <a:pPr eaLnBrk="1" hangingPunct="1">
              <a:buFontTx/>
              <a:buNone/>
            </a:pPr>
            <a:r>
              <a:rPr lang="en-US" altLang="ja-JP" smtClean="0"/>
              <a:t>1971</a:t>
            </a:r>
            <a:r>
              <a:rPr lang="ja-JP" altLang="en-US" smtClean="0"/>
              <a:t>年　国連復帰</a:t>
            </a:r>
          </a:p>
          <a:p>
            <a:pPr eaLnBrk="1" hangingPunct="1">
              <a:buFontTx/>
              <a:buNone/>
            </a:pPr>
            <a:r>
              <a:rPr lang="en-US" altLang="ja-JP" smtClean="0"/>
              <a:t>1975</a:t>
            </a:r>
            <a:r>
              <a:rPr lang="ja-JP" altLang="en-US" smtClean="0"/>
              <a:t>年　周恩来　農業・工業・国防・科学技術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　「</a:t>
            </a:r>
            <a:r>
              <a:rPr lang="en-US" altLang="ja-JP" smtClean="0"/>
              <a:t>4</a:t>
            </a:r>
            <a:r>
              <a:rPr lang="ja-JP" altLang="en-US" smtClean="0"/>
              <a:t>つの近代化」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石油輸出で得た外貨でプラントを導入することに対し、文革派は「洋奴哲学」として批判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タイトル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z="3200" smtClean="0"/>
              <a:t>三線建設の範囲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557338"/>
            <a:ext cx="5048250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テキスト ボックス 5"/>
          <p:cNvSpPr txBox="1">
            <a:spLocks noChangeArrowheads="1"/>
          </p:cNvSpPr>
          <p:nvPr/>
        </p:nvSpPr>
        <p:spPr bwMode="auto">
          <a:xfrm>
            <a:off x="611188" y="5373688"/>
            <a:ext cx="1873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</a:rPr>
              <a:t>出所：丸川知雄「三線建設（</a:t>
            </a:r>
            <a:r>
              <a:rPr lang="en-US" altLang="ja-JP" sz="1800">
                <a:latin typeface="Calibri" panose="020F0502020204030204" pitchFamily="34" charset="0"/>
              </a:rPr>
              <a:t>1</a:t>
            </a:r>
            <a:r>
              <a:rPr lang="ja-JP" altLang="en-US" sz="1800">
                <a:latin typeface="Calibri" panose="020F0502020204030204" pitchFamily="34" charset="0"/>
              </a:rPr>
              <a:t>）」</a:t>
            </a:r>
            <a:r>
              <a:rPr lang="en-US" altLang="ja-JP" sz="1800">
                <a:latin typeface="Calibri" panose="020F0502020204030204" pitchFamily="34" charset="0"/>
              </a:rPr>
              <a:t>『</a:t>
            </a:r>
            <a:r>
              <a:rPr lang="ja-JP" altLang="en-US" sz="1800">
                <a:latin typeface="Calibri" panose="020F0502020204030204" pitchFamily="34" charset="0"/>
              </a:rPr>
              <a:t>アジア経済</a:t>
            </a:r>
            <a:r>
              <a:rPr lang="en-US" altLang="ja-JP" sz="1800">
                <a:latin typeface="Calibri" panose="020F0502020204030204" pitchFamily="34" charset="0"/>
              </a:rPr>
              <a:t>』</a:t>
            </a:r>
            <a:r>
              <a:rPr lang="ja-JP" altLang="en-US" sz="1800">
                <a:latin typeface="Calibri" panose="020F0502020204030204" pitchFamily="34" charset="0"/>
              </a:rPr>
              <a:t>第</a:t>
            </a:r>
            <a:r>
              <a:rPr lang="en-US" altLang="ja-JP" sz="1800">
                <a:latin typeface="Calibri" panose="020F0502020204030204" pitchFamily="34" charset="0"/>
              </a:rPr>
              <a:t>34</a:t>
            </a:r>
            <a:r>
              <a:rPr lang="ja-JP" altLang="en-US" sz="1800">
                <a:latin typeface="Calibri" panose="020F0502020204030204" pitchFamily="34" charset="0"/>
              </a:rPr>
              <a:t>巻第</a:t>
            </a:r>
            <a:r>
              <a:rPr lang="en-US" altLang="ja-JP" sz="1800">
                <a:latin typeface="Calibri" panose="020F0502020204030204" pitchFamily="34" charset="0"/>
              </a:rPr>
              <a:t>2</a:t>
            </a:r>
            <a:r>
              <a:rPr lang="ja-JP" altLang="en-US" sz="1800">
                <a:latin typeface="Calibri" panose="020F0502020204030204" pitchFamily="34" charset="0"/>
              </a:rPr>
              <a:t>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3200" smtClean="0">
                <a:latin typeface="宋体" panose="02010600030101010101" pitchFamily="2" charset="-122"/>
                <a:ea typeface="宋体" panose="02010600030101010101" pitchFamily="2" charset="-122"/>
              </a:rPr>
              <a:t>1975</a:t>
            </a:r>
            <a:r>
              <a:rPr lang="zh-CN" altLang="en-US" sz="3200" smtClean="0"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3200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smtClean="0">
                <a:latin typeface="宋体" panose="02010600030101010101" pitchFamily="2" charset="-122"/>
                <a:ea typeface="宋体" panose="02010600030101010101" pitchFamily="2" charset="-122"/>
              </a:rPr>
              <a:t>月</a:t>
            </a:r>
            <a:r>
              <a:rPr lang="en-US" altLang="zh-CN" sz="3200" smtClean="0">
                <a:latin typeface="宋体" panose="02010600030101010101" pitchFamily="2" charset="-122"/>
                <a:ea typeface="宋体" panose="02010600030101010101" pitchFamily="2" charset="-122"/>
              </a:rPr>
              <a:t>13</a:t>
            </a:r>
            <a:r>
              <a:rPr lang="zh-CN" altLang="en-US" sz="3200" smtClean="0">
                <a:latin typeface="宋体" panose="02010600030101010101" pitchFamily="2" charset="-122"/>
                <a:ea typeface="宋体" panose="02010600030101010101" pitchFamily="2" charset="-122"/>
              </a:rPr>
              <a:t>日，周恩来总理在第四届全国人民代表大会一次会议上作</a:t>
            </a:r>
            <a:r>
              <a:rPr lang="en-US" altLang="zh-CN" sz="320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smtClean="0">
                <a:latin typeface="宋体" panose="02010600030101010101" pitchFamily="2" charset="-122"/>
                <a:ea typeface="宋体" panose="02010600030101010101" pitchFamily="2" charset="-122"/>
              </a:rPr>
              <a:t>政府工作报告</a:t>
            </a:r>
            <a:r>
              <a:rPr lang="en-US" altLang="zh-CN" sz="320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en-US" altLang="ja-JP" sz="4000" smtClean="0"/>
          </a:p>
        </p:txBody>
      </p:sp>
      <p:pic>
        <p:nvPicPr>
          <p:cNvPr id="24579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513" y="1989138"/>
            <a:ext cx="4752975" cy="3390900"/>
          </a:xfrm>
        </p:spPr>
      </p:pic>
      <p:sp>
        <p:nvSpPr>
          <p:cNvPr id="24580" name="テキスト ボックス 6"/>
          <p:cNvSpPr txBox="1">
            <a:spLocks noChangeArrowheads="1"/>
          </p:cNvSpPr>
          <p:nvPr/>
        </p:nvSpPr>
        <p:spPr bwMode="auto">
          <a:xfrm>
            <a:off x="1476375" y="5589588"/>
            <a:ext cx="5111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latin typeface="Calibri" panose="020F0502020204030204" pitchFamily="34" charset="0"/>
              </a:rPr>
              <a:t>http://www.stdaily.com/special/content/2009-09/17/content_105491.htm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洋躍進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2181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ja-JP" smtClean="0"/>
              <a:t>76</a:t>
            </a:r>
            <a:r>
              <a:rPr lang="ja-JP" altLang="en-US" smtClean="0"/>
              <a:t>年</a:t>
            </a:r>
            <a:r>
              <a:rPr lang="en-US" altLang="ja-JP" smtClean="0"/>
              <a:t>9</a:t>
            </a:r>
            <a:r>
              <a:rPr lang="ja-JP" altLang="en-US" smtClean="0"/>
              <a:t>月　毛沢東の死→</a:t>
            </a:r>
            <a:r>
              <a:rPr lang="en-US" altLang="ja-JP" smtClean="0"/>
              <a:t>4</a:t>
            </a:r>
            <a:r>
              <a:rPr lang="ja-JP" altLang="en-US" smtClean="0"/>
              <a:t>人組の逮捕→華国鋒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国民経済発展</a:t>
            </a:r>
            <a:r>
              <a:rPr lang="en-US" altLang="ja-JP" smtClean="0"/>
              <a:t>10</a:t>
            </a:r>
            <a:r>
              <a:rPr lang="ja-JP" altLang="en-US" smtClean="0"/>
              <a:t>ヵ年計画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（プラントの導入計画　</a:t>
            </a:r>
            <a:r>
              <a:rPr lang="en-US" altLang="ja-JP" smtClean="0"/>
              <a:t>73</a:t>
            </a:r>
            <a:r>
              <a:rPr lang="ja-JP" altLang="en-US" smtClean="0"/>
              <a:t>億ﾄﾞﾙにも）</a:t>
            </a:r>
          </a:p>
          <a:p>
            <a:pPr eaLnBrk="1" hangingPunct="1">
              <a:buFontTx/>
              <a:buNone/>
            </a:pPr>
            <a:r>
              <a:rPr lang="en-US" altLang="ja-JP" sz="2400" smtClean="0"/>
              <a:t>Cf.76</a:t>
            </a:r>
            <a:r>
              <a:rPr lang="ja-JP" altLang="en-US" sz="2400" smtClean="0"/>
              <a:t>年の輸出額</a:t>
            </a:r>
            <a:r>
              <a:rPr lang="en-US" altLang="ja-JP" sz="2400" smtClean="0"/>
              <a:t>68.5</a:t>
            </a:r>
            <a:r>
              <a:rPr lang="ja-JP" altLang="en-US" sz="2400" smtClean="0"/>
              <a:t>憶㌦、輸入額</a:t>
            </a:r>
            <a:r>
              <a:rPr lang="en-US" altLang="ja-JP" sz="2400" smtClean="0"/>
              <a:t>65.8</a:t>
            </a:r>
            <a:r>
              <a:rPr lang="ja-JP" altLang="en-US" sz="2400" smtClean="0"/>
              <a:t>億㌦</a:t>
            </a:r>
          </a:p>
          <a:p>
            <a:pPr eaLnBrk="1" hangingPunct="1">
              <a:buFontTx/>
              <a:buNone/>
            </a:pPr>
            <a:r>
              <a:rPr lang="en-US" altLang="ja-JP" smtClean="0"/>
              <a:t>78</a:t>
            </a:r>
            <a:r>
              <a:rPr lang="ja-JP" altLang="en-US" smtClean="0"/>
              <a:t>年末　改革開放政策の開始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改革開放</a:t>
            </a:r>
            <a:r>
              <a:rPr lang="en-US" altLang="ja-JP" sz="4000" smtClean="0"/>
              <a:t>30</a:t>
            </a:r>
            <a:r>
              <a:rPr lang="ja-JP" altLang="en-US" sz="4000" smtClean="0"/>
              <a:t>年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ja-JP" smtClean="0"/>
              <a:t>1)</a:t>
            </a:r>
            <a:r>
              <a:rPr lang="ja-JP" altLang="en-US" smtClean="0"/>
              <a:t>出発点としての農村改革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（請負制の導入と買付価格の引上げ）</a:t>
            </a:r>
          </a:p>
          <a:p>
            <a:pPr eaLnBrk="1" hangingPunct="1">
              <a:buFontTx/>
              <a:buNone/>
            </a:pPr>
            <a:r>
              <a:rPr lang="en-US" altLang="ja-JP" smtClean="0"/>
              <a:t>2)</a:t>
            </a:r>
            <a:r>
              <a:rPr lang="ja-JP" altLang="en-US" smtClean="0"/>
              <a:t>都市改革への重点移行（</a:t>
            </a:r>
            <a:r>
              <a:rPr lang="en-US" altLang="ja-JP" smtClean="0"/>
              <a:t>84</a:t>
            </a:r>
            <a:r>
              <a:rPr lang="ja-JP" altLang="en-US" smtClean="0"/>
              <a:t>年より）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　放権譲利（国家が握っていたマクロ経済管理の権限を地方政府や企業に譲渡）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　金融・財政制度の見直し（国有企業への支出は無償から有償へ、証券取引所</a:t>
            </a:r>
            <a:r>
              <a:rPr lang="en-US" altLang="ja-JP" smtClean="0"/>
              <a:t>)</a:t>
            </a:r>
          </a:p>
          <a:p>
            <a:pPr eaLnBrk="1" hangingPunct="1">
              <a:buFontTx/>
              <a:buNone/>
            </a:pPr>
            <a:endParaRPr lang="en-US" altLang="ja-JP" smtClean="0"/>
          </a:p>
          <a:p>
            <a:pPr eaLnBrk="1" hangingPunct="1">
              <a:buFontTx/>
              <a:buNone/>
            </a:pPr>
            <a:r>
              <a:rPr lang="ja-JP" altLang="en-US" smtClean="0"/>
              <a:t>　地方財政請負制度→分税制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 eaLnBrk="1" hangingPunct="1"/>
            <a:r>
              <a:rPr lang="ja-JP" altLang="en-US" sz="2800" smtClean="0"/>
              <a:t>安徽省鳳陽県小崗村の</a:t>
            </a:r>
            <a:r>
              <a:rPr lang="en-US" altLang="ja-JP" sz="2800" smtClean="0"/>
              <a:t>18</a:t>
            </a:r>
            <a:r>
              <a:rPr lang="ja-JP" altLang="en-US" sz="2800" smtClean="0"/>
              <a:t>戸の農家が請負制を実施することを約した誓約書には、血判が押されている。</a:t>
            </a:r>
          </a:p>
        </p:txBody>
      </p:sp>
      <p:pic>
        <p:nvPicPr>
          <p:cNvPr id="2867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513" y="1916113"/>
            <a:ext cx="4392612" cy="3109912"/>
          </a:xfrm>
        </p:spPr>
      </p:pic>
      <p:sp>
        <p:nvSpPr>
          <p:cNvPr id="28676" name="テキスト ボックス 3"/>
          <p:cNvSpPr txBox="1">
            <a:spLocks noChangeArrowheads="1"/>
          </p:cNvSpPr>
          <p:nvPr/>
        </p:nvSpPr>
        <p:spPr bwMode="auto">
          <a:xfrm>
            <a:off x="1908175" y="5732463"/>
            <a:ext cx="43195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latin typeface="Calibri" panose="020F0502020204030204" pitchFamily="34" charset="0"/>
              </a:rPr>
              <a:t>http://news.sina.com.cn/c/p/2008-10-14/200016452866.shtml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郷鎮企業</a:t>
            </a:r>
          </a:p>
        </p:txBody>
      </p:sp>
      <p:pic>
        <p:nvPicPr>
          <p:cNvPr id="30723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2225" y="2262188"/>
            <a:ext cx="4019550" cy="32004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急増した郷鎮企業の従業員数</a:t>
            </a:r>
          </a:p>
        </p:txBody>
      </p:sp>
      <p:graphicFrame>
        <p:nvGraphicFramePr>
          <p:cNvPr id="4" name="Chart 1"/>
          <p:cNvGraphicFramePr>
            <a:graphicFrameLocks noGrp="1"/>
          </p:cNvGraphicFramePr>
          <p:nvPr>
            <p:ph idx="4294967295"/>
          </p:nvPr>
        </p:nvGraphicFramePr>
        <p:xfrm>
          <a:off x="1907704" y="1700809"/>
          <a:ext cx="504056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772" name="テキスト ボックス 4"/>
          <p:cNvSpPr txBox="1">
            <a:spLocks noChangeArrowheads="1"/>
          </p:cNvSpPr>
          <p:nvPr/>
        </p:nvSpPr>
        <p:spPr bwMode="auto">
          <a:xfrm>
            <a:off x="1692275" y="5876925"/>
            <a:ext cx="2879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</a:rPr>
              <a:t>加藤・陳</a:t>
            </a:r>
            <a:r>
              <a:rPr lang="en-US" altLang="ja-JP" sz="1800">
                <a:latin typeface="Calibri" panose="020F0502020204030204" pitchFamily="34" charset="0"/>
              </a:rPr>
              <a:t>(2001)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 eaLnBrk="1" hangingPunct="1"/>
            <a:r>
              <a:rPr lang="ja-JP" altLang="en-US" sz="4000" smtClean="0"/>
              <a:t>上海浦東新区にある上海証券取引所</a:t>
            </a:r>
          </a:p>
        </p:txBody>
      </p:sp>
      <p:pic>
        <p:nvPicPr>
          <p:cNvPr id="34819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3575" y="2041525"/>
            <a:ext cx="2592388" cy="3451225"/>
          </a:xfrm>
        </p:spPr>
      </p:pic>
      <p:sp>
        <p:nvSpPr>
          <p:cNvPr id="34820" name="テキスト ボックス 4"/>
          <p:cNvSpPr txBox="1">
            <a:spLocks noChangeArrowheads="1"/>
          </p:cNvSpPr>
          <p:nvPr/>
        </p:nvSpPr>
        <p:spPr bwMode="auto">
          <a:xfrm>
            <a:off x="1835150" y="6021388"/>
            <a:ext cx="3384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latin typeface="Calibri" panose="020F0502020204030204" pitchFamily="34" charset="0"/>
              </a:rPr>
              <a:t>http://ja.wikipedia.org/wiki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8229600" cy="56784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mtClean="0"/>
              <a:t>国有企業改革～所有制には手をつけず企業自主権拡大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大中型企業～企業請負制度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小型企業～企業の売却、リース経営</a:t>
            </a:r>
          </a:p>
          <a:p>
            <a:pPr eaLnBrk="1" hangingPunct="1">
              <a:buFontTx/>
              <a:buNone/>
            </a:pPr>
            <a:r>
              <a:rPr lang="en-US" altLang="ja-JP" smtClean="0"/>
              <a:t>90</a:t>
            </a:r>
            <a:r>
              <a:rPr lang="ja-JP" altLang="en-US" smtClean="0"/>
              <a:t>年代半ば　所有制改革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余剰人員問題～下崗の問題</a:t>
            </a:r>
          </a:p>
          <a:p>
            <a:pPr eaLnBrk="1" hangingPunct="1">
              <a:buFontTx/>
              <a:buNone/>
            </a:pPr>
            <a:r>
              <a:rPr lang="ja-JP" altLang="en-US" smtClean="0">
                <a:solidFill>
                  <a:schemeClr val="hlink"/>
                </a:solidFill>
              </a:rPr>
              <a:t>対外開放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外国直接投資の導入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輸出振興策　　</a:t>
            </a:r>
            <a:r>
              <a:rPr lang="en-US" altLang="ja-JP" smtClean="0"/>
              <a:t>2001</a:t>
            </a:r>
            <a:r>
              <a:rPr lang="ja-JP" altLang="en-US" smtClean="0"/>
              <a:t>年</a:t>
            </a:r>
            <a:r>
              <a:rPr lang="en-US" altLang="ja-JP" smtClean="0"/>
              <a:t>WTO</a:t>
            </a:r>
            <a:r>
              <a:rPr lang="ja-JP" altLang="en-US" smtClean="0"/>
              <a:t>加盟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企業自主権の拡大</a:t>
            </a:r>
          </a:p>
        </p:txBody>
      </p:sp>
      <p:graphicFrame>
        <p:nvGraphicFramePr>
          <p:cNvPr id="3" name="Chart 1"/>
          <p:cNvGraphicFramePr>
            <a:graphicFrameLocks/>
          </p:cNvGraphicFramePr>
          <p:nvPr/>
        </p:nvGraphicFramePr>
        <p:xfrm>
          <a:off x="971600" y="1556793"/>
          <a:ext cx="6696744" cy="4392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2" name="テキスト ボックス 3"/>
          <p:cNvSpPr txBox="1">
            <a:spLocks noChangeArrowheads="1"/>
          </p:cNvSpPr>
          <p:nvPr/>
        </p:nvSpPr>
        <p:spPr bwMode="auto">
          <a:xfrm>
            <a:off x="1692275" y="6381750"/>
            <a:ext cx="2159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</a:rPr>
              <a:t>加藤・陳</a:t>
            </a:r>
            <a:r>
              <a:rPr lang="en-US" altLang="ja-JP" sz="1800">
                <a:latin typeface="Calibri" panose="020F0502020204030204" pitchFamily="34" charset="0"/>
              </a:rPr>
              <a:t>(2001)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z="3600" smtClean="0"/>
              <a:t>経済特区、経済開発区、開放区の位置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628775"/>
            <a:ext cx="47625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テキスト ボックス 6"/>
          <p:cNvSpPr txBox="1">
            <a:spLocks noChangeArrowheads="1"/>
          </p:cNvSpPr>
          <p:nvPr/>
        </p:nvSpPr>
        <p:spPr bwMode="auto">
          <a:xfrm>
            <a:off x="1258888" y="6092825"/>
            <a:ext cx="5545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latin typeface="Calibri" panose="020F0502020204030204" pitchFamily="34" charset="0"/>
              </a:rPr>
              <a:t>http://kccn.konan-u.ac.jp/keizai/china/05/03.html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25</a:t>
            </a:r>
            <a:r>
              <a:rPr lang="ja-JP" altLang="en-US" smtClean="0"/>
              <a:t>年目の深圳経済特区</a:t>
            </a:r>
            <a:r>
              <a:rPr lang="en-US" altLang="ja-JP" smtClean="0"/>
              <a:t>2.2.3</a:t>
            </a:r>
          </a:p>
        </p:txBody>
      </p:sp>
      <p:pic>
        <p:nvPicPr>
          <p:cNvPr id="41987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35250" y="1600200"/>
            <a:ext cx="3873500" cy="4525963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ja-JP" altLang="en-US" sz="4000" smtClean="0"/>
              <a:t>対外借款、外国直接投資受け入れ額の推移（</a:t>
            </a:r>
            <a:r>
              <a:rPr lang="en-US" altLang="ja-JP" sz="4000" smtClean="0"/>
              <a:t>1978-98</a:t>
            </a:r>
            <a:r>
              <a:rPr lang="ja-JP" altLang="en-US" sz="4000" smtClean="0"/>
              <a:t>年）</a:t>
            </a:r>
          </a:p>
        </p:txBody>
      </p:sp>
      <p:graphicFrame>
        <p:nvGraphicFramePr>
          <p:cNvPr id="4" name="Chart 1"/>
          <p:cNvGraphicFramePr>
            <a:graphicFrameLocks noGrp="1"/>
          </p:cNvGraphicFramePr>
          <p:nvPr>
            <p:ph idx="4294967295"/>
          </p:nvPr>
        </p:nvGraphicFramePr>
        <p:xfrm>
          <a:off x="1403648" y="1412776"/>
          <a:ext cx="547260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036" name="テキスト ボックス 4"/>
          <p:cNvSpPr txBox="1">
            <a:spLocks noChangeArrowheads="1"/>
          </p:cNvSpPr>
          <p:nvPr/>
        </p:nvSpPr>
        <p:spPr bwMode="auto">
          <a:xfrm>
            <a:off x="7235825" y="5013325"/>
            <a:ext cx="10810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</a:rPr>
              <a:t>加藤・陳（</a:t>
            </a:r>
            <a:r>
              <a:rPr lang="en-US" altLang="ja-JP" sz="1800">
                <a:latin typeface="Calibri" panose="020F0502020204030204" pitchFamily="34" charset="0"/>
              </a:rPr>
              <a:t>2001)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5792073"/>
              </p:ext>
            </p:extLst>
          </p:nvPr>
        </p:nvGraphicFramePr>
        <p:xfrm>
          <a:off x="467544" y="476672"/>
          <a:ext cx="7992888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8880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62000"/>
          </a:xfrm>
        </p:spPr>
        <p:txBody>
          <a:bodyPr/>
          <a:lstStyle/>
          <a:p>
            <a:pPr eaLnBrk="1" hangingPunct="1"/>
            <a:r>
              <a:rPr lang="ja-JP" altLang="en-US" smtClean="0"/>
              <a:t>計画が主、市場が従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国家統一計画を前提</a:t>
            </a:r>
          </a:p>
          <a:p>
            <a:pPr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　　より多くの経営管理自主権を与える</a:t>
            </a:r>
          </a:p>
          <a:p>
            <a:pPr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　まず農業分野から</a:t>
            </a:r>
            <a:r>
              <a:rPr lang="ja-JP" altLang="en-US" smtClean="0"/>
              <a:t> </a:t>
            </a:r>
          </a:p>
          <a:p>
            <a:pPr eaLnBrk="1" hangingPunct="1">
              <a:buFontTx/>
              <a:buNone/>
            </a:pPr>
            <a:r>
              <a:rPr lang="zh-TW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陳雲　鳥籠経済論</a:t>
            </a:r>
            <a:r>
              <a:rPr lang="ja-JP" altLang="en-US" smtClean="0"/>
              <a:t> （</a:t>
            </a:r>
            <a:r>
              <a:rPr lang="en-US" altLang="ja-JP" smtClean="0"/>
              <a:t>82</a:t>
            </a:r>
            <a:r>
              <a:rPr lang="ja-JP" altLang="en-US" smtClean="0"/>
              <a:t>年）</a:t>
            </a:r>
          </a:p>
          <a:p>
            <a:pPr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社会主義経済は公有制を踏まえた計画的な商品経済</a:t>
            </a:r>
            <a:r>
              <a:rPr lang="ja-JP" altLang="en-US" smtClean="0"/>
              <a:t> （</a:t>
            </a:r>
            <a:r>
              <a:rPr lang="en-US" altLang="ja-JP" smtClean="0"/>
              <a:t>83</a:t>
            </a:r>
            <a:r>
              <a:rPr lang="ja-JP" altLang="en-US" smtClean="0"/>
              <a:t>年　</a:t>
            </a:r>
            <a:r>
              <a:rPr lang="en-US" altLang="ja-JP" smtClean="0"/>
              <a:t>12</a:t>
            </a:r>
            <a:r>
              <a:rPr lang="ja-JP" altLang="en-US" smtClean="0"/>
              <a:t>期三中全会）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　</a:t>
            </a:r>
            <a:r>
              <a:rPr lang="ja-JP" altLang="en-US" smtClean="0">
                <a:ea typeface="ＭＳ Ｐ明朝" panose="02020600040205080304" pitchFamily="18" charset="-128"/>
              </a:rPr>
              <a:t>ｃｆ</a:t>
            </a:r>
            <a:r>
              <a:rPr lang="en-US" altLang="ja-JP" smtClean="0">
                <a:ea typeface="ＭＳ Ｐ明朝" panose="02020600040205080304" pitchFamily="18" charset="-128"/>
              </a:rPr>
              <a:t>.</a:t>
            </a:r>
            <a:r>
              <a:rPr lang="ja-JP" altLang="en-US" smtClean="0">
                <a:ea typeface="ＭＳ Ｐ明朝" panose="02020600040205080304" pitchFamily="18" charset="-128"/>
              </a:rPr>
              <a:t>物資</a:t>
            </a:r>
          </a:p>
          <a:p>
            <a:pPr eaLnBrk="1" hangingPunct="1">
              <a:buFontTx/>
              <a:buNone/>
            </a:pPr>
            <a:r>
              <a:rPr lang="ja-JP" altLang="en-US" smtClean="0">
                <a:ea typeface="ＭＳ Ｐ明朝" panose="02020600040205080304" pitchFamily="18" charset="-128"/>
              </a:rPr>
              <a:t>　　　　商品</a:t>
            </a:r>
            <a:endParaRPr lang="ja-JP" altLang="en-US" smtClean="0"/>
          </a:p>
          <a:p>
            <a:pPr eaLnBrk="1" hangingPunct="1">
              <a:buFontTx/>
              <a:buNone/>
            </a:pPr>
            <a:endParaRPr lang="en-US" altLang="ja-JP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38200"/>
          </a:xfrm>
        </p:spPr>
        <p:txBody>
          <a:bodyPr/>
          <a:lstStyle/>
          <a:p>
            <a:pPr eaLnBrk="1" hangingPunct="1"/>
            <a:r>
              <a:rPr lang="ja-JP" altLang="en-US" smtClean="0"/>
              <a:t>計画と市場の比重が同じ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9530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</a:rPr>
              <a:t>社会主義初級段階論</a:t>
            </a:r>
            <a:r>
              <a:rPr lang="en-US" altLang="ja-JP" smtClean="0">
                <a:latin typeface="Century" panose="02040604050505020304" pitchFamily="18" charset="0"/>
              </a:rPr>
              <a:t>(87</a:t>
            </a:r>
            <a:r>
              <a:rPr lang="ja-JP" altLang="en-US" smtClean="0">
                <a:latin typeface="Century" panose="02040604050505020304" pitchFamily="18" charset="0"/>
              </a:rPr>
              <a:t>年）　</a:t>
            </a:r>
            <a:r>
              <a:rPr lang="en-US" altLang="ja-JP" smtClean="0">
                <a:latin typeface="Century" panose="02040604050505020304" pitchFamily="18" charset="0"/>
              </a:rPr>
              <a:t>13</a:t>
            </a:r>
            <a:r>
              <a:rPr lang="ja-JP" altLang="en-US" smtClean="0">
                <a:latin typeface="Century" panose="02040604050505020304" pitchFamily="18" charset="0"/>
              </a:rPr>
              <a:t>回党大会</a:t>
            </a:r>
          </a:p>
          <a:p>
            <a:pPr algn="just"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　国家が市場を調整し</a:t>
            </a:r>
          </a:p>
          <a:p>
            <a:pPr algn="just"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　市場が企業を導く</a:t>
            </a:r>
          </a:p>
          <a:p>
            <a:pPr algn="just" eaLnBrk="1" hangingPunct="1">
              <a:buFontTx/>
              <a:buNone/>
            </a:pPr>
            <a:endParaRPr lang="ja-JP" altLang="en-US" smtClean="0">
              <a:latin typeface="Century" panose="02040604050505020304" pitchFamily="18" charset="0"/>
              <a:ea typeface="ＭＳ 明朝" panose="02020609040205080304" pitchFamily="17" charset="-128"/>
            </a:endParaRPr>
          </a:p>
          <a:p>
            <a:pPr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　所有権と経営権の分離</a:t>
            </a:r>
          </a:p>
          <a:p>
            <a:pPr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　社会主義市場体系の確立→価格調整</a:t>
            </a:r>
          </a:p>
          <a:p>
            <a:pPr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　（二桁のインフレに）</a:t>
            </a:r>
          </a:p>
          <a:p>
            <a:pPr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　</a:t>
            </a:r>
          </a:p>
          <a:p>
            <a:pPr eaLnBrk="1" hangingPunct="1">
              <a:buFontTx/>
              <a:buNone/>
            </a:pPr>
            <a:endParaRPr lang="en-US" altLang="ja-JP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62000"/>
          </a:xfrm>
        </p:spPr>
        <p:txBody>
          <a:bodyPr/>
          <a:lstStyle/>
          <a:p>
            <a:pPr eaLnBrk="1" hangingPunct="1"/>
            <a:r>
              <a:rPr lang="ja-JP" altLang="en-US" smtClean="0"/>
              <a:t>市場が中心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</a:rPr>
              <a:t>鄧小平の南巡講話（９２年１月～２月）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  <a:ea typeface="ＭＳ Ｐ明朝" panose="02020600040205080304" pitchFamily="18" charset="-128"/>
              </a:rPr>
              <a:t>　姓社姓資論争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</a:rPr>
              <a:t>　</a:t>
            </a:r>
            <a:r>
              <a:rPr lang="ja-JP" altLang="en-US" sz="2800" smtClean="0">
                <a:latin typeface="Century" panose="02040604050505020304" pitchFamily="18" charset="0"/>
                <a:ea typeface="ＭＳ Ｐ明朝" panose="02020600040205080304" pitchFamily="18" charset="-128"/>
              </a:rPr>
              <a:t>計画経済≠社会主義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  <a:ea typeface="ＭＳ Ｐ明朝" panose="02020600040205080304" pitchFamily="18" charset="-128"/>
              </a:rPr>
              <a:t>　市場経済≠資本主義</a:t>
            </a:r>
            <a:endParaRPr lang="ja-JP" altLang="en-US" sz="2800" smtClean="0">
              <a:latin typeface="Century" panose="020406040505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</a:rPr>
              <a:t>　</a:t>
            </a:r>
            <a:r>
              <a:rPr lang="ja-JP" altLang="en-US" sz="2800" smtClean="0">
                <a:latin typeface="Century" panose="02040604050505020304" pitchFamily="18" charset="0"/>
                <a:ea typeface="ＭＳ Ｐ明朝" panose="02020600040205080304" pitchFamily="18" charset="-128"/>
              </a:rPr>
              <a:t>判断の基準は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  <a:ea typeface="ＭＳ Ｐ明朝" panose="02020600040205080304" pitchFamily="18" charset="-128"/>
              </a:rPr>
              <a:t>　　社会主義社会の生産力の発展に</a:t>
            </a:r>
            <a:r>
              <a:rPr lang="ja-JP" altLang="en-US" sz="2800" smtClean="0">
                <a:solidFill>
                  <a:schemeClr val="accent2"/>
                </a:solidFill>
                <a:latin typeface="Century" panose="02040604050505020304" pitchFamily="18" charset="0"/>
                <a:ea typeface="ＭＳ Ｐ明朝" panose="02020600040205080304" pitchFamily="18" charset="-128"/>
              </a:rPr>
              <a:t>有利</a:t>
            </a:r>
            <a:r>
              <a:rPr lang="ja-JP" altLang="en-US" sz="2800" smtClean="0">
                <a:latin typeface="Century" panose="02040604050505020304" pitchFamily="18" charset="0"/>
                <a:ea typeface="ＭＳ Ｐ明朝" panose="02020600040205080304" pitchFamily="18" charset="-128"/>
              </a:rPr>
              <a:t>かどうか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  <a:ea typeface="ＭＳ Ｐ明朝" panose="02020600040205080304" pitchFamily="18" charset="-128"/>
              </a:rPr>
              <a:t>　　総合国力の増強に</a:t>
            </a:r>
            <a:r>
              <a:rPr lang="ja-JP" altLang="en-US" sz="2800" smtClean="0">
                <a:solidFill>
                  <a:schemeClr val="accent2"/>
                </a:solidFill>
                <a:latin typeface="Century" panose="02040604050505020304" pitchFamily="18" charset="0"/>
                <a:ea typeface="ＭＳ Ｐ明朝" panose="02020600040205080304" pitchFamily="18" charset="-128"/>
              </a:rPr>
              <a:t>有利</a:t>
            </a:r>
            <a:r>
              <a:rPr lang="ja-JP" altLang="en-US" sz="2800" smtClean="0">
                <a:latin typeface="Century" panose="02040604050505020304" pitchFamily="18" charset="0"/>
                <a:ea typeface="ＭＳ Ｐ明朝" panose="02020600040205080304" pitchFamily="18" charset="-128"/>
              </a:rPr>
              <a:t>かどうか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  <a:ea typeface="ＭＳ Ｐ明朝" panose="02020600040205080304" pitchFamily="18" charset="-128"/>
              </a:rPr>
              <a:t>　　人民の生活水準の向上に</a:t>
            </a:r>
            <a:r>
              <a:rPr lang="ja-JP" altLang="en-US" sz="2800" smtClean="0">
                <a:solidFill>
                  <a:schemeClr val="accent2"/>
                </a:solidFill>
                <a:latin typeface="Century" panose="02040604050505020304" pitchFamily="18" charset="0"/>
                <a:ea typeface="ＭＳ Ｐ明朝" panose="02020600040205080304" pitchFamily="18" charset="-128"/>
              </a:rPr>
              <a:t>有利</a:t>
            </a:r>
            <a:r>
              <a:rPr lang="ja-JP" altLang="en-US" sz="2800" smtClean="0">
                <a:latin typeface="Century" panose="02040604050505020304" pitchFamily="18" charset="0"/>
                <a:ea typeface="ＭＳ Ｐ明朝" panose="02020600040205080304" pitchFamily="18" charset="-128"/>
              </a:rPr>
              <a:t>かどうか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  <a:ea typeface="ＭＳ Ｐ明朝" panose="02020600040205080304" pitchFamily="18" charset="-128"/>
              </a:rPr>
              <a:t>　　　（３つの有利論）</a:t>
            </a:r>
            <a:endParaRPr lang="ja-JP" altLang="en-US" sz="2800" smtClean="0">
              <a:latin typeface="Century" panose="020406040505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</a:rPr>
              <a:t>　</a:t>
            </a:r>
            <a:r>
              <a:rPr lang="ja-JP" altLang="en-US" sz="2800" smtClean="0">
                <a:latin typeface="Century" panose="02040604050505020304" pitchFamily="18" charset="0"/>
                <a:ea typeface="ＭＳ Ｐ明朝" panose="02020600040205080304" pitchFamily="18" charset="-128"/>
              </a:rPr>
              <a:t>条件の整ったところから豊かに（機会をつかめ）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</a:rPr>
              <a:t>　</a:t>
            </a:r>
            <a:endParaRPr lang="zh-TW" altLang="en-US" sz="2800" smtClean="0">
              <a:latin typeface="Century" panose="020406040505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62000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Century" panose="02040604050505020304" pitchFamily="18" charset="0"/>
              </a:rPr>
              <a:t>社会主義市場経済論</a:t>
            </a:r>
            <a:endParaRPr lang="ja-JP" altLang="en-US" smtClean="0">
              <a:latin typeface="Century" panose="02040604050505020304" pitchFamily="18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en-US" altLang="ja-JP" smtClean="0">
                <a:latin typeface="Century" panose="02040604050505020304" pitchFamily="18" charset="0"/>
              </a:rPr>
              <a:t>14</a:t>
            </a:r>
            <a:r>
              <a:rPr lang="ja-JP" altLang="en-US" smtClean="0">
                <a:latin typeface="Century" panose="02040604050505020304" pitchFamily="18" charset="0"/>
              </a:rPr>
              <a:t>回党大会（</a:t>
            </a:r>
            <a:r>
              <a:rPr lang="en-US" altLang="ja-JP" smtClean="0">
                <a:latin typeface="Century" panose="02040604050505020304" pitchFamily="18" charset="0"/>
              </a:rPr>
              <a:t>92</a:t>
            </a:r>
            <a:r>
              <a:rPr lang="ja-JP" altLang="en-US" smtClean="0">
                <a:latin typeface="Century" panose="02040604050505020304" pitchFamily="18" charset="0"/>
              </a:rPr>
              <a:t>年）</a:t>
            </a:r>
          </a:p>
          <a:p>
            <a:pPr algn="just"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・市場に資源配置の基礎的役割を果たさせる</a:t>
            </a:r>
          </a:p>
          <a:p>
            <a:pPr algn="just"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・全人民所有制と集団所有制を含む</a:t>
            </a:r>
            <a:r>
              <a:rPr lang="ja-JP" altLang="en-US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公有制経済</a:t>
            </a: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を主体とし、個体経済、私営経済、外資経済で補う　</a:t>
            </a:r>
          </a:p>
          <a:p>
            <a:pPr eaLnBrk="1" hangingPunct="1">
              <a:buFontTx/>
              <a:buNone/>
            </a:pPr>
            <a:endParaRPr lang="ja-JP" altLang="en-US" smtClean="0"/>
          </a:p>
          <a:p>
            <a:pPr eaLnBrk="1" hangingPunct="1"/>
            <a:endParaRPr lang="en-US" altLang="ja-JP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ja-JP" smtClean="0"/>
              <a:t>15</a:t>
            </a:r>
            <a:r>
              <a:rPr lang="ja-JP" altLang="en-US" smtClean="0"/>
              <a:t>回党大会以降（</a:t>
            </a:r>
            <a:r>
              <a:rPr lang="en-US" altLang="ja-JP" smtClean="0"/>
              <a:t>97</a:t>
            </a:r>
            <a:r>
              <a:rPr lang="ja-JP" altLang="en-US" smtClean="0"/>
              <a:t>年～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・公有制を主体とし、</a:t>
            </a:r>
            <a:r>
              <a:rPr lang="ja-JP" altLang="en-US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多種類の所有経済</a:t>
            </a: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がともに発展する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・公有制の主体的地位を主に、公有資産が社会層資産の中で優位を占め、</a:t>
            </a:r>
            <a:r>
              <a:rPr lang="ja-JP" altLang="en-US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国有経済が国民経済の命脈を握り</a:t>
            </a: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、経済発展に対し主導的な役割を果たす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・</a:t>
            </a:r>
            <a:r>
              <a:rPr lang="ja-JP" altLang="en-US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非公有経済は</a:t>
            </a: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我が国の社会主義市場経済の</a:t>
            </a:r>
            <a:r>
              <a:rPr lang="ja-JP" altLang="en-US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重要な構成部分</a:t>
            </a:r>
            <a:r>
              <a:rPr lang="ja-JP" altLang="en-US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smtClean="0"/>
              <a:t>・</a:t>
            </a:r>
            <a:r>
              <a:rPr lang="en-US" altLang="ja-JP" smtClean="0">
                <a:ea typeface="ＭＳ Ｐ明朝" panose="02020600040205080304" pitchFamily="18" charset="-128"/>
              </a:rPr>
              <a:t>02</a:t>
            </a:r>
            <a:r>
              <a:rPr lang="ja-JP" altLang="en-US" smtClean="0">
                <a:ea typeface="ＭＳ Ｐ明朝" panose="02020600040205080304" pitchFamily="18" charset="-128"/>
              </a:rPr>
              <a:t>年　私営企業家が党員に</a:t>
            </a:r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idx="4294967295"/>
          </p:nvPr>
        </p:nvSpPr>
        <p:spPr>
          <a:xfrm>
            <a:off x="468313" y="404813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ja-JP" altLang="en-US" sz="4000" smtClean="0"/>
              <a:t>政府の政策・規定の変化</a:t>
            </a:r>
          </a:p>
        </p:txBody>
      </p:sp>
      <p:graphicFrame>
        <p:nvGraphicFramePr>
          <p:cNvPr id="5" name="コンテンツ プレースホルダ 4"/>
          <p:cNvGraphicFramePr>
            <a:graphicFrameLocks noGrp="1"/>
          </p:cNvGraphicFramePr>
          <p:nvPr>
            <p:ph idx="4294967295"/>
          </p:nvPr>
        </p:nvGraphicFramePr>
        <p:xfrm>
          <a:off x="539750" y="1341438"/>
          <a:ext cx="8229600" cy="5238749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3716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時期区分</a:t>
                      </a:r>
                    </a:p>
                  </a:txBody>
                  <a:tcPr marT="46452" marB="4645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主要規定</a:t>
                      </a:r>
                    </a:p>
                  </a:txBody>
                  <a:tcPr marT="46452" marB="4645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主たる内容</a:t>
                      </a:r>
                    </a:p>
                  </a:txBody>
                  <a:tcPr marT="46452" marB="4645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4500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第一段階（１９７８－８４年）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6452" marB="4645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公有制を基礎とした計画経済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計画経済を主とし、市場調整を従とする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6452" marB="4645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鳥かご経済（陳雲）：計画経済という「鳥かご」の中で「市場」という鳥を飛ばす。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6452" marB="4645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216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第２段階（１９８４－８９年）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6452" marB="4645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公有制に基づく計画的商品経済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国家が市場をコントロールし、市場が企業を誘導する</a:t>
                      </a:r>
                    </a:p>
                  </a:txBody>
                  <a:tcPr marT="46452" marB="4645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商品経済という表現で市場経済を事実上容認</a:t>
                      </a:r>
                    </a:p>
                  </a:txBody>
                  <a:tcPr marT="46452" marB="4645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145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第３段階（１９８９－９２年）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6452" marB="4645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計画経済と市場調節との有機的な結合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6452" marB="4645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市場化の一時後退</a:t>
                      </a:r>
                    </a:p>
                  </a:txBody>
                  <a:tcPr marT="46452" marB="4645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4864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第４段階（１９９２年～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6452" marB="4645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社会主義市場経済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6452" marB="4645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①</a:t>
                      </a:r>
                      <a:r>
                        <a:rPr kumimoji="0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現代企業制度の確立、②統一した国内市場の形成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③間接的なマクロ調整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6452" marB="4645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562074"/>
          </a:xfrm>
        </p:spPr>
        <p:txBody>
          <a:bodyPr/>
          <a:lstStyle/>
          <a:p>
            <a:pPr eaLnBrk="1" hangingPunct="1"/>
            <a:r>
              <a:rPr lang="ja-JP" altLang="en-US" dirty="0" smtClean="0"/>
              <a:t>和諧社会→中国の夢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713"/>
            <a:ext cx="8229600" cy="57609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dirty="0" smtClean="0"/>
              <a:t>和諧社会の構築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dirty="0" smtClean="0"/>
              <a:t>→所得格差の拡大、集団抗議活動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dirty="0" smtClean="0"/>
              <a:t>→ジニ係数は</a:t>
            </a:r>
            <a:r>
              <a:rPr lang="en-US" altLang="ja-JP" dirty="0" smtClean="0"/>
              <a:t>1978</a:t>
            </a:r>
            <a:r>
              <a:rPr lang="ja-JP" altLang="en-US" dirty="0" smtClean="0"/>
              <a:t>年の</a:t>
            </a:r>
            <a:r>
              <a:rPr lang="en-US" altLang="ja-JP" dirty="0" smtClean="0"/>
              <a:t>0.317</a:t>
            </a:r>
            <a:r>
              <a:rPr lang="ja-JP" altLang="en-US" dirty="0" smtClean="0"/>
              <a:t>から</a:t>
            </a:r>
            <a:r>
              <a:rPr lang="en-US" altLang="ja-JP" dirty="0" smtClean="0"/>
              <a:t>06</a:t>
            </a:r>
            <a:r>
              <a:rPr lang="ja-JP" altLang="en-US" dirty="0" smtClean="0"/>
              <a:t>年には</a:t>
            </a:r>
            <a:r>
              <a:rPr lang="en-US" altLang="ja-JP" dirty="0" smtClean="0"/>
              <a:t>0.496</a:t>
            </a:r>
            <a:r>
              <a:rPr lang="ja-JP" altLang="en-US" dirty="0" smtClean="0"/>
              <a:t>へ（極端な不平等社会へ）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dirty="0" smtClean="0">
                <a:solidFill>
                  <a:schemeClr val="hlink"/>
                </a:solidFill>
              </a:rPr>
              <a:t>人間本位の社会へ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dirty="0" smtClean="0">
                <a:solidFill>
                  <a:schemeClr val="hlink"/>
                </a:solidFill>
              </a:rPr>
              <a:t>　</a:t>
            </a:r>
            <a:r>
              <a:rPr lang="ja-JP" altLang="en-US" dirty="0" smtClean="0"/>
              <a:t>発展は人民のためにあり、発展は人民に依拠し、発展の成果は人民がともに享受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dirty="0" smtClean="0"/>
              <a:t>胡錦濤から習近平へ</a:t>
            </a:r>
            <a:r>
              <a:rPr lang="ja-JP" altLang="en-US" sz="2400" dirty="0" smtClean="0"/>
              <a:t>（量から質への転換図れるか）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dirty="0" smtClean="0"/>
              <a:t>中国の夢とは</a:t>
            </a:r>
            <a:r>
              <a:rPr lang="ja-JP" altLang="en-US" sz="2400" dirty="0" smtClean="0"/>
              <a:t>～世界（平和、発展、協力、双</a:t>
            </a:r>
            <a:r>
              <a:rPr lang="zh-CN" altLang="en-US" sz="2400" dirty="0" smtClean="0">
                <a:ea typeface="宋体" panose="02010600030101010101" pitchFamily="2" charset="-122"/>
              </a:rPr>
              <a:t>赢</a:t>
            </a:r>
            <a:r>
              <a:rPr lang="ja-JP" altLang="en-US" sz="2400" dirty="0" smtClean="0"/>
              <a:t>）</a:t>
            </a:r>
            <a:br>
              <a:rPr lang="ja-JP" altLang="en-US" sz="2400" dirty="0" smtClean="0"/>
            </a:br>
            <a:r>
              <a:rPr lang="ja-JP" altLang="en-US" sz="2400" dirty="0" smtClean="0"/>
              <a:t>　　国内（富強、民主、文明、調和</a:t>
            </a:r>
            <a:r>
              <a:rPr lang="en-US" altLang="ja-JP" sz="2400" dirty="0" smtClean="0"/>
              <a:t>)</a:t>
            </a:r>
            <a:r>
              <a:rPr lang="ja-JP" altLang="en-US" sz="2400" dirty="0" err="1" smtClean="0"/>
              <a:t>、</a:t>
            </a:r>
            <a:r>
              <a:rPr lang="ja-JP" altLang="en-US" sz="2400" dirty="0" smtClean="0"/>
              <a:t>中華民族の偉大な復興</a:t>
            </a:r>
            <a:endParaRPr lang="en-US" altLang="ja-JP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ja-JP" altLang="en-US" dirty="0" smtClean="0"/>
              <a:t>新常態（安定成長の維持、構造調整、改革の推進</a:t>
            </a:r>
            <a:r>
              <a:rPr lang="ja-JP" altLang="en-US" dirty="0" smtClean="0"/>
              <a:t>）</a:t>
            </a:r>
            <a:endParaRPr lang="en-US" altLang="ja-JP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社会主義はなぜ失敗したか</a:t>
            </a:r>
          </a:p>
        </p:txBody>
      </p:sp>
      <p:sp>
        <p:nvSpPr>
          <p:cNvPr id="55299" name="コンテンツ プレースホル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社会主義の欠陥：１）階層社会の形成、ノーメンクラツーラ、２）情報の非対称性がもたらす非効率</a:t>
            </a:r>
          </a:p>
          <a:p>
            <a:pPr eaLnBrk="1" hangingPunct="1"/>
            <a:r>
              <a:rPr lang="ja-JP" altLang="en-US" smtClean="0"/>
              <a:t>「２級市民」とされた農民、いまなお続く都市・農村間格差の構造</a:t>
            </a:r>
          </a:p>
          <a:p>
            <a:pPr eaLnBrk="1" hangingPunct="1"/>
            <a:r>
              <a:rPr lang="ja-JP" altLang="en-US" smtClean="0"/>
              <a:t>大躍進の失敗に現れた情報の非対称性</a:t>
            </a:r>
          </a:p>
          <a:p>
            <a:pPr eaLnBrk="1" hangingPunct="1"/>
            <a:endParaRPr lang="en-US" altLang="ja-JP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71550" y="333375"/>
            <a:ext cx="7499350" cy="1143000"/>
          </a:xfrm>
        </p:spPr>
        <p:txBody>
          <a:bodyPr/>
          <a:lstStyle/>
          <a:p>
            <a:pPr eaLnBrk="1" hangingPunct="1"/>
            <a:r>
              <a:rPr lang="ja-JP" altLang="en-US" smtClean="0">
                <a:solidFill>
                  <a:srgbClr val="11488B"/>
                </a:solidFill>
              </a:rPr>
              <a:t>計画経済</a:t>
            </a:r>
            <a:r>
              <a:rPr lang="en-US" altLang="ja-JP" smtClean="0">
                <a:solidFill>
                  <a:srgbClr val="11488B"/>
                </a:solidFill>
              </a:rPr>
              <a:t>VS</a:t>
            </a:r>
            <a:r>
              <a:rPr lang="ja-JP" altLang="en-US" smtClean="0">
                <a:solidFill>
                  <a:srgbClr val="11488B"/>
                </a:solidFill>
              </a:rPr>
              <a:t>市場経済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457200" y="1600200"/>
            <a:ext cx="4032250" cy="449580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365125" indent="-282575" algn="ctr" eaLnBrk="1" hangingPunct="1">
              <a:lnSpc>
                <a:spcPct val="90000"/>
              </a:lnSpc>
              <a:buFontTx/>
              <a:buNone/>
              <a:defRPr/>
            </a:pPr>
            <a:r>
              <a:rPr lang="ja-JP" altLang="en-US" sz="2600" smtClean="0"/>
              <a:t>計画経済</a:t>
            </a:r>
          </a:p>
          <a:p>
            <a:pPr marL="365125" indent="-282575" eaLnBrk="1" hangingPunct="1"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ja-JP" altLang="en-US" sz="2600" smtClean="0"/>
              <a:t>特徴</a:t>
            </a:r>
          </a:p>
          <a:p>
            <a:pPr marL="365125" indent="-282575" eaLnBrk="1" hangingPunct="1">
              <a:lnSpc>
                <a:spcPct val="90000"/>
              </a:lnSpc>
              <a:buFontTx/>
              <a:buNone/>
              <a:defRPr/>
            </a:pPr>
            <a:r>
              <a:rPr lang="ja-JP" altLang="en-US" sz="2600" smtClean="0"/>
              <a:t>①政府（計画当局）が資源配分を決定</a:t>
            </a:r>
          </a:p>
          <a:p>
            <a:pPr marL="365125" indent="-282575" eaLnBrk="1" hangingPunct="1">
              <a:lnSpc>
                <a:spcPct val="90000"/>
              </a:lnSpc>
              <a:buFontTx/>
              <a:buNone/>
              <a:defRPr/>
            </a:pPr>
            <a:r>
              <a:rPr lang="ja-JP" altLang="en-US" sz="2600" smtClean="0"/>
              <a:t>②価格統制（コストをもとに政府が決定）</a:t>
            </a:r>
          </a:p>
          <a:p>
            <a:pPr marL="365125" indent="-282575" eaLnBrk="1" hangingPunct="1"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ja-JP" altLang="en-US" sz="2600" smtClean="0"/>
              <a:t>問題点</a:t>
            </a:r>
          </a:p>
          <a:p>
            <a:pPr marL="365125" indent="-282575" eaLnBrk="1" hangingPunct="1">
              <a:lnSpc>
                <a:spcPct val="90000"/>
              </a:lnSpc>
              <a:buFontTx/>
              <a:buNone/>
              <a:defRPr/>
            </a:pPr>
            <a:r>
              <a:rPr lang="ja-JP" altLang="en-US" sz="2600" smtClean="0"/>
              <a:t>①財の配分基準が不明確（特権階層の出現）</a:t>
            </a:r>
          </a:p>
          <a:p>
            <a:pPr marL="365125" indent="-282575" eaLnBrk="1" hangingPunct="1">
              <a:lnSpc>
                <a:spcPct val="90000"/>
              </a:lnSpc>
              <a:buFontTx/>
              <a:buNone/>
              <a:defRPr/>
            </a:pPr>
            <a:r>
              <a:rPr lang="ja-JP" altLang="en-US" sz="2600" smtClean="0"/>
              <a:t>②情報の非対称性が計画を台無しにする。</a:t>
            </a:r>
          </a:p>
          <a:p>
            <a:pPr marL="365125" indent="-282575" eaLnBrk="1" hangingPunct="1">
              <a:lnSpc>
                <a:spcPct val="90000"/>
              </a:lnSpc>
              <a:buFont typeface="Wingdings 2" panose="05020102010507070707" pitchFamily="18" charset="2"/>
              <a:buChar char=""/>
              <a:defRPr/>
            </a:pPr>
            <a:endParaRPr lang="ja-JP" altLang="en-US" sz="2600" smtClean="0"/>
          </a:p>
          <a:p>
            <a:pPr marL="365125" indent="-282575" eaLnBrk="1" hangingPunct="1">
              <a:lnSpc>
                <a:spcPct val="90000"/>
              </a:lnSpc>
              <a:buFont typeface="Wingdings 2" panose="05020102010507070707" pitchFamily="18" charset="2"/>
              <a:buChar char=""/>
              <a:defRPr/>
            </a:pPr>
            <a:endParaRPr lang="en-US" altLang="ja-JP" sz="2600" smtClean="0"/>
          </a:p>
        </p:txBody>
      </p:sp>
      <p:sp>
        <p:nvSpPr>
          <p:cNvPr id="3072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4654550" y="1600200"/>
            <a:ext cx="4032250" cy="44958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365125" indent="-282575" algn="ctr" eaLnBrk="1" hangingPunct="1">
              <a:lnSpc>
                <a:spcPct val="90000"/>
              </a:lnSpc>
              <a:buFontTx/>
              <a:buNone/>
              <a:defRPr/>
            </a:pPr>
            <a:r>
              <a:rPr lang="ja-JP" altLang="en-US" sz="2600" smtClean="0"/>
              <a:t>市場経済</a:t>
            </a:r>
          </a:p>
          <a:p>
            <a:pPr marL="365125" indent="-282575" eaLnBrk="1" hangingPunct="1"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ja-JP" altLang="en-US" sz="2600" smtClean="0"/>
              <a:t>特徴</a:t>
            </a:r>
          </a:p>
          <a:p>
            <a:pPr marL="365125" indent="-282575" eaLnBrk="1" hangingPunct="1">
              <a:lnSpc>
                <a:spcPct val="90000"/>
              </a:lnSpc>
              <a:buFontTx/>
              <a:buNone/>
              <a:defRPr/>
            </a:pPr>
            <a:r>
              <a:rPr lang="ja-JP" altLang="en-US" sz="2600" smtClean="0"/>
              <a:t>①市場において資源配分を調整</a:t>
            </a:r>
          </a:p>
          <a:p>
            <a:pPr marL="365125" indent="-282575" eaLnBrk="1" hangingPunct="1">
              <a:lnSpc>
                <a:spcPct val="90000"/>
              </a:lnSpc>
              <a:buFontTx/>
              <a:buNone/>
              <a:defRPr/>
            </a:pPr>
            <a:r>
              <a:rPr lang="ja-JP" altLang="en-US" sz="2600" smtClean="0"/>
              <a:t>②価格は自由（財の希少性を反映して変動）</a:t>
            </a:r>
          </a:p>
          <a:p>
            <a:pPr marL="365125" indent="-282575" eaLnBrk="1" hangingPunct="1"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r>
              <a:rPr lang="ja-JP" altLang="en-US" sz="2600" smtClean="0"/>
              <a:t>問題点</a:t>
            </a:r>
          </a:p>
          <a:p>
            <a:pPr marL="365125" indent="-282575" eaLnBrk="1" hangingPunct="1">
              <a:lnSpc>
                <a:spcPct val="90000"/>
              </a:lnSpc>
              <a:buFontTx/>
              <a:buNone/>
              <a:defRPr/>
            </a:pPr>
            <a:r>
              <a:rPr lang="ja-JP" altLang="en-US" sz="2600" smtClean="0"/>
              <a:t>①激しい景気変動が起きる。</a:t>
            </a:r>
          </a:p>
          <a:p>
            <a:pPr marL="365125" indent="-282575" eaLnBrk="1" hangingPunct="1">
              <a:lnSpc>
                <a:spcPct val="90000"/>
              </a:lnSpc>
              <a:buFontTx/>
              <a:buNone/>
              <a:defRPr/>
            </a:pPr>
            <a:r>
              <a:rPr lang="ja-JP" altLang="en-US" sz="2600" smtClean="0"/>
              <a:t>②所得格差を調整するメカニズムがない。</a:t>
            </a:r>
          </a:p>
          <a:p>
            <a:pPr marL="365125" indent="-282575" eaLnBrk="1" hangingPunct="1"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endParaRPr lang="ja-JP" altLang="en-US" sz="2600" smtClean="0"/>
          </a:p>
          <a:p>
            <a:pPr marL="365125" indent="-282575" eaLnBrk="1" hangingPunct="1">
              <a:lnSpc>
                <a:spcPct val="90000"/>
              </a:lnSpc>
              <a:buFont typeface="Wingdings" panose="05000000000000000000" pitchFamily="2" charset="2"/>
              <a:buChar char="p"/>
              <a:defRPr/>
            </a:pPr>
            <a:endParaRPr lang="en-US" altLang="ja-JP" sz="2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市場移行の中国的特徴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51450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mtClean="0"/>
              <a:t>青写真なき改革開放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①改革の目標モデルが明確に示されず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　～なし崩し的に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②</a:t>
            </a:r>
            <a:r>
              <a:rPr lang="en-US" altLang="ja-JP" smtClean="0"/>
              <a:t>(1) </a:t>
            </a:r>
            <a:r>
              <a:rPr lang="ja-JP" altLang="en-US" smtClean="0"/>
              <a:t>増量改革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</a:t>
            </a:r>
            <a:r>
              <a:rPr lang="en-US" altLang="ja-JP" smtClean="0"/>
              <a:t>(2)</a:t>
            </a:r>
            <a:r>
              <a:rPr lang="ja-JP" altLang="en-US" smtClean="0"/>
              <a:t>試験・普及方式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</a:t>
            </a:r>
            <a:r>
              <a:rPr lang="en-US" altLang="ja-JP" smtClean="0"/>
              <a:t>(3)</a:t>
            </a:r>
            <a:r>
              <a:rPr lang="ja-JP" altLang="en-US" smtClean="0"/>
              <a:t>改革それ自体の「漸進性」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③経済発展が低かったこと（農業国であった）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タイトル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粗鋼生産量と計画配分量</a:t>
            </a:r>
          </a:p>
        </p:txBody>
      </p:sp>
      <p:graphicFrame>
        <p:nvGraphicFramePr>
          <p:cNvPr id="7" name="表 6"/>
          <p:cNvGraphicFramePr>
            <a:graphicFrameLocks noGrp="1"/>
          </p:cNvGraphicFramePr>
          <p:nvPr/>
        </p:nvGraphicFramePr>
        <p:xfrm>
          <a:off x="1403350" y="5516563"/>
          <a:ext cx="3097213" cy="171450"/>
        </p:xfrm>
        <a:graphic>
          <a:graphicData uri="http://schemas.openxmlformats.org/drawingml/2006/table">
            <a:tbl>
              <a:tblPr/>
              <a:tblGrid>
                <a:gridCol w="3097213"/>
              </a:tblGrid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出所）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Naughton(２００７)93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頁。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グラフ 7"/>
          <p:cNvGraphicFramePr/>
          <p:nvPr/>
        </p:nvGraphicFramePr>
        <p:xfrm>
          <a:off x="2195736" y="1700808"/>
          <a:ext cx="4610100" cy="347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線矢印コネクタ 9"/>
          <p:cNvCxnSpPr/>
          <p:nvPr/>
        </p:nvCxnSpPr>
        <p:spPr>
          <a:xfrm rot="5400000">
            <a:off x="5725319" y="3428206"/>
            <a:ext cx="431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 rot="5400000" flipH="1" flipV="1">
            <a:off x="5759450" y="2744788"/>
            <a:ext cx="36036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コルナイの２段階区分</a:t>
            </a:r>
          </a:p>
        </p:txBody>
      </p:sp>
      <p:sp>
        <p:nvSpPr>
          <p:cNvPr id="62467" name="コンテンツ プレースホル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体制移行（狭義の市場移行）</a:t>
            </a:r>
          </a:p>
          <a:p>
            <a:pPr eaLnBrk="1" hangingPunct="1"/>
            <a:r>
              <a:rPr lang="ja-JP" altLang="en-US" smtClean="0"/>
              <a:t>構造変化（広義の市場移行）</a:t>
            </a:r>
          </a:p>
          <a:p>
            <a:pPr eaLnBrk="1" hangingPunct="1"/>
            <a:r>
              <a:rPr lang="ja-JP" altLang="en-US" smtClean="0"/>
              <a:t>体制移行の３条件：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①共産党が政治的な独占的権力を失うこと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②生産手段の大部分が私的所有で、私的セクターが</a:t>
            </a:r>
            <a:r>
              <a:rPr lang="en-US" altLang="ja-JP" smtClean="0"/>
              <a:t>GDP</a:t>
            </a:r>
            <a:r>
              <a:rPr lang="ja-JP" altLang="en-US" smtClean="0"/>
              <a:t>の大部分を担うこと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③市場が経済活動の支配的な調整システムであること</a:t>
            </a:r>
          </a:p>
          <a:p>
            <a:pPr eaLnBrk="1" hangingPunct="1"/>
            <a:endParaRPr lang="en-US" altLang="ja-JP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タイトル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647700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中国における市場移行</a:t>
            </a:r>
          </a:p>
        </p:txBody>
      </p:sp>
      <p:sp>
        <p:nvSpPr>
          <p:cNvPr id="64515" name="コンテンツ プレースホルダ 2"/>
          <p:cNvSpPr>
            <a:spLocks noGrp="1"/>
          </p:cNvSpPr>
          <p:nvPr>
            <p:ph idx="4294967295"/>
          </p:nvPr>
        </p:nvSpPr>
        <p:spPr>
          <a:xfrm>
            <a:off x="468313" y="981075"/>
            <a:ext cx="8229600" cy="5472113"/>
          </a:xfrm>
        </p:spPr>
        <p:txBody>
          <a:bodyPr/>
          <a:lstStyle/>
          <a:p>
            <a:pPr eaLnBrk="1" hangingPunct="1"/>
            <a:r>
              <a:rPr lang="ja-JP" altLang="en-US" sz="2800" smtClean="0"/>
              <a:t>第１指標： →共産党自身の変容</a:t>
            </a:r>
          </a:p>
          <a:p>
            <a:pPr eaLnBrk="1" hangingPunct="1">
              <a:buFontTx/>
              <a:buNone/>
            </a:pPr>
            <a:r>
              <a:rPr lang="ja-JP" altLang="en-US" sz="2800" smtClean="0"/>
              <a:t>→ただし政治的地位はしばらく不変</a:t>
            </a:r>
          </a:p>
          <a:p>
            <a:pPr eaLnBrk="1" hangingPunct="1">
              <a:buFontTx/>
              <a:buNone/>
            </a:pPr>
            <a:r>
              <a:rPr lang="ja-JP" altLang="en-US" sz="2800" smtClean="0"/>
              <a:t>第３指標：</a:t>
            </a:r>
            <a:r>
              <a:rPr lang="en-US" altLang="ja-JP" sz="2800" smtClean="0"/>
              <a:t>1997</a:t>
            </a:r>
            <a:r>
              <a:rPr lang="ja-JP" altLang="en-US" sz="2800" smtClean="0"/>
              <a:t>年までに条件クリア</a:t>
            </a:r>
          </a:p>
          <a:p>
            <a:pPr eaLnBrk="1" hangingPunct="1"/>
            <a:r>
              <a:rPr lang="ja-JP" altLang="en-US" sz="2800" smtClean="0"/>
              <a:t>第２指標：法人企業をどう捉えるかによって異なる判断</a:t>
            </a:r>
          </a:p>
          <a:p>
            <a:pPr eaLnBrk="1" hangingPunct="1">
              <a:buFontTx/>
              <a:buNone/>
            </a:pPr>
            <a:r>
              <a:rPr lang="ja-JP" altLang="en-US" sz="2800" smtClean="0"/>
              <a:t>→土地の請負権（</a:t>
            </a:r>
            <a:r>
              <a:rPr lang="en-US" altLang="ja-JP" sz="2800" smtClean="0"/>
              <a:t>3</a:t>
            </a:r>
            <a:r>
              <a:rPr lang="ja-JP" altLang="en-US" sz="2800" smtClean="0"/>
              <a:t>年→</a:t>
            </a:r>
            <a:r>
              <a:rPr lang="en-US" altLang="ja-JP" sz="2800" smtClean="0"/>
              <a:t>15</a:t>
            </a:r>
            <a:r>
              <a:rPr lang="ja-JP" altLang="en-US" sz="2800" smtClean="0"/>
              <a:t>年→</a:t>
            </a:r>
            <a:r>
              <a:rPr lang="en-US" altLang="ja-JP" sz="2800" smtClean="0"/>
              <a:t>30</a:t>
            </a:r>
            <a:r>
              <a:rPr lang="ja-JP" altLang="en-US" sz="2800" smtClean="0"/>
              <a:t>年→さらに延長？限りなく私有化に近づく</a:t>
            </a:r>
            <a:endParaRPr lang="en-US" altLang="ja-JP" sz="2800" smtClean="0"/>
          </a:p>
          <a:p>
            <a:pPr eaLnBrk="1" hangingPunct="1">
              <a:buFontTx/>
              <a:buNone/>
            </a:pPr>
            <a:r>
              <a:rPr lang="ja-JP" altLang="en-US" sz="2800" smtClean="0"/>
              <a:t>→小型国有企業の私有化、国有株の放出</a:t>
            </a:r>
          </a:p>
          <a:p>
            <a:pPr eaLnBrk="1" hangingPunct="1">
              <a:buFontTx/>
              <a:buNone/>
            </a:pPr>
            <a:r>
              <a:rPr lang="ja-JP" altLang="en-US" sz="2800" smtClean="0"/>
              <a:t>→企業は厳しい競争（「ソフトな予算制約」はもはやない）</a:t>
            </a:r>
          </a:p>
          <a:p>
            <a:pPr eaLnBrk="1" hangingPunct="1"/>
            <a:r>
              <a:rPr lang="ja-JP" altLang="en-US" sz="2800" smtClean="0"/>
              <a:t>中東欧の</a:t>
            </a:r>
            <a:r>
              <a:rPr lang="en-US" altLang="ja-JP" sz="2800" smtClean="0"/>
              <a:t>EU</a:t>
            </a:r>
            <a:r>
              <a:rPr lang="ja-JP" altLang="en-US" sz="2800" smtClean="0"/>
              <a:t>加盟と同様に、</a:t>
            </a:r>
            <a:r>
              <a:rPr lang="en-US" altLang="ja-JP" sz="2800" smtClean="0"/>
              <a:t>WTO</a:t>
            </a:r>
            <a:r>
              <a:rPr lang="ja-JP" altLang="en-US" sz="2800" smtClean="0"/>
              <a:t>加盟を境として中国では狭義の市場移行が終了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企業類型別のシェアの変化</a:t>
            </a:r>
          </a:p>
        </p:txBody>
      </p:sp>
      <p:graphicFrame>
        <p:nvGraphicFramePr>
          <p:cNvPr id="3" name="グラフ 2"/>
          <p:cNvGraphicFramePr/>
          <p:nvPr/>
        </p:nvGraphicFramePr>
        <p:xfrm>
          <a:off x="2128837" y="2063750"/>
          <a:ext cx="4914900" cy="3459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表 4"/>
          <p:cNvGraphicFramePr>
            <a:graphicFrameLocks noGrp="1"/>
          </p:cNvGraphicFramePr>
          <p:nvPr/>
        </p:nvGraphicFramePr>
        <p:xfrm>
          <a:off x="1835150" y="5805488"/>
          <a:ext cx="2287588" cy="171450"/>
        </p:xfrm>
        <a:graphic>
          <a:graphicData uri="http://schemas.openxmlformats.org/drawingml/2006/table">
            <a:tbl>
              <a:tblPr/>
              <a:tblGrid>
                <a:gridCol w="2287588"/>
              </a:tblGrid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出所）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Huang(2008), 15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頁。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３．中国資本主義、３つの特徴</a:t>
            </a:r>
          </a:p>
        </p:txBody>
      </p:sp>
      <p:sp>
        <p:nvSpPr>
          <p:cNvPr id="68611" name="コンテンツ プレースホル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社会主義市場経済の３本柱：西側資本主義国のシステムとの本質的な違いはない。</a:t>
            </a:r>
          </a:p>
          <a:p>
            <a:pPr eaLnBrk="1" hangingPunct="1"/>
            <a:r>
              <a:rPr lang="ja-JP" altLang="en-US" smtClean="0"/>
              <a:t>１）政府が強大な権限を保持して、直接、間接に市場に介入</a:t>
            </a:r>
          </a:p>
          <a:p>
            <a:pPr eaLnBrk="1" hangingPunct="1"/>
            <a:r>
              <a:rPr lang="ja-JP" altLang="en-US" smtClean="0"/>
              <a:t>２）地域間、企業間、個人間での激しい競争の存在</a:t>
            </a:r>
          </a:p>
          <a:p>
            <a:pPr eaLnBrk="1" hangingPunct="1"/>
            <a:r>
              <a:rPr lang="ja-JP" altLang="en-US" smtClean="0"/>
              <a:t>３）政府の介入が、経済の効率性を大きく損なうことなく実現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ja-JP" smtClean="0"/>
              <a:t>周黎安</a:t>
            </a:r>
            <a:r>
              <a:rPr lang="ja-JP" altLang="en-US" smtClean="0"/>
              <a:t>の「昇進競争モデル」</a:t>
            </a:r>
          </a:p>
        </p:txBody>
      </p:sp>
      <p:sp>
        <p:nvSpPr>
          <p:cNvPr id="70659" name="コンテンツ プレースホル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ja-JP" smtClean="0"/>
              <a:t>明確な指標を事前に与えて官僚を競争させ、競争の勝利者を昇進させる仕組み</a:t>
            </a:r>
            <a:endParaRPr lang="ja-JP" altLang="en-US" smtClean="0"/>
          </a:p>
          <a:p>
            <a:pPr eaLnBrk="1" hangingPunct="1"/>
            <a:r>
              <a:rPr lang="ja-JP" altLang="en-US" smtClean="0"/>
              <a:t>前提条件：①</a:t>
            </a:r>
            <a:r>
              <a:rPr lang="ja-JP" altLang="ja-JP" smtClean="0"/>
              <a:t>上級政府に人事権が集中、</a:t>
            </a:r>
            <a:r>
              <a:rPr lang="ja-JP" altLang="en-US" smtClean="0"/>
              <a:t>②</a:t>
            </a:r>
            <a:r>
              <a:rPr lang="ja-JP" altLang="ja-JP" smtClean="0"/>
              <a:t>指標が客観的に測定</a:t>
            </a:r>
            <a:r>
              <a:rPr lang="ja-JP" altLang="en-US" smtClean="0"/>
              <a:t>可能</a:t>
            </a:r>
            <a:r>
              <a:rPr lang="ja-JP" altLang="ja-JP" smtClean="0"/>
              <a:t>、</a:t>
            </a:r>
            <a:r>
              <a:rPr lang="ja-JP" altLang="en-US" smtClean="0"/>
              <a:t>③</a:t>
            </a:r>
            <a:r>
              <a:rPr lang="ja-JP" altLang="ja-JP" smtClean="0"/>
              <a:t>官僚の成績が分離可能で、比較</a:t>
            </a:r>
            <a:r>
              <a:rPr lang="ja-JP" altLang="en-US" smtClean="0"/>
              <a:t>可能</a:t>
            </a:r>
            <a:r>
              <a:rPr lang="ja-JP" altLang="ja-JP" smtClean="0"/>
              <a:t>、</a:t>
            </a:r>
            <a:r>
              <a:rPr lang="ja-JP" altLang="en-US" smtClean="0"/>
              <a:t>④</a:t>
            </a:r>
            <a:r>
              <a:rPr lang="ja-JP" altLang="ja-JP" smtClean="0"/>
              <a:t>参加者の政策決定への影響力が大き</a:t>
            </a:r>
            <a:r>
              <a:rPr lang="ja-JP" altLang="en-US" smtClean="0"/>
              <a:t>い</a:t>
            </a:r>
            <a:r>
              <a:rPr lang="ja-JP" altLang="ja-JP" smtClean="0"/>
              <a:t>、</a:t>
            </a:r>
            <a:r>
              <a:rPr lang="ja-JP" altLang="en-US" smtClean="0"/>
              <a:t>⑤</a:t>
            </a:r>
            <a:r>
              <a:rPr lang="ja-JP" altLang="ja-JP" smtClean="0"/>
              <a:t>参加者間での共謀がないこと</a:t>
            </a:r>
            <a:endParaRPr lang="ja-JP" altLang="en-US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改革をめぐる論争</a:t>
            </a:r>
          </a:p>
        </p:txBody>
      </p:sp>
      <p:sp>
        <p:nvSpPr>
          <p:cNvPr id="72707" name="コンテンツ プレースホル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分配問題：発展がなければ所得分配の問題は解決しない。</a:t>
            </a:r>
          </a:p>
          <a:p>
            <a:pPr eaLnBrk="1" hangingPunct="1"/>
            <a:r>
              <a:rPr lang="ja-JP" altLang="en-US" smtClean="0"/>
              <a:t>市場と再分配との関係：いまの中国は「絶対に結婚すべきでない</a:t>
            </a:r>
            <a:r>
              <a:rPr lang="en-US" altLang="ja-JP" smtClean="0"/>
              <a:t>2</a:t>
            </a:r>
            <a:r>
              <a:rPr lang="ja-JP" altLang="en-US" smtClean="0"/>
              <a:t>人が結婚し、かつうまく過ごしている状態」（孫立平）</a:t>
            </a:r>
          </a:p>
          <a:p>
            <a:pPr eaLnBrk="1" hangingPunct="1"/>
            <a:r>
              <a:rPr lang="ja-JP" altLang="en-US" smtClean="0"/>
              <a:t>経済改革と政治改革との関係</a:t>
            </a:r>
          </a:p>
          <a:p>
            <a:pPr eaLnBrk="1" hangingPunct="1"/>
            <a:r>
              <a:rPr lang="ja-JP" altLang="en-US" smtClean="0"/>
              <a:t>政府の役割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新自由主義者</a:t>
            </a:r>
            <a:r>
              <a:rPr lang="en-US" altLang="ja-JP" smtClean="0"/>
              <a:t>VS</a:t>
            </a:r>
            <a:r>
              <a:rPr lang="ja-JP" altLang="en-US" smtClean="0"/>
              <a:t>新左派</a:t>
            </a:r>
          </a:p>
        </p:txBody>
      </p:sp>
      <p:pic>
        <p:nvPicPr>
          <p:cNvPr id="747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557338"/>
            <a:ext cx="568642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6" name="テキスト ボックス 4"/>
          <p:cNvSpPr txBox="1">
            <a:spLocks noChangeArrowheads="1"/>
          </p:cNvSpPr>
          <p:nvPr/>
        </p:nvSpPr>
        <p:spPr bwMode="auto">
          <a:xfrm>
            <a:off x="1987550" y="6318250"/>
            <a:ext cx="4897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latin typeface="Calibri" panose="020F0502020204030204" pitchFamily="34" charset="0"/>
            </a:endParaRPr>
          </a:p>
        </p:txBody>
      </p:sp>
      <p:sp>
        <p:nvSpPr>
          <p:cNvPr id="74757" name="テキスト ボックス 5"/>
          <p:cNvSpPr txBox="1">
            <a:spLocks noChangeArrowheads="1"/>
          </p:cNvSpPr>
          <p:nvPr/>
        </p:nvSpPr>
        <p:spPr bwMode="auto">
          <a:xfrm>
            <a:off x="1116013" y="6092825"/>
            <a:ext cx="6480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</a:rPr>
              <a:t>関志雄：</a:t>
            </a:r>
            <a:r>
              <a:rPr lang="en-US" altLang="ja-JP" sz="1800">
                <a:latin typeface="Calibri" panose="020F0502020204030204" pitchFamily="34" charset="0"/>
              </a:rPr>
              <a:t>http://www.heri.or.jp/hyokei/hyokei101/101kouen.htm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976313"/>
          </a:xfrm>
        </p:spPr>
        <p:txBody>
          <a:bodyPr/>
          <a:lstStyle/>
          <a:p>
            <a:pPr eaLnBrk="1" hangingPunct="1"/>
            <a:r>
              <a:rPr lang="ja-JP" altLang="en-US" smtClean="0"/>
              <a:t>和諧社会を訴えるポスター（上海）</a:t>
            </a:r>
          </a:p>
        </p:txBody>
      </p:sp>
      <p:pic>
        <p:nvPicPr>
          <p:cNvPr id="7680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412875"/>
            <a:ext cx="7416800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Text Box 5"/>
          <p:cNvSpPr txBox="1">
            <a:spLocks noChangeArrowheads="1"/>
          </p:cNvSpPr>
          <p:nvPr/>
        </p:nvSpPr>
        <p:spPr bwMode="auto">
          <a:xfrm>
            <a:off x="762000" y="1066800"/>
            <a:ext cx="3886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zh-CN" altLang="zh-CN" sz="1800">
              <a:latin typeface="Calibri" panose="020F0502020204030204" pitchFamily="34" charset="0"/>
            </a:endParaRPr>
          </a:p>
        </p:txBody>
      </p:sp>
      <p:sp>
        <p:nvSpPr>
          <p:cNvPr id="76805" name="Text Box 8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5791200"/>
            <a:ext cx="8229600" cy="609600"/>
          </a:xfrm>
        </p:spPr>
        <p:txBody>
          <a:bodyPr/>
          <a:lstStyle/>
          <a:p>
            <a:pPr algn="ctr" eaLnBrk="1" hangingPunct="1">
              <a:spcBef>
                <a:spcPct val="50000"/>
              </a:spcBef>
              <a:buFontTx/>
              <a:buNone/>
            </a:pPr>
            <a:endParaRPr lang="zh-CN" altLang="zh-CN" smtClean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「国進民退」</a:t>
            </a:r>
          </a:p>
        </p:txBody>
      </p:sp>
      <p:pic>
        <p:nvPicPr>
          <p:cNvPr id="788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909763"/>
            <a:ext cx="476250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テキスト ボックス 3"/>
          <p:cNvSpPr txBox="1">
            <a:spLocks noChangeArrowheads="1"/>
          </p:cNvSpPr>
          <p:nvPr/>
        </p:nvSpPr>
        <p:spPr bwMode="auto">
          <a:xfrm>
            <a:off x="1692275" y="5516563"/>
            <a:ext cx="37433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latin typeface="Calibri" panose="020F0502020204030204" pitchFamily="34" charset="0"/>
              </a:rPr>
              <a:t>http://www.my1510.cn/article.php?id=72cb27f99a8ea878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どこへ行く中国の資本主義</a:t>
            </a:r>
          </a:p>
        </p:txBody>
      </p:sp>
      <p:sp>
        <p:nvSpPr>
          <p:cNvPr id="80899" name="コンテンツ プレースホル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ワシントン・コンセンサス</a:t>
            </a:r>
            <a:r>
              <a:rPr lang="en-US" altLang="ja-JP" smtClean="0"/>
              <a:t>VS</a:t>
            </a:r>
            <a:r>
              <a:rPr lang="ja-JP" altLang="en-US" smtClean="0"/>
              <a:t>北京コンセンサス</a:t>
            </a:r>
          </a:p>
          <a:p>
            <a:pPr eaLnBrk="1" hangingPunct="1"/>
            <a:r>
              <a:rPr lang="ja-JP" altLang="en-US" smtClean="0"/>
              <a:t>「国進民退」現象をどう捉えるか</a:t>
            </a:r>
          </a:p>
          <a:p>
            <a:pPr eaLnBrk="1" hangingPunct="1"/>
            <a:r>
              <a:rPr lang="ja-JP" altLang="en-US" smtClean="0"/>
              <a:t>中国独自の資本主義の模索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中国の特色ある社会主義？</a:t>
            </a:r>
          </a:p>
        </p:txBody>
      </p:sp>
      <p:pic>
        <p:nvPicPr>
          <p:cNvPr id="829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543050"/>
            <a:ext cx="47625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8" name="テキスト ボックス 3"/>
          <p:cNvSpPr txBox="1">
            <a:spLocks noChangeArrowheads="1"/>
          </p:cNvSpPr>
          <p:nvPr/>
        </p:nvSpPr>
        <p:spPr bwMode="auto">
          <a:xfrm>
            <a:off x="1835150" y="5805488"/>
            <a:ext cx="4249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latin typeface="Calibri" panose="020F0502020204030204" pitchFamily="34" charset="0"/>
              </a:rPr>
              <a:t>http://www.shxb.net/html/20071021/20071021_69978.shtml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85900" y="332656"/>
            <a:ext cx="6172200" cy="864096"/>
          </a:xfrm>
        </p:spPr>
        <p:txBody>
          <a:bodyPr/>
          <a:lstStyle/>
          <a:p>
            <a:r>
              <a:rPr lang="ja-JP" altLang="en-US" dirty="0" smtClean="0"/>
              <a:t>「新常態」下の中国経済</a:t>
            </a:r>
            <a:endParaRPr lang="zh-CN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1196752"/>
            <a:ext cx="8352928" cy="5112568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・高度成長から安定成長へ（「保八」言及せず）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・中所得国の罠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・未富先老（人口ボーナスから人口オーナス）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若年労働力の減少（人件費の高騰）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・「三期重複（成長の変換期、構造調整の陣痛期、過去の刺激策の消化期の同時到来）」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・現在の</a:t>
            </a:r>
            <a:r>
              <a:rPr lang="en-US" altLang="ja-JP" dirty="0" smtClean="0"/>
              <a:t>GDP</a:t>
            </a:r>
            <a:r>
              <a:rPr lang="ja-JP" altLang="en-US" dirty="0" smtClean="0"/>
              <a:t>の</a:t>
            </a:r>
            <a:r>
              <a:rPr lang="en-US" altLang="ja-JP" dirty="0" smtClean="0"/>
              <a:t>1</a:t>
            </a:r>
            <a:r>
              <a:rPr lang="ja-JP" altLang="en-US" dirty="0" smtClean="0"/>
              <a:t>ｐは</a:t>
            </a:r>
            <a:r>
              <a:rPr lang="en-US" altLang="ja-JP" dirty="0" smtClean="0"/>
              <a:t>5</a:t>
            </a:r>
            <a:r>
              <a:rPr lang="ja-JP" altLang="en-US" dirty="0" smtClean="0"/>
              <a:t>年前の</a:t>
            </a:r>
            <a:r>
              <a:rPr lang="en-US" altLang="ja-JP" dirty="0" smtClean="0"/>
              <a:t>1.5</a:t>
            </a:r>
            <a:r>
              <a:rPr lang="ja-JP" altLang="en-US" dirty="0" smtClean="0"/>
              <a:t>ｐ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・なぜ「一帯一路」なのか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3673267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一帯一路</a:t>
            </a:r>
            <a:endParaRPr lang="zh-CN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434" y="2226469"/>
            <a:ext cx="5799132" cy="3263504"/>
          </a:xfrm>
        </p:spPr>
      </p:pic>
    </p:spTree>
    <p:extLst>
      <p:ext uri="{BB962C8B-B14F-4D97-AF65-F5344CB8AC3E}">
        <p14:creationId xmlns:p14="http://schemas.microsoft.com/office/powerpoint/2010/main" val="4294207308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標準デザイン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標準デザイン">
    <a:majorFont>
      <a:latin typeface="Arial"/>
      <a:ea typeface="ＭＳ Ｐゴシック"/>
      <a:cs typeface=""/>
    </a:majorFont>
    <a:minorFont>
      <a:latin typeface="Arial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標準デザイン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標準デザイン">
    <a:majorFont>
      <a:latin typeface="Arial"/>
      <a:ea typeface="ＭＳ Ｐゴシック"/>
      <a:cs typeface=""/>
    </a:majorFont>
    <a:minorFont>
      <a:latin typeface="Arial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標準デザイン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標準デザイン">
    <a:majorFont>
      <a:latin typeface="Arial"/>
      <a:ea typeface="ＭＳ Ｐゴシック"/>
      <a:cs typeface=""/>
    </a:majorFont>
    <a:minorFont>
      <a:latin typeface="Arial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標準デザイン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標準デザイン">
    <a:majorFont>
      <a:latin typeface="Arial"/>
      <a:ea typeface="ＭＳ Ｐゴシック"/>
      <a:cs typeface=""/>
    </a:majorFont>
    <a:minorFont>
      <a:latin typeface="Arial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標準デザイン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標準デザイン">
    <a:majorFont>
      <a:latin typeface="Arial"/>
      <a:ea typeface="ＭＳ Ｐゴシック"/>
      <a:cs typeface=""/>
    </a:majorFont>
    <a:minorFont>
      <a:latin typeface="Arial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標準デザイン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標準デザイン">
    <a:majorFont>
      <a:latin typeface="Arial"/>
      <a:ea typeface="ＭＳ Ｐゴシック"/>
      <a:cs typeface=""/>
    </a:majorFont>
    <a:minorFont>
      <a:latin typeface="Arial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標準デザイン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標準デザイン">
    <a:majorFont>
      <a:latin typeface="Arial"/>
      <a:ea typeface="ＭＳ Ｐゴシック"/>
      <a:cs typeface=""/>
    </a:majorFont>
    <a:minorFont>
      <a:latin typeface="Arial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8573</TotalTime>
  <Words>1544</Words>
  <Application>Microsoft Office PowerPoint</Application>
  <PresentationFormat>画面に合わせる (4:3)</PresentationFormat>
  <Paragraphs>337</Paragraphs>
  <Slides>51</Slides>
  <Notes>30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51</vt:i4>
      </vt:variant>
    </vt:vector>
  </HeadingPairs>
  <TitlesOfParts>
    <vt:vector size="62" baseType="lpstr">
      <vt:lpstr>MingLiU</vt:lpstr>
      <vt:lpstr>ＭＳ Ｐゴシック</vt:lpstr>
      <vt:lpstr>ＭＳ Ｐ明朝</vt:lpstr>
      <vt:lpstr>ＭＳ 明朝</vt:lpstr>
      <vt:lpstr>宋体</vt:lpstr>
      <vt:lpstr>Arial</vt:lpstr>
      <vt:lpstr>Calibri</vt:lpstr>
      <vt:lpstr>Century</vt:lpstr>
      <vt:lpstr>Wingdings</vt:lpstr>
      <vt:lpstr>Wingdings 2</vt:lpstr>
      <vt:lpstr>標準デザイン</vt:lpstr>
      <vt:lpstr>計画経済→改革開放政策→社会主義市場経済→新常態</vt:lpstr>
      <vt:lpstr>社会主義的改造の急展開</vt:lpstr>
      <vt:lpstr>農業の集団化</vt:lpstr>
      <vt:lpstr>人民公社好</vt:lpstr>
      <vt:lpstr>集権的社会主義の30年</vt:lpstr>
      <vt:lpstr>急速に拡大した公有制経済（国有企業と集団所有制企業）</vt:lpstr>
      <vt:lpstr>大躍進政策</vt:lpstr>
      <vt:lpstr>PowerPoint プレゼンテーション</vt:lpstr>
      <vt:lpstr>大躍進の失敗</vt:lpstr>
      <vt:lpstr>土法高炉</vt:lpstr>
      <vt:lpstr>土法高炉２</vt:lpstr>
      <vt:lpstr>調整政策</vt:lpstr>
      <vt:lpstr>文化大革命</vt:lpstr>
      <vt:lpstr>三線建設の範囲</vt:lpstr>
      <vt:lpstr>1975年1月13日，周恩来总理在第四届全国人民代表大会一次会议上作《政府工作报告》</vt:lpstr>
      <vt:lpstr>洋躍進</vt:lpstr>
      <vt:lpstr>改革開放30年</vt:lpstr>
      <vt:lpstr>安徽省鳳陽県小崗村の18戸の農家が請負制を実施することを約した誓約書には、血判が押されている。</vt:lpstr>
      <vt:lpstr>郷鎮企業</vt:lpstr>
      <vt:lpstr>急増した郷鎮企業の従業員数</vt:lpstr>
      <vt:lpstr>上海浦東新区にある上海証券取引所</vt:lpstr>
      <vt:lpstr>PowerPoint プレゼンテーション</vt:lpstr>
      <vt:lpstr>企業自主権の拡大</vt:lpstr>
      <vt:lpstr>経済特区、経済開発区、開放区の位置</vt:lpstr>
      <vt:lpstr>25年目の深圳経済特区2.2.3</vt:lpstr>
      <vt:lpstr>対外借款、外国直接投資受け入れ額の推移（1978-98年）</vt:lpstr>
      <vt:lpstr>PowerPoint プレゼンテーション</vt:lpstr>
      <vt:lpstr>計画が主、市場が従</vt:lpstr>
      <vt:lpstr>計画と市場の比重が同じ</vt:lpstr>
      <vt:lpstr>市場が中心</vt:lpstr>
      <vt:lpstr>社会主義市場経済論</vt:lpstr>
      <vt:lpstr>15回党大会以降（97年～</vt:lpstr>
      <vt:lpstr>政府の政策・規定の変化</vt:lpstr>
      <vt:lpstr>和諧社会→中国の夢</vt:lpstr>
      <vt:lpstr>社会主義はなぜ失敗したか</vt:lpstr>
      <vt:lpstr>計画経済VS市場経済</vt:lpstr>
      <vt:lpstr>市場移行の中国的特徴</vt:lpstr>
      <vt:lpstr>粗鋼生産量と計画配分量</vt:lpstr>
      <vt:lpstr>コルナイの２段階区分</vt:lpstr>
      <vt:lpstr>中国における市場移行</vt:lpstr>
      <vt:lpstr>企業類型別のシェアの変化</vt:lpstr>
      <vt:lpstr>３．中国資本主義、３つの特徴</vt:lpstr>
      <vt:lpstr>周黎安の「昇進競争モデル」</vt:lpstr>
      <vt:lpstr>改革をめぐる論争</vt:lpstr>
      <vt:lpstr>新自由主義者VS新左派</vt:lpstr>
      <vt:lpstr>和諧社会を訴えるポスター（上海）</vt:lpstr>
      <vt:lpstr>「国進民退」</vt:lpstr>
      <vt:lpstr>どこへ行く中国の資本主義</vt:lpstr>
      <vt:lpstr>中国の特色ある社会主義？</vt:lpstr>
      <vt:lpstr>「新常態」下の中国経済</vt:lpstr>
      <vt:lpstr>一帯一路</vt:lpstr>
    </vt:vector>
  </TitlesOfParts>
  <Company>富山大学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経済復興と新民主主義社会の建設</dc:title>
  <dc:creator>今村</dc:creator>
  <cp:lastModifiedBy>今村弘子</cp:lastModifiedBy>
  <cp:revision>79</cp:revision>
  <cp:lastPrinted>2016-03-21T04:52:05Z</cp:lastPrinted>
  <dcterms:created xsi:type="dcterms:W3CDTF">2005-03-16T06:09:27Z</dcterms:created>
  <dcterms:modified xsi:type="dcterms:W3CDTF">2017-04-02T05:23:52Z</dcterms:modified>
</cp:coreProperties>
</file>