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3"/>
  </p:handoutMasterIdLst>
  <p:sldIdLst>
    <p:sldId id="294" r:id="rId2"/>
    <p:sldId id="295" r:id="rId3"/>
    <p:sldId id="296" r:id="rId4"/>
    <p:sldId id="297" r:id="rId5"/>
    <p:sldId id="308" r:id="rId6"/>
    <p:sldId id="299" r:id="rId7"/>
    <p:sldId id="300" r:id="rId8"/>
    <p:sldId id="301" r:id="rId9"/>
    <p:sldId id="302" r:id="rId10"/>
    <p:sldId id="303" r:id="rId11"/>
    <p:sldId id="309" r:id="rId12"/>
    <p:sldId id="314" r:id="rId13"/>
    <p:sldId id="313" r:id="rId14"/>
    <p:sldId id="310" r:id="rId15"/>
    <p:sldId id="304" r:id="rId16"/>
    <p:sldId id="315" r:id="rId17"/>
    <p:sldId id="316" r:id="rId18"/>
    <p:sldId id="306" r:id="rId19"/>
    <p:sldId id="311" r:id="rId20"/>
    <p:sldId id="312" r:id="rId21"/>
    <p:sldId id="307" r:id="rId22"/>
  </p:sldIdLst>
  <p:sldSz cx="9144000" cy="6858000" type="screen4x3"/>
  <p:notesSz cx="6858000" cy="9945688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02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ja-JP" altLang="en-US" sz="1200"/>
              <a:t>主要農産品生産量</a:t>
            </a:r>
            <a:endParaRPr lang="en-US" altLang="ja-JP" sz="1200"/>
          </a:p>
          <a:p>
            <a:pPr>
              <a:defRPr/>
            </a:pPr>
            <a:r>
              <a:rPr lang="ja-JP" altLang="en-US" sz="1000"/>
              <a:t>（万㌧）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コメ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General</c:formatCode>
                <c:ptCount val="25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  <c:pt idx="22">
                  <c:v>2013</c:v>
                </c:pt>
                <c:pt idx="23">
                  <c:v>2014</c:v>
                </c:pt>
                <c:pt idx="24">
                  <c:v>2015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18381.3</c:v>
                </c:pt>
                <c:pt idx="1">
                  <c:v>18622.2</c:v>
                </c:pt>
                <c:pt idx="2">
                  <c:v>17751.400000000001</c:v>
                </c:pt>
                <c:pt idx="3">
                  <c:v>17593.3</c:v>
                </c:pt>
                <c:pt idx="4">
                  <c:v>18522.599999999999</c:v>
                </c:pt>
                <c:pt idx="5">
                  <c:v>19510.3</c:v>
                </c:pt>
                <c:pt idx="6">
                  <c:v>20073.5</c:v>
                </c:pt>
                <c:pt idx="7">
                  <c:v>19871.3</c:v>
                </c:pt>
                <c:pt idx="8">
                  <c:v>19848.7</c:v>
                </c:pt>
                <c:pt idx="9">
                  <c:v>18790.8</c:v>
                </c:pt>
                <c:pt idx="10">
                  <c:v>17758</c:v>
                </c:pt>
                <c:pt idx="11">
                  <c:v>17453.900000000001</c:v>
                </c:pt>
                <c:pt idx="12">
                  <c:v>16065.6</c:v>
                </c:pt>
                <c:pt idx="13">
                  <c:v>17908.8</c:v>
                </c:pt>
                <c:pt idx="14">
                  <c:v>18058.8</c:v>
                </c:pt>
                <c:pt idx="15">
                  <c:v>18171.8</c:v>
                </c:pt>
                <c:pt idx="16">
                  <c:v>18603.400000000001</c:v>
                </c:pt>
                <c:pt idx="17">
                  <c:v>19189.599999999999</c:v>
                </c:pt>
                <c:pt idx="18">
                  <c:v>19510.3</c:v>
                </c:pt>
                <c:pt idx="19">
                  <c:v>19576.099999999999</c:v>
                </c:pt>
                <c:pt idx="20">
                  <c:v>20100.099999999999</c:v>
                </c:pt>
                <c:pt idx="21">
                  <c:v>20423.599999999999</c:v>
                </c:pt>
                <c:pt idx="22">
                  <c:v>20329</c:v>
                </c:pt>
                <c:pt idx="23">
                  <c:v>20650.7</c:v>
                </c:pt>
                <c:pt idx="24">
                  <c:v>20822.5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小麦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General</c:formatCode>
                <c:ptCount val="25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  <c:pt idx="22">
                  <c:v>2013</c:v>
                </c:pt>
                <c:pt idx="23">
                  <c:v>2014</c:v>
                </c:pt>
                <c:pt idx="24">
                  <c:v>2015</c:v>
                </c:pt>
              </c:numCache>
            </c:numRef>
          </c:cat>
          <c:val>
            <c:numRef>
              <c:f>Sheet1!$C$2:$C$26</c:f>
              <c:numCache>
                <c:formatCode>General</c:formatCode>
                <c:ptCount val="25"/>
                <c:pt idx="0">
                  <c:v>9595.2999999999993</c:v>
                </c:pt>
                <c:pt idx="1">
                  <c:v>10158.700000000001</c:v>
                </c:pt>
                <c:pt idx="2">
                  <c:v>10639</c:v>
                </c:pt>
                <c:pt idx="3">
                  <c:v>9929.7000000000007</c:v>
                </c:pt>
                <c:pt idx="4">
                  <c:v>10220.700000000001</c:v>
                </c:pt>
                <c:pt idx="5">
                  <c:v>11056.9</c:v>
                </c:pt>
                <c:pt idx="6">
                  <c:v>12328.9</c:v>
                </c:pt>
                <c:pt idx="7">
                  <c:v>10972.6</c:v>
                </c:pt>
                <c:pt idx="8">
                  <c:v>11388</c:v>
                </c:pt>
                <c:pt idx="9">
                  <c:v>9963.6</c:v>
                </c:pt>
                <c:pt idx="10">
                  <c:v>9387.2999999999993</c:v>
                </c:pt>
                <c:pt idx="11">
                  <c:v>9029</c:v>
                </c:pt>
                <c:pt idx="12">
                  <c:v>8648.7999999999993</c:v>
                </c:pt>
                <c:pt idx="13">
                  <c:v>9195.2000000000007</c:v>
                </c:pt>
                <c:pt idx="14">
                  <c:v>9744.5</c:v>
                </c:pt>
                <c:pt idx="15">
                  <c:v>10846.6</c:v>
                </c:pt>
                <c:pt idx="16">
                  <c:v>10929.8</c:v>
                </c:pt>
                <c:pt idx="17">
                  <c:v>11246.4</c:v>
                </c:pt>
                <c:pt idx="18">
                  <c:v>11511.5</c:v>
                </c:pt>
                <c:pt idx="19">
                  <c:v>11518.1</c:v>
                </c:pt>
                <c:pt idx="20">
                  <c:v>11740.1</c:v>
                </c:pt>
                <c:pt idx="21">
                  <c:v>12102.3</c:v>
                </c:pt>
                <c:pt idx="22">
                  <c:v>12172</c:v>
                </c:pt>
                <c:pt idx="23">
                  <c:v>12620.8</c:v>
                </c:pt>
                <c:pt idx="24">
                  <c:v>13018.5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ﾄｳﾓﾛｺｼ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General</c:formatCode>
                <c:ptCount val="25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  <c:pt idx="22">
                  <c:v>2013</c:v>
                </c:pt>
                <c:pt idx="23">
                  <c:v>2014</c:v>
                </c:pt>
                <c:pt idx="24">
                  <c:v>2015</c:v>
                </c:pt>
              </c:numCache>
            </c:numRef>
          </c:cat>
          <c:val>
            <c:numRef>
              <c:f>Sheet1!$D$2:$D$26</c:f>
              <c:numCache>
                <c:formatCode>General</c:formatCode>
                <c:ptCount val="25"/>
                <c:pt idx="0">
                  <c:v>9877.2999999999993</c:v>
                </c:pt>
                <c:pt idx="1">
                  <c:v>9538.2999999999993</c:v>
                </c:pt>
                <c:pt idx="2">
                  <c:v>10270.4</c:v>
                </c:pt>
                <c:pt idx="3">
                  <c:v>9927.5</c:v>
                </c:pt>
                <c:pt idx="4">
                  <c:v>11198.6</c:v>
                </c:pt>
                <c:pt idx="5">
                  <c:v>12747.1</c:v>
                </c:pt>
                <c:pt idx="6">
                  <c:v>10430.9</c:v>
                </c:pt>
                <c:pt idx="7">
                  <c:v>13295.4</c:v>
                </c:pt>
                <c:pt idx="8">
                  <c:v>12808.6</c:v>
                </c:pt>
                <c:pt idx="9">
                  <c:v>10600</c:v>
                </c:pt>
                <c:pt idx="10">
                  <c:v>11408.8</c:v>
                </c:pt>
                <c:pt idx="11">
                  <c:v>12130.8</c:v>
                </c:pt>
                <c:pt idx="12">
                  <c:v>11583</c:v>
                </c:pt>
                <c:pt idx="13">
                  <c:v>13028.7</c:v>
                </c:pt>
                <c:pt idx="14">
                  <c:v>13936.5</c:v>
                </c:pt>
                <c:pt idx="15">
                  <c:v>15160.3</c:v>
                </c:pt>
                <c:pt idx="16">
                  <c:v>15230</c:v>
                </c:pt>
                <c:pt idx="17">
                  <c:v>16591.400000000001</c:v>
                </c:pt>
                <c:pt idx="18">
                  <c:v>16397.400000000001</c:v>
                </c:pt>
                <c:pt idx="19">
                  <c:v>17724.5</c:v>
                </c:pt>
                <c:pt idx="20">
                  <c:v>19278.099999999999</c:v>
                </c:pt>
                <c:pt idx="21">
                  <c:v>20561.400000000001</c:v>
                </c:pt>
                <c:pt idx="22">
                  <c:v>21773</c:v>
                </c:pt>
                <c:pt idx="23">
                  <c:v>21564.6</c:v>
                </c:pt>
                <c:pt idx="24">
                  <c:v>22163.200000000001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油料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General</c:formatCode>
                <c:ptCount val="25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  <c:pt idx="22">
                  <c:v>2013</c:v>
                </c:pt>
                <c:pt idx="23">
                  <c:v>2014</c:v>
                </c:pt>
                <c:pt idx="24">
                  <c:v>2015</c:v>
                </c:pt>
              </c:numCache>
            </c:numRef>
          </c:cat>
          <c:val>
            <c:numRef>
              <c:f>Sheet1!$E$2:$E$26</c:f>
              <c:numCache>
                <c:formatCode>General</c:formatCode>
                <c:ptCount val="25"/>
                <c:pt idx="0">
                  <c:v>1638.3</c:v>
                </c:pt>
                <c:pt idx="1">
                  <c:v>1641.2</c:v>
                </c:pt>
                <c:pt idx="2">
                  <c:v>1803.9</c:v>
                </c:pt>
                <c:pt idx="3">
                  <c:v>1989.6</c:v>
                </c:pt>
                <c:pt idx="4">
                  <c:v>2250.3000000000002</c:v>
                </c:pt>
                <c:pt idx="5">
                  <c:v>2210.6</c:v>
                </c:pt>
                <c:pt idx="6">
                  <c:v>2157.4</c:v>
                </c:pt>
                <c:pt idx="7">
                  <c:v>2313.9</c:v>
                </c:pt>
                <c:pt idx="8">
                  <c:v>2601.1999999999998</c:v>
                </c:pt>
                <c:pt idx="9">
                  <c:v>2954.8</c:v>
                </c:pt>
                <c:pt idx="10">
                  <c:v>2864.9</c:v>
                </c:pt>
                <c:pt idx="11">
                  <c:v>2897.2</c:v>
                </c:pt>
                <c:pt idx="12">
                  <c:v>2811</c:v>
                </c:pt>
                <c:pt idx="13">
                  <c:v>3065.9</c:v>
                </c:pt>
                <c:pt idx="14">
                  <c:v>3077.1</c:v>
                </c:pt>
                <c:pt idx="15">
                  <c:v>2640.3</c:v>
                </c:pt>
                <c:pt idx="16">
                  <c:v>2568.6999999999998</c:v>
                </c:pt>
                <c:pt idx="17">
                  <c:v>2952.8</c:v>
                </c:pt>
                <c:pt idx="18">
                  <c:v>3154.3</c:v>
                </c:pt>
                <c:pt idx="19">
                  <c:v>3230.1</c:v>
                </c:pt>
                <c:pt idx="20">
                  <c:v>3306.8</c:v>
                </c:pt>
                <c:pt idx="21">
                  <c:v>3436.8</c:v>
                </c:pt>
                <c:pt idx="22">
                  <c:v>3531</c:v>
                </c:pt>
                <c:pt idx="23">
                  <c:v>3507.4</c:v>
                </c:pt>
                <c:pt idx="24">
                  <c:v>3537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2255296"/>
        <c:axId val="322248632"/>
      </c:lineChart>
      <c:catAx>
        <c:axId val="322255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322248632"/>
        <c:crosses val="autoZero"/>
        <c:auto val="1"/>
        <c:lblAlgn val="ctr"/>
        <c:lblOffset val="100"/>
        <c:noMultiLvlLbl val="0"/>
      </c:catAx>
      <c:valAx>
        <c:axId val="322248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322255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ja-JP" altLang="en-US" sz="1200"/>
              <a:t>食糧生産と人口</a:t>
            </a:r>
            <a:endParaRPr lang="en-US" altLang="ja-JP" sz="120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ja-JP" altLang="en-US" sz="1000"/>
              <a:t>（</a:t>
            </a:r>
            <a:r>
              <a:rPr lang="en-US" altLang="ja-JP" sz="1000"/>
              <a:t>1978</a:t>
            </a:r>
            <a:r>
              <a:rPr lang="ja-JP" altLang="en-US" sz="1000"/>
              <a:t>＝</a:t>
            </a:r>
            <a:r>
              <a:rPr lang="en-US" altLang="ja-JP" sz="1000"/>
              <a:t>100</a:t>
            </a:r>
            <a:r>
              <a:rPr lang="ja-JP" altLang="en-US" sz="1000"/>
              <a:t>）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[食糧と人口.xls]Sheet1!$L$1</c:f>
              <c:strCache>
                <c:ptCount val="1"/>
                <c:pt idx="0">
                  <c:v>食糧生産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[食糧と人口.xls]Sheet1!$K$2:$K$68</c:f>
              <c:numCache>
                <c:formatCode>General</c:formatCode>
                <c:ptCount val="67"/>
                <c:pt idx="0">
                  <c:v>1949</c:v>
                </c:pt>
                <c:pt idx="1">
                  <c:v>1950</c:v>
                </c:pt>
                <c:pt idx="2">
                  <c:v>1951</c:v>
                </c:pt>
                <c:pt idx="3">
                  <c:v>1952</c:v>
                </c:pt>
                <c:pt idx="4">
                  <c:v>1953</c:v>
                </c:pt>
                <c:pt idx="5">
                  <c:v>1954</c:v>
                </c:pt>
                <c:pt idx="6">
                  <c:v>1955</c:v>
                </c:pt>
                <c:pt idx="7">
                  <c:v>1956</c:v>
                </c:pt>
                <c:pt idx="8">
                  <c:v>1957</c:v>
                </c:pt>
                <c:pt idx="9">
                  <c:v>1958</c:v>
                </c:pt>
                <c:pt idx="10">
                  <c:v>1959</c:v>
                </c:pt>
                <c:pt idx="11">
                  <c:v>1960</c:v>
                </c:pt>
                <c:pt idx="12">
                  <c:v>1961</c:v>
                </c:pt>
                <c:pt idx="13">
                  <c:v>1962</c:v>
                </c:pt>
                <c:pt idx="14">
                  <c:v>1963</c:v>
                </c:pt>
                <c:pt idx="15">
                  <c:v>1964</c:v>
                </c:pt>
                <c:pt idx="16">
                  <c:v>1965</c:v>
                </c:pt>
                <c:pt idx="17">
                  <c:v>1966</c:v>
                </c:pt>
                <c:pt idx="18">
                  <c:v>1967</c:v>
                </c:pt>
                <c:pt idx="19">
                  <c:v>1968</c:v>
                </c:pt>
                <c:pt idx="20">
                  <c:v>1969</c:v>
                </c:pt>
                <c:pt idx="21">
                  <c:v>1970</c:v>
                </c:pt>
                <c:pt idx="22">
                  <c:v>1971</c:v>
                </c:pt>
                <c:pt idx="23">
                  <c:v>1972</c:v>
                </c:pt>
                <c:pt idx="24">
                  <c:v>1973</c:v>
                </c:pt>
                <c:pt idx="25">
                  <c:v>1974</c:v>
                </c:pt>
                <c:pt idx="26">
                  <c:v>1975</c:v>
                </c:pt>
                <c:pt idx="27">
                  <c:v>1976</c:v>
                </c:pt>
                <c:pt idx="28">
                  <c:v>1977</c:v>
                </c:pt>
                <c:pt idx="29">
                  <c:v>1978</c:v>
                </c:pt>
                <c:pt idx="30">
                  <c:v>1979</c:v>
                </c:pt>
                <c:pt idx="31">
                  <c:v>1980</c:v>
                </c:pt>
                <c:pt idx="32">
                  <c:v>1981</c:v>
                </c:pt>
                <c:pt idx="33">
                  <c:v>1982</c:v>
                </c:pt>
                <c:pt idx="34">
                  <c:v>1983</c:v>
                </c:pt>
                <c:pt idx="35">
                  <c:v>1984</c:v>
                </c:pt>
                <c:pt idx="36">
                  <c:v>1985</c:v>
                </c:pt>
                <c:pt idx="37">
                  <c:v>1986</c:v>
                </c:pt>
                <c:pt idx="38">
                  <c:v>1987</c:v>
                </c:pt>
                <c:pt idx="39">
                  <c:v>1988</c:v>
                </c:pt>
                <c:pt idx="40">
                  <c:v>1989</c:v>
                </c:pt>
                <c:pt idx="41">
                  <c:v>1990</c:v>
                </c:pt>
                <c:pt idx="42">
                  <c:v>1991</c:v>
                </c:pt>
                <c:pt idx="43">
                  <c:v>1992</c:v>
                </c:pt>
                <c:pt idx="44">
                  <c:v>1993</c:v>
                </c:pt>
                <c:pt idx="45">
                  <c:v>1994</c:v>
                </c:pt>
                <c:pt idx="46">
                  <c:v>1995</c:v>
                </c:pt>
                <c:pt idx="47">
                  <c:v>1996</c:v>
                </c:pt>
                <c:pt idx="48">
                  <c:v>1997</c:v>
                </c:pt>
                <c:pt idx="49">
                  <c:v>1998</c:v>
                </c:pt>
                <c:pt idx="50">
                  <c:v>1999</c:v>
                </c:pt>
                <c:pt idx="51">
                  <c:v>2000</c:v>
                </c:pt>
                <c:pt idx="52">
                  <c:v>2001</c:v>
                </c:pt>
                <c:pt idx="53">
                  <c:v>2002</c:v>
                </c:pt>
                <c:pt idx="54">
                  <c:v>2003</c:v>
                </c:pt>
                <c:pt idx="55">
                  <c:v>2004</c:v>
                </c:pt>
                <c:pt idx="56">
                  <c:v>2005</c:v>
                </c:pt>
                <c:pt idx="57">
                  <c:v>2006</c:v>
                </c:pt>
                <c:pt idx="58">
                  <c:v>2007</c:v>
                </c:pt>
                <c:pt idx="59">
                  <c:v>2008</c:v>
                </c:pt>
                <c:pt idx="60">
                  <c:v>2009</c:v>
                </c:pt>
                <c:pt idx="61">
                  <c:v>2010</c:v>
                </c:pt>
                <c:pt idx="62">
                  <c:v>2011</c:v>
                </c:pt>
                <c:pt idx="63">
                  <c:v>2012</c:v>
                </c:pt>
                <c:pt idx="64">
                  <c:v>2013</c:v>
                </c:pt>
                <c:pt idx="65">
                  <c:v>2014</c:v>
                </c:pt>
                <c:pt idx="66">
                  <c:v>2015</c:v>
                </c:pt>
              </c:numCache>
            </c:numRef>
          </c:cat>
          <c:val>
            <c:numRef>
              <c:f>[食糧と人口.xls]Sheet1!$L$2:$L$68</c:f>
            </c:numRef>
          </c:val>
          <c:smooth val="0"/>
        </c:ser>
        <c:ser>
          <c:idx val="1"/>
          <c:order val="1"/>
          <c:tx>
            <c:strRef>
              <c:f>[食糧と人口.xls]Sheet1!$M$1</c:f>
              <c:strCache>
                <c:ptCount val="1"/>
                <c:pt idx="0">
                  <c:v>人口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[食糧と人口.xls]Sheet1!$K$2:$K$68</c:f>
              <c:numCache>
                <c:formatCode>General</c:formatCode>
                <c:ptCount val="67"/>
                <c:pt idx="0">
                  <c:v>1949</c:v>
                </c:pt>
                <c:pt idx="1">
                  <c:v>1950</c:v>
                </c:pt>
                <c:pt idx="2">
                  <c:v>1951</c:v>
                </c:pt>
                <c:pt idx="3">
                  <c:v>1952</c:v>
                </c:pt>
                <c:pt idx="4">
                  <c:v>1953</c:v>
                </c:pt>
                <c:pt idx="5">
                  <c:v>1954</c:v>
                </c:pt>
                <c:pt idx="6">
                  <c:v>1955</c:v>
                </c:pt>
                <c:pt idx="7">
                  <c:v>1956</c:v>
                </c:pt>
                <c:pt idx="8">
                  <c:v>1957</c:v>
                </c:pt>
                <c:pt idx="9">
                  <c:v>1958</c:v>
                </c:pt>
                <c:pt idx="10">
                  <c:v>1959</c:v>
                </c:pt>
                <c:pt idx="11">
                  <c:v>1960</c:v>
                </c:pt>
                <c:pt idx="12">
                  <c:v>1961</c:v>
                </c:pt>
                <c:pt idx="13">
                  <c:v>1962</c:v>
                </c:pt>
                <c:pt idx="14">
                  <c:v>1963</c:v>
                </c:pt>
                <c:pt idx="15">
                  <c:v>1964</c:v>
                </c:pt>
                <c:pt idx="16">
                  <c:v>1965</c:v>
                </c:pt>
                <c:pt idx="17">
                  <c:v>1966</c:v>
                </c:pt>
                <c:pt idx="18">
                  <c:v>1967</c:v>
                </c:pt>
                <c:pt idx="19">
                  <c:v>1968</c:v>
                </c:pt>
                <c:pt idx="20">
                  <c:v>1969</c:v>
                </c:pt>
                <c:pt idx="21">
                  <c:v>1970</c:v>
                </c:pt>
                <c:pt idx="22">
                  <c:v>1971</c:v>
                </c:pt>
                <c:pt idx="23">
                  <c:v>1972</c:v>
                </c:pt>
                <c:pt idx="24">
                  <c:v>1973</c:v>
                </c:pt>
                <c:pt idx="25">
                  <c:v>1974</c:v>
                </c:pt>
                <c:pt idx="26">
                  <c:v>1975</c:v>
                </c:pt>
                <c:pt idx="27">
                  <c:v>1976</c:v>
                </c:pt>
                <c:pt idx="28">
                  <c:v>1977</c:v>
                </c:pt>
                <c:pt idx="29">
                  <c:v>1978</c:v>
                </c:pt>
                <c:pt idx="30">
                  <c:v>1979</c:v>
                </c:pt>
                <c:pt idx="31">
                  <c:v>1980</c:v>
                </c:pt>
                <c:pt idx="32">
                  <c:v>1981</c:v>
                </c:pt>
                <c:pt idx="33">
                  <c:v>1982</c:v>
                </c:pt>
                <c:pt idx="34">
                  <c:v>1983</c:v>
                </c:pt>
                <c:pt idx="35">
                  <c:v>1984</c:v>
                </c:pt>
                <c:pt idx="36">
                  <c:v>1985</c:v>
                </c:pt>
                <c:pt idx="37">
                  <c:v>1986</c:v>
                </c:pt>
                <c:pt idx="38">
                  <c:v>1987</c:v>
                </c:pt>
                <c:pt idx="39">
                  <c:v>1988</c:v>
                </c:pt>
                <c:pt idx="40">
                  <c:v>1989</c:v>
                </c:pt>
                <c:pt idx="41">
                  <c:v>1990</c:v>
                </c:pt>
                <c:pt idx="42">
                  <c:v>1991</c:v>
                </c:pt>
                <c:pt idx="43">
                  <c:v>1992</c:v>
                </c:pt>
                <c:pt idx="44">
                  <c:v>1993</c:v>
                </c:pt>
                <c:pt idx="45">
                  <c:v>1994</c:v>
                </c:pt>
                <c:pt idx="46">
                  <c:v>1995</c:v>
                </c:pt>
                <c:pt idx="47">
                  <c:v>1996</c:v>
                </c:pt>
                <c:pt idx="48">
                  <c:v>1997</c:v>
                </c:pt>
                <c:pt idx="49">
                  <c:v>1998</c:v>
                </c:pt>
                <c:pt idx="50">
                  <c:v>1999</c:v>
                </c:pt>
                <c:pt idx="51">
                  <c:v>2000</c:v>
                </c:pt>
                <c:pt idx="52">
                  <c:v>2001</c:v>
                </c:pt>
                <c:pt idx="53">
                  <c:v>2002</c:v>
                </c:pt>
                <c:pt idx="54">
                  <c:v>2003</c:v>
                </c:pt>
                <c:pt idx="55">
                  <c:v>2004</c:v>
                </c:pt>
                <c:pt idx="56">
                  <c:v>2005</c:v>
                </c:pt>
                <c:pt idx="57">
                  <c:v>2006</c:v>
                </c:pt>
                <c:pt idx="58">
                  <c:v>2007</c:v>
                </c:pt>
                <c:pt idx="59">
                  <c:v>2008</c:v>
                </c:pt>
                <c:pt idx="60">
                  <c:v>2009</c:v>
                </c:pt>
                <c:pt idx="61">
                  <c:v>2010</c:v>
                </c:pt>
                <c:pt idx="62">
                  <c:v>2011</c:v>
                </c:pt>
                <c:pt idx="63">
                  <c:v>2012</c:v>
                </c:pt>
                <c:pt idx="64">
                  <c:v>2013</c:v>
                </c:pt>
                <c:pt idx="65">
                  <c:v>2014</c:v>
                </c:pt>
                <c:pt idx="66">
                  <c:v>2015</c:v>
                </c:pt>
              </c:numCache>
            </c:numRef>
          </c:cat>
          <c:val>
            <c:numRef>
              <c:f>[食糧と人口.xls]Sheet1!$M$2:$M$68</c:f>
            </c:numRef>
          </c:val>
          <c:smooth val="0"/>
        </c:ser>
        <c:ser>
          <c:idx val="2"/>
          <c:order val="2"/>
          <c:tx>
            <c:strRef>
              <c:f>[食糧と人口.xls]Sheet1!$N$1</c:f>
              <c:strCache>
                <c:ptCount val="1"/>
                <c:pt idx="0">
                  <c:v>食糧指数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[食糧と人口.xls]Sheet1!$K$2:$K$68</c:f>
              <c:numCache>
                <c:formatCode>General</c:formatCode>
                <c:ptCount val="67"/>
                <c:pt idx="0">
                  <c:v>1949</c:v>
                </c:pt>
                <c:pt idx="1">
                  <c:v>1950</c:v>
                </c:pt>
                <c:pt idx="2">
                  <c:v>1951</c:v>
                </c:pt>
                <c:pt idx="3">
                  <c:v>1952</c:v>
                </c:pt>
                <c:pt idx="4">
                  <c:v>1953</c:v>
                </c:pt>
                <c:pt idx="5">
                  <c:v>1954</c:v>
                </c:pt>
                <c:pt idx="6">
                  <c:v>1955</c:v>
                </c:pt>
                <c:pt idx="7">
                  <c:v>1956</c:v>
                </c:pt>
                <c:pt idx="8">
                  <c:v>1957</c:v>
                </c:pt>
                <c:pt idx="9">
                  <c:v>1958</c:v>
                </c:pt>
                <c:pt idx="10">
                  <c:v>1959</c:v>
                </c:pt>
                <c:pt idx="11">
                  <c:v>1960</c:v>
                </c:pt>
                <c:pt idx="12">
                  <c:v>1961</c:v>
                </c:pt>
                <c:pt idx="13">
                  <c:v>1962</c:v>
                </c:pt>
                <c:pt idx="14">
                  <c:v>1963</c:v>
                </c:pt>
                <c:pt idx="15">
                  <c:v>1964</c:v>
                </c:pt>
                <c:pt idx="16">
                  <c:v>1965</c:v>
                </c:pt>
                <c:pt idx="17">
                  <c:v>1966</c:v>
                </c:pt>
                <c:pt idx="18">
                  <c:v>1967</c:v>
                </c:pt>
                <c:pt idx="19">
                  <c:v>1968</c:v>
                </c:pt>
                <c:pt idx="20">
                  <c:v>1969</c:v>
                </c:pt>
                <c:pt idx="21">
                  <c:v>1970</c:v>
                </c:pt>
                <c:pt idx="22">
                  <c:v>1971</c:v>
                </c:pt>
                <c:pt idx="23">
                  <c:v>1972</c:v>
                </c:pt>
                <c:pt idx="24">
                  <c:v>1973</c:v>
                </c:pt>
                <c:pt idx="25">
                  <c:v>1974</c:v>
                </c:pt>
                <c:pt idx="26">
                  <c:v>1975</c:v>
                </c:pt>
                <c:pt idx="27">
                  <c:v>1976</c:v>
                </c:pt>
                <c:pt idx="28">
                  <c:v>1977</c:v>
                </c:pt>
                <c:pt idx="29">
                  <c:v>1978</c:v>
                </c:pt>
                <c:pt idx="30">
                  <c:v>1979</c:v>
                </c:pt>
                <c:pt idx="31">
                  <c:v>1980</c:v>
                </c:pt>
                <c:pt idx="32">
                  <c:v>1981</c:v>
                </c:pt>
                <c:pt idx="33">
                  <c:v>1982</c:v>
                </c:pt>
                <c:pt idx="34">
                  <c:v>1983</c:v>
                </c:pt>
                <c:pt idx="35">
                  <c:v>1984</c:v>
                </c:pt>
                <c:pt idx="36">
                  <c:v>1985</c:v>
                </c:pt>
                <c:pt idx="37">
                  <c:v>1986</c:v>
                </c:pt>
                <c:pt idx="38">
                  <c:v>1987</c:v>
                </c:pt>
                <c:pt idx="39">
                  <c:v>1988</c:v>
                </c:pt>
                <c:pt idx="40">
                  <c:v>1989</c:v>
                </c:pt>
                <c:pt idx="41">
                  <c:v>1990</c:v>
                </c:pt>
                <c:pt idx="42">
                  <c:v>1991</c:v>
                </c:pt>
                <c:pt idx="43">
                  <c:v>1992</c:v>
                </c:pt>
                <c:pt idx="44">
                  <c:v>1993</c:v>
                </c:pt>
                <c:pt idx="45">
                  <c:v>1994</c:v>
                </c:pt>
                <c:pt idx="46">
                  <c:v>1995</c:v>
                </c:pt>
                <c:pt idx="47">
                  <c:v>1996</c:v>
                </c:pt>
                <c:pt idx="48">
                  <c:v>1997</c:v>
                </c:pt>
                <c:pt idx="49">
                  <c:v>1998</c:v>
                </c:pt>
                <c:pt idx="50">
                  <c:v>1999</c:v>
                </c:pt>
                <c:pt idx="51">
                  <c:v>2000</c:v>
                </c:pt>
                <c:pt idx="52">
                  <c:v>2001</c:v>
                </c:pt>
                <c:pt idx="53">
                  <c:v>2002</c:v>
                </c:pt>
                <c:pt idx="54">
                  <c:v>2003</c:v>
                </c:pt>
                <c:pt idx="55">
                  <c:v>2004</c:v>
                </c:pt>
                <c:pt idx="56">
                  <c:v>2005</c:v>
                </c:pt>
                <c:pt idx="57">
                  <c:v>2006</c:v>
                </c:pt>
                <c:pt idx="58">
                  <c:v>2007</c:v>
                </c:pt>
                <c:pt idx="59">
                  <c:v>2008</c:v>
                </c:pt>
                <c:pt idx="60">
                  <c:v>2009</c:v>
                </c:pt>
                <c:pt idx="61">
                  <c:v>2010</c:v>
                </c:pt>
                <c:pt idx="62">
                  <c:v>2011</c:v>
                </c:pt>
                <c:pt idx="63">
                  <c:v>2012</c:v>
                </c:pt>
                <c:pt idx="64">
                  <c:v>2013</c:v>
                </c:pt>
                <c:pt idx="65">
                  <c:v>2014</c:v>
                </c:pt>
                <c:pt idx="66">
                  <c:v>2015</c:v>
                </c:pt>
              </c:numCache>
            </c:numRef>
          </c:cat>
          <c:val>
            <c:numRef>
              <c:f>[食糧と人口.xls]Sheet1!$N$2:$N$68</c:f>
              <c:numCache>
                <c:formatCode>General</c:formatCode>
                <c:ptCount val="67"/>
                <c:pt idx="0">
                  <c:v>37.136201069659087</c:v>
                </c:pt>
                <c:pt idx="1">
                  <c:v>43.354004659251238</c:v>
                </c:pt>
                <c:pt idx="2">
                  <c:v>47.147028907044657</c:v>
                </c:pt>
                <c:pt idx="3">
                  <c:v>53.784821340683145</c:v>
                </c:pt>
                <c:pt idx="4">
                  <c:v>54.739639728319709</c:v>
                </c:pt>
                <c:pt idx="5">
                  <c:v>55.622272533385832</c:v>
                </c:pt>
                <c:pt idx="6">
                  <c:v>60.353709354595267</c:v>
                </c:pt>
                <c:pt idx="7">
                  <c:v>63.244413820257897</c:v>
                </c:pt>
                <c:pt idx="8">
                  <c:v>64</c:v>
                </c:pt>
                <c:pt idx="9">
                  <c:v>65.623256882239062</c:v>
                </c:pt>
                <c:pt idx="10">
                  <c:v>55.7797683499032</c:v>
                </c:pt>
                <c:pt idx="11">
                  <c:v>47.084686813006535</c:v>
                </c:pt>
                <c:pt idx="12">
                  <c:v>48.397151950651313</c:v>
                </c:pt>
                <c:pt idx="13">
                  <c:v>52.498605505791254</c:v>
                </c:pt>
                <c:pt idx="14">
                  <c:v>55.7797683499032</c:v>
                </c:pt>
                <c:pt idx="15">
                  <c:v>61.521803327099121</c:v>
                </c:pt>
                <c:pt idx="16">
                  <c:v>63.828460806509824</c:v>
                </c:pt>
                <c:pt idx="17">
                  <c:v>70.216884863995801</c:v>
                </c:pt>
                <c:pt idx="18">
                  <c:v>71.470289070446569</c:v>
                </c:pt>
                <c:pt idx="19">
                  <c:v>68.595990419004494</c:v>
                </c:pt>
                <c:pt idx="20">
                  <c:v>69.222692522229877</c:v>
                </c:pt>
                <c:pt idx="21">
                  <c:v>78.734783607310433</c:v>
                </c:pt>
                <c:pt idx="22">
                  <c:v>82.075007382616391</c:v>
                </c:pt>
                <c:pt idx="23">
                  <c:v>78.90540407520426</c:v>
                </c:pt>
                <c:pt idx="24">
                  <c:v>86.931128391902092</c:v>
                </c:pt>
                <c:pt idx="25">
                  <c:v>90.320569609869736</c:v>
                </c:pt>
                <c:pt idx="26">
                  <c:v>93.355645240673297</c:v>
                </c:pt>
                <c:pt idx="27">
                  <c:v>93.942973389769335</c:v>
                </c:pt>
                <c:pt idx="28">
                  <c:v>92.768317091577259</c:v>
                </c:pt>
                <c:pt idx="29">
                  <c:v>100</c:v>
                </c:pt>
                <c:pt idx="30">
                  <c:v>108.97398037864619</c:v>
                </c:pt>
                <c:pt idx="31">
                  <c:v>105.18095613085276</c:v>
                </c:pt>
                <c:pt idx="32">
                  <c:v>106.6443547593267</c:v>
                </c:pt>
                <c:pt idx="33">
                  <c:v>116.31722282376874</c:v>
                </c:pt>
                <c:pt idx="34">
                  <c:v>127.07287462676773</c:v>
                </c:pt>
                <c:pt idx="35">
                  <c:v>133.64504380352398</c:v>
                </c:pt>
                <c:pt idx="36">
                  <c:v>124.39216458312825</c:v>
                </c:pt>
                <c:pt idx="37">
                  <c:v>128.46080650982708</c:v>
                </c:pt>
                <c:pt idx="38">
                  <c:v>132.22430029202349</c:v>
                </c:pt>
                <c:pt idx="39">
                  <c:v>129.30406536076387</c:v>
                </c:pt>
                <c:pt idx="40">
                  <c:v>133.72379171178267</c:v>
                </c:pt>
                <c:pt idx="41">
                  <c:v>146.4186107556518</c:v>
                </c:pt>
                <c:pt idx="42">
                  <c:v>142.82573744134922</c:v>
                </c:pt>
                <c:pt idx="43">
                  <c:v>145.24067329461562</c:v>
                </c:pt>
                <c:pt idx="44">
                  <c:v>149.77852150802244</c:v>
                </c:pt>
                <c:pt idx="45">
                  <c:v>146.04455819142302</c:v>
                </c:pt>
                <c:pt idx="46">
                  <c:v>153.10233946910785</c:v>
                </c:pt>
                <c:pt idx="47">
                  <c:v>165.54450897398038</c:v>
                </c:pt>
                <c:pt idx="48">
                  <c:v>162.14522426748039</c:v>
                </c:pt>
                <c:pt idx="49">
                  <c:v>168.09069134101125</c:v>
                </c:pt>
                <c:pt idx="50">
                  <c:v>166.80775666896349</c:v>
                </c:pt>
                <c:pt idx="51">
                  <c:v>151.75378154017784</c:v>
                </c:pt>
                <c:pt idx="52">
                  <c:v>148.51199265019522</c:v>
                </c:pt>
                <c:pt idx="53">
                  <c:v>149.96882895298094</c:v>
                </c:pt>
                <c:pt idx="54">
                  <c:v>141.31968369590183</c:v>
                </c:pt>
                <c:pt idx="55">
                  <c:v>154.04075204252388</c:v>
                </c:pt>
                <c:pt idx="56">
                  <c:v>158.81484398070677</c:v>
                </c:pt>
                <c:pt idx="57">
                  <c:v>163.22800800603733</c:v>
                </c:pt>
                <c:pt idx="58">
                  <c:v>164.55031663221448</c:v>
                </c:pt>
                <c:pt idx="59">
                  <c:v>173.40899999999999</c:v>
                </c:pt>
                <c:pt idx="60">
                  <c:v>174.17099999999999</c:v>
                </c:pt>
                <c:pt idx="61">
                  <c:v>179.309</c:v>
                </c:pt>
                <c:pt idx="62">
                  <c:v>187.423</c:v>
                </c:pt>
                <c:pt idx="63">
                  <c:v>193.45079896315255</c:v>
                </c:pt>
                <c:pt idx="64">
                  <c:v>197.50566000590609</c:v>
                </c:pt>
                <c:pt idx="65">
                  <c:v>199.17642812612792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[食糧と人口.xls]Sheet1!$O$1</c:f>
              <c:strCache>
                <c:ptCount val="1"/>
                <c:pt idx="0">
                  <c:v>人口指数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[食糧と人口.xls]Sheet1!$K$2:$K$68</c:f>
              <c:numCache>
                <c:formatCode>General</c:formatCode>
                <c:ptCount val="67"/>
                <c:pt idx="0">
                  <c:v>1949</c:v>
                </c:pt>
                <c:pt idx="1">
                  <c:v>1950</c:v>
                </c:pt>
                <c:pt idx="2">
                  <c:v>1951</c:v>
                </c:pt>
                <c:pt idx="3">
                  <c:v>1952</c:v>
                </c:pt>
                <c:pt idx="4">
                  <c:v>1953</c:v>
                </c:pt>
                <c:pt idx="5">
                  <c:v>1954</c:v>
                </c:pt>
                <c:pt idx="6">
                  <c:v>1955</c:v>
                </c:pt>
                <c:pt idx="7">
                  <c:v>1956</c:v>
                </c:pt>
                <c:pt idx="8">
                  <c:v>1957</c:v>
                </c:pt>
                <c:pt idx="9">
                  <c:v>1958</c:v>
                </c:pt>
                <c:pt idx="10">
                  <c:v>1959</c:v>
                </c:pt>
                <c:pt idx="11">
                  <c:v>1960</c:v>
                </c:pt>
                <c:pt idx="12">
                  <c:v>1961</c:v>
                </c:pt>
                <c:pt idx="13">
                  <c:v>1962</c:v>
                </c:pt>
                <c:pt idx="14">
                  <c:v>1963</c:v>
                </c:pt>
                <c:pt idx="15">
                  <c:v>1964</c:v>
                </c:pt>
                <c:pt idx="16">
                  <c:v>1965</c:v>
                </c:pt>
                <c:pt idx="17">
                  <c:v>1966</c:v>
                </c:pt>
                <c:pt idx="18">
                  <c:v>1967</c:v>
                </c:pt>
                <c:pt idx="19">
                  <c:v>1968</c:v>
                </c:pt>
                <c:pt idx="20">
                  <c:v>1969</c:v>
                </c:pt>
                <c:pt idx="21">
                  <c:v>1970</c:v>
                </c:pt>
                <c:pt idx="22">
                  <c:v>1971</c:v>
                </c:pt>
                <c:pt idx="23">
                  <c:v>1972</c:v>
                </c:pt>
                <c:pt idx="24">
                  <c:v>1973</c:v>
                </c:pt>
                <c:pt idx="25">
                  <c:v>1974</c:v>
                </c:pt>
                <c:pt idx="26">
                  <c:v>1975</c:v>
                </c:pt>
                <c:pt idx="27">
                  <c:v>1976</c:v>
                </c:pt>
                <c:pt idx="28">
                  <c:v>1977</c:v>
                </c:pt>
                <c:pt idx="29">
                  <c:v>1978</c:v>
                </c:pt>
                <c:pt idx="30">
                  <c:v>1979</c:v>
                </c:pt>
                <c:pt idx="31">
                  <c:v>1980</c:v>
                </c:pt>
                <c:pt idx="32">
                  <c:v>1981</c:v>
                </c:pt>
                <c:pt idx="33">
                  <c:v>1982</c:v>
                </c:pt>
                <c:pt idx="34">
                  <c:v>1983</c:v>
                </c:pt>
                <c:pt idx="35">
                  <c:v>1984</c:v>
                </c:pt>
                <c:pt idx="36">
                  <c:v>1985</c:v>
                </c:pt>
                <c:pt idx="37">
                  <c:v>1986</c:v>
                </c:pt>
                <c:pt idx="38">
                  <c:v>1987</c:v>
                </c:pt>
                <c:pt idx="39">
                  <c:v>1988</c:v>
                </c:pt>
                <c:pt idx="40">
                  <c:v>1989</c:v>
                </c:pt>
                <c:pt idx="41">
                  <c:v>1990</c:v>
                </c:pt>
                <c:pt idx="42">
                  <c:v>1991</c:v>
                </c:pt>
                <c:pt idx="43">
                  <c:v>1992</c:v>
                </c:pt>
                <c:pt idx="44">
                  <c:v>1993</c:v>
                </c:pt>
                <c:pt idx="45">
                  <c:v>1994</c:v>
                </c:pt>
                <c:pt idx="46">
                  <c:v>1995</c:v>
                </c:pt>
                <c:pt idx="47">
                  <c:v>1996</c:v>
                </c:pt>
                <c:pt idx="48">
                  <c:v>1997</c:v>
                </c:pt>
                <c:pt idx="49">
                  <c:v>1998</c:v>
                </c:pt>
                <c:pt idx="50">
                  <c:v>1999</c:v>
                </c:pt>
                <c:pt idx="51">
                  <c:v>2000</c:v>
                </c:pt>
                <c:pt idx="52">
                  <c:v>2001</c:v>
                </c:pt>
                <c:pt idx="53">
                  <c:v>2002</c:v>
                </c:pt>
                <c:pt idx="54">
                  <c:v>2003</c:v>
                </c:pt>
                <c:pt idx="55">
                  <c:v>2004</c:v>
                </c:pt>
                <c:pt idx="56">
                  <c:v>2005</c:v>
                </c:pt>
                <c:pt idx="57">
                  <c:v>2006</c:v>
                </c:pt>
                <c:pt idx="58">
                  <c:v>2007</c:v>
                </c:pt>
                <c:pt idx="59">
                  <c:v>2008</c:v>
                </c:pt>
                <c:pt idx="60">
                  <c:v>2009</c:v>
                </c:pt>
                <c:pt idx="61">
                  <c:v>2010</c:v>
                </c:pt>
                <c:pt idx="62">
                  <c:v>2011</c:v>
                </c:pt>
                <c:pt idx="63">
                  <c:v>2012</c:v>
                </c:pt>
                <c:pt idx="64">
                  <c:v>2013</c:v>
                </c:pt>
                <c:pt idx="65">
                  <c:v>2014</c:v>
                </c:pt>
                <c:pt idx="66">
                  <c:v>2015</c:v>
                </c:pt>
              </c:numCache>
            </c:numRef>
          </c:cat>
          <c:val>
            <c:numRef>
              <c:f>[食糧と人口.xls]Sheet1!$O$2:$O$68</c:f>
              <c:numCache>
                <c:formatCode>General</c:formatCode>
                <c:ptCount val="67"/>
                <c:pt idx="0">
                  <c:v>56.272140786835514</c:v>
                </c:pt>
                <c:pt idx="1">
                  <c:v>57.341131738330965</c:v>
                </c:pt>
                <c:pt idx="2">
                  <c:v>58.488037482209457</c:v>
                </c:pt>
                <c:pt idx="3">
                  <c:v>59.71597461016632</c:v>
                </c:pt>
                <c:pt idx="4">
                  <c:v>61.081041772717356</c:v>
                </c:pt>
                <c:pt idx="5">
                  <c:v>62.608171703425128</c:v>
                </c:pt>
                <c:pt idx="6">
                  <c:v>63.853769517655493</c:v>
                </c:pt>
                <c:pt idx="7">
                  <c:v>65.269741011230124</c:v>
                </c:pt>
                <c:pt idx="8">
                  <c:v>67.165667625884325</c:v>
                </c:pt>
                <c:pt idx="9">
                  <c:v>68.558784113693264</c:v>
                </c:pt>
                <c:pt idx="10">
                  <c:v>69.818926022501799</c:v>
                </c:pt>
                <c:pt idx="11">
                  <c:v>68.780062124061132</c:v>
                </c:pt>
                <c:pt idx="12">
                  <c:v>68.418537487403768</c:v>
                </c:pt>
                <c:pt idx="13">
                  <c:v>69.91034604556458</c:v>
                </c:pt>
                <c:pt idx="14">
                  <c:v>71.8602935829377</c:v>
                </c:pt>
                <c:pt idx="15">
                  <c:v>73.238865976168469</c:v>
                </c:pt>
                <c:pt idx="16">
                  <c:v>75.357109465088982</c:v>
                </c:pt>
                <c:pt idx="17">
                  <c:v>77.438992717564076</c:v>
                </c:pt>
                <c:pt idx="18">
                  <c:v>79.335958196116735</c:v>
                </c:pt>
                <c:pt idx="19">
                  <c:v>81.586137400139208</c:v>
                </c:pt>
                <c:pt idx="20">
                  <c:v>83.806189551106911</c:v>
                </c:pt>
                <c:pt idx="21">
                  <c:v>86.217392659387698</c:v>
                </c:pt>
                <c:pt idx="22">
                  <c:v>88.541331200199451</c:v>
                </c:pt>
                <c:pt idx="23">
                  <c:v>90.56503807436188</c:v>
                </c:pt>
                <c:pt idx="24">
                  <c:v>92.678087243790188</c:v>
                </c:pt>
                <c:pt idx="25">
                  <c:v>94.39013494842041</c:v>
                </c:pt>
                <c:pt idx="26">
                  <c:v>96.011801493886281</c:v>
                </c:pt>
                <c:pt idx="27">
                  <c:v>97.359207970163837</c:v>
                </c:pt>
                <c:pt idx="28">
                  <c:v>98.665059890503741</c:v>
                </c:pt>
                <c:pt idx="29">
                  <c:v>100</c:v>
                </c:pt>
                <c:pt idx="30">
                  <c:v>101.33286238169939</c:v>
                </c:pt>
                <c:pt idx="31">
                  <c:v>102.54106109558587</c:v>
                </c:pt>
                <c:pt idx="32">
                  <c:v>103.96118804475425</c:v>
                </c:pt>
                <c:pt idx="33">
                  <c:v>105.60467073208738</c:v>
                </c:pt>
                <c:pt idx="34">
                  <c:v>107.01129245057605</c:v>
                </c:pt>
                <c:pt idx="35">
                  <c:v>108.4127198495725</c:v>
                </c:pt>
                <c:pt idx="36">
                  <c:v>109.96478251384285</c:v>
                </c:pt>
                <c:pt idx="37">
                  <c:v>111.68514112966059</c:v>
                </c:pt>
                <c:pt idx="38">
                  <c:v>113.54782409956472</c:v>
                </c:pt>
                <c:pt idx="39">
                  <c:v>115.3409031882733</c:v>
                </c:pt>
                <c:pt idx="40">
                  <c:v>117.08411680985674</c:v>
                </c:pt>
                <c:pt idx="41">
                  <c:v>118.77642610041659</c:v>
                </c:pt>
                <c:pt idx="42">
                  <c:v>120.32433330909318</c:v>
                </c:pt>
                <c:pt idx="43">
                  <c:v>121.72472184419118</c:v>
                </c:pt>
                <c:pt idx="44">
                  <c:v>123.12303265149234</c:v>
                </c:pt>
                <c:pt idx="45">
                  <c:v>124.50783822811373</c:v>
                </c:pt>
                <c:pt idx="46">
                  <c:v>125.82823424303183</c:v>
                </c:pt>
                <c:pt idx="47">
                  <c:v>127.1455136662546</c:v>
                </c:pt>
                <c:pt idx="48">
                  <c:v>128.43058830862569</c:v>
                </c:pt>
                <c:pt idx="49">
                  <c:v>129.66060316437944</c:v>
                </c:pt>
                <c:pt idx="50">
                  <c:v>130.80231458876571</c:v>
                </c:pt>
                <c:pt idx="51">
                  <c:v>131.50250885631473</c:v>
                </c:pt>
                <c:pt idx="52">
                  <c:v>132.58708276628678</c:v>
                </c:pt>
                <c:pt idx="53">
                  <c:v>133.44518434639878</c:v>
                </c:pt>
                <c:pt idx="54">
                  <c:v>134.24926500379186</c:v>
                </c:pt>
                <c:pt idx="55">
                  <c:v>135.03984043050522</c:v>
                </c:pt>
                <c:pt idx="56">
                  <c:v>135.83768790450762</c:v>
                </c:pt>
                <c:pt idx="57">
                  <c:v>136.55658172222857</c:v>
                </c:pt>
                <c:pt idx="58">
                  <c:v>137.26404803706666</c:v>
                </c:pt>
                <c:pt idx="59">
                  <c:v>137.96299999999999</c:v>
                </c:pt>
                <c:pt idx="60">
                  <c:v>140</c:v>
                </c:pt>
                <c:pt idx="61">
                  <c:v>139.30199999999999</c:v>
                </c:pt>
                <c:pt idx="62">
                  <c:v>139.971</c:v>
                </c:pt>
                <c:pt idx="63">
                  <c:v>140.66632730445986</c:v>
                </c:pt>
                <c:pt idx="64">
                  <c:v>141.36028838861822</c:v>
                </c:pt>
                <c:pt idx="65">
                  <c:v>142.09788175651107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2256080"/>
        <c:axId val="322249808"/>
      </c:lineChart>
      <c:catAx>
        <c:axId val="322256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322249808"/>
        <c:crosses val="autoZero"/>
        <c:auto val="1"/>
        <c:lblAlgn val="ctr"/>
        <c:lblOffset val="100"/>
        <c:noMultiLvlLbl val="0"/>
      </c:catAx>
      <c:valAx>
        <c:axId val="322249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32225608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ja-JP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7213"/>
            <a:ext cx="29718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65A2ABDE-E1ED-4349-817C-053FCCC6062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309491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DEA7AE-13FB-49DC-8149-154849F5174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48064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FEE4E0-1F39-43AB-9642-4AC81C6CF2F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87644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278830-693C-48D2-BA9D-8BDE9A98BCF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15250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0FB350-381C-41C4-BA08-2D52BD53078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93294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CA830B-2FC5-4EFD-AAD6-BC2189CE64B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58455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6263FE-2888-4216-9466-E7DBE937E4C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695167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470E92-5D8E-4EA1-80DD-19E0EB21BBF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630079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E08D15-D8B5-454D-83EA-505BC61DD3E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669950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8065B0-F4FF-40D2-BD42-13F6978F31D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50841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F3BBDC-876C-4096-8773-A60796B3E9A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93993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C5D4CD-50BE-4143-A057-A76C08422C6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302795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5FD8A2-E4DD-4102-8C45-CC297A7A04F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13689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3B355B1D-F1CE-421F-896B-C8EDA906C72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685800"/>
          </a:xfrm>
        </p:spPr>
        <p:txBody>
          <a:bodyPr/>
          <a:lstStyle/>
          <a:p>
            <a:pPr eaLnBrk="1" hangingPunct="1"/>
            <a:r>
              <a:rPr lang="ja-JP" altLang="en-US" sz="3200" smtClean="0"/>
              <a:t>農業部門の改革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9600" y="1524000"/>
            <a:ext cx="8077200" cy="4876800"/>
          </a:xfrm>
        </p:spPr>
        <p:txBody>
          <a:bodyPr/>
          <a:lstStyle/>
          <a:p>
            <a:pPr algn="just" eaLnBrk="1" hangingPunct="1"/>
            <a:r>
              <a:rPr lang="ja-JP" altLang="en-US" sz="2400" smtClean="0">
                <a:latin typeface="Century" panose="02040604050505020304" pitchFamily="18" charset="0"/>
                <a:ea typeface="ＭＳ 明朝" panose="02020609040205080304" pitchFamily="17" charset="-128"/>
              </a:rPr>
              <a:t>世界の</a:t>
            </a:r>
            <a:r>
              <a:rPr lang="ja-JP" altLang="en-US" sz="2400" smtClean="0">
                <a:solidFill>
                  <a:schemeClr val="accent2"/>
                </a:solidFill>
                <a:latin typeface="Century" panose="02040604050505020304" pitchFamily="18" charset="0"/>
                <a:ea typeface="ＭＳ 明朝" panose="02020609040205080304" pitchFamily="17" charset="-128"/>
              </a:rPr>
              <a:t>７％の耕地</a:t>
            </a:r>
            <a:r>
              <a:rPr lang="ja-JP" altLang="en-US" sz="2400" smtClean="0">
                <a:latin typeface="Century" panose="02040604050505020304" pitchFamily="18" charset="0"/>
                <a:ea typeface="ＭＳ 明朝" panose="02020609040205080304" pitchFamily="17" charset="-128"/>
              </a:rPr>
              <a:t>で、世界の</a:t>
            </a:r>
            <a:r>
              <a:rPr lang="en-US" altLang="ja-JP" sz="2400" smtClean="0">
                <a:solidFill>
                  <a:schemeClr val="accent2"/>
                </a:solidFill>
                <a:latin typeface="Century" panose="02040604050505020304" pitchFamily="18" charset="0"/>
                <a:ea typeface="ＭＳ 明朝" panose="02020609040205080304" pitchFamily="17" charset="-128"/>
              </a:rPr>
              <a:t>22%</a:t>
            </a:r>
            <a:r>
              <a:rPr lang="ja-JP" altLang="en-US" sz="2400" smtClean="0">
                <a:solidFill>
                  <a:schemeClr val="accent2"/>
                </a:solidFill>
                <a:latin typeface="Century" panose="02040604050505020304" pitchFamily="18" charset="0"/>
                <a:ea typeface="ＭＳ 明朝" panose="02020609040205080304" pitchFamily="17" charset="-128"/>
              </a:rPr>
              <a:t>の人口</a:t>
            </a:r>
            <a:r>
              <a:rPr lang="ja-JP" altLang="en-US" sz="2400" smtClean="0">
                <a:latin typeface="Century" panose="02040604050505020304" pitchFamily="18" charset="0"/>
                <a:ea typeface="ＭＳ 明朝" panose="02020609040205080304" pitchFamily="17" charset="-128"/>
              </a:rPr>
              <a:t>を養う（可耕地面積は国土の</a:t>
            </a:r>
            <a:r>
              <a:rPr lang="en-US" altLang="ja-JP" sz="2400" smtClean="0">
                <a:latin typeface="Century" panose="02040604050505020304" pitchFamily="18" charset="0"/>
                <a:ea typeface="ＭＳ 明朝" panose="02020609040205080304" pitchFamily="17" charset="-128"/>
              </a:rPr>
              <a:t>10%</a:t>
            </a:r>
            <a:r>
              <a:rPr lang="ja-JP" altLang="en-US" sz="2400" smtClean="0">
                <a:latin typeface="Century" panose="02040604050505020304" pitchFamily="18" charset="0"/>
                <a:ea typeface="ＭＳ 明朝" panose="02020609040205080304" pitchFamily="17" charset="-128"/>
              </a:rPr>
              <a:t>）</a:t>
            </a:r>
          </a:p>
          <a:p>
            <a:pPr algn="just" eaLnBrk="1" hangingPunct="1"/>
            <a:r>
              <a:rPr lang="ja-JP" altLang="en-US" sz="2400" smtClean="0">
                <a:latin typeface="Century" panose="02040604050505020304" pitchFamily="18" charset="0"/>
                <a:ea typeface="ＭＳ 明朝" panose="02020609040205080304" pitchFamily="17" charset="-128"/>
              </a:rPr>
              <a:t>改革開放以前　「食糧を要とする」</a:t>
            </a:r>
          </a:p>
          <a:p>
            <a:pPr algn="just" eaLnBrk="1" hangingPunct="1"/>
            <a:r>
              <a:rPr lang="ja-JP" altLang="en-US" sz="2400" smtClean="0">
                <a:latin typeface="Century" panose="02040604050505020304" pitchFamily="18" charset="0"/>
                <a:ea typeface="ＭＳ 明朝" panose="02020609040205080304" pitchFamily="17" charset="-128"/>
              </a:rPr>
              <a:t>食糧生産　</a:t>
            </a:r>
            <a:r>
              <a:rPr lang="en-US" altLang="ja-JP" sz="2400" smtClean="0">
                <a:latin typeface="Century" panose="02040604050505020304" pitchFamily="18" charset="0"/>
                <a:ea typeface="ＭＳ 明朝" panose="02020609040205080304" pitchFamily="17" charset="-128"/>
              </a:rPr>
              <a:t>53</a:t>
            </a:r>
            <a:r>
              <a:rPr lang="ja-JP" altLang="en-US" sz="2400" smtClean="0">
                <a:latin typeface="Century" panose="02040604050505020304" pitchFamily="18" charset="0"/>
                <a:ea typeface="ＭＳ 明朝" panose="02020609040205080304" pitchFamily="17" charset="-128"/>
              </a:rPr>
              <a:t>年（</a:t>
            </a:r>
            <a:r>
              <a:rPr lang="en-US" altLang="ja-JP" sz="2400" smtClean="0">
                <a:latin typeface="Century" panose="02040604050505020304" pitchFamily="18" charset="0"/>
                <a:ea typeface="ＭＳ 明朝" panose="02020609040205080304" pitchFamily="17" charset="-128"/>
              </a:rPr>
              <a:t>1</a:t>
            </a:r>
            <a:r>
              <a:rPr lang="ja-JP" altLang="en-US" sz="2400" smtClean="0">
                <a:latin typeface="Century" panose="02040604050505020304" pitchFamily="18" charset="0"/>
                <a:ea typeface="ＭＳ 明朝" panose="02020609040205080304" pitchFamily="17" charset="-128"/>
              </a:rPr>
              <a:t>億</a:t>
            </a:r>
            <a:r>
              <a:rPr lang="en-US" altLang="ja-JP" sz="2400" smtClean="0">
                <a:latin typeface="Century" panose="02040604050505020304" pitchFamily="18" charset="0"/>
                <a:ea typeface="ＭＳ 明朝" panose="02020609040205080304" pitchFamily="17" charset="-128"/>
              </a:rPr>
              <a:t>6683</a:t>
            </a:r>
            <a:r>
              <a:rPr lang="ja-JP" altLang="en-US" sz="2400" smtClean="0">
                <a:latin typeface="Century" panose="02040604050505020304" pitchFamily="18" charset="0"/>
                <a:ea typeface="ＭＳ 明朝" panose="02020609040205080304" pitchFamily="17" charset="-128"/>
              </a:rPr>
              <a:t>万㌧）→</a:t>
            </a:r>
            <a:r>
              <a:rPr lang="en-US" altLang="ja-JP" sz="2400" smtClean="0">
                <a:latin typeface="Century" panose="02040604050505020304" pitchFamily="18" charset="0"/>
                <a:ea typeface="ＭＳ 明朝" panose="02020609040205080304" pitchFamily="17" charset="-128"/>
              </a:rPr>
              <a:t>77</a:t>
            </a:r>
            <a:r>
              <a:rPr lang="ja-JP" altLang="en-US" sz="2400" smtClean="0">
                <a:latin typeface="Century" panose="02040604050505020304" pitchFamily="18" charset="0"/>
                <a:ea typeface="ＭＳ 明朝" panose="02020609040205080304" pitchFamily="17" charset="-128"/>
              </a:rPr>
              <a:t>年（</a:t>
            </a:r>
            <a:r>
              <a:rPr lang="en-US" altLang="ja-JP" sz="2400" smtClean="0">
                <a:latin typeface="Century" panose="02040604050505020304" pitchFamily="18" charset="0"/>
                <a:ea typeface="ＭＳ 明朝" panose="02020609040205080304" pitchFamily="17" charset="-128"/>
              </a:rPr>
              <a:t>2</a:t>
            </a:r>
            <a:r>
              <a:rPr lang="ja-JP" altLang="en-US" sz="2400" smtClean="0">
                <a:latin typeface="Century" panose="02040604050505020304" pitchFamily="18" charset="0"/>
                <a:ea typeface="ＭＳ 明朝" panose="02020609040205080304" pitchFamily="17" charset="-128"/>
              </a:rPr>
              <a:t>億</a:t>
            </a:r>
            <a:r>
              <a:rPr lang="en-US" altLang="ja-JP" sz="2400" smtClean="0">
                <a:latin typeface="Century" panose="02040604050505020304" pitchFamily="18" charset="0"/>
                <a:ea typeface="ＭＳ 明朝" panose="02020609040205080304" pitchFamily="17" charset="-128"/>
              </a:rPr>
              <a:t>8273</a:t>
            </a:r>
            <a:r>
              <a:rPr lang="ja-JP" altLang="en-US" sz="2400" smtClean="0">
                <a:latin typeface="Century" panose="02040604050505020304" pitchFamily="18" charset="0"/>
                <a:ea typeface="ＭＳ 明朝" panose="02020609040205080304" pitchFamily="17" charset="-128"/>
              </a:rPr>
              <a:t>万㌧）</a:t>
            </a:r>
          </a:p>
          <a:p>
            <a:pPr algn="just" eaLnBrk="1" hangingPunct="1"/>
            <a:r>
              <a:rPr lang="ja-JP" altLang="en-US" sz="2400" smtClean="0">
                <a:latin typeface="Century" panose="02040604050505020304" pitchFamily="18" charset="0"/>
                <a:ea typeface="ＭＳ 明朝" panose="02020609040205080304" pitchFamily="17" charset="-128"/>
              </a:rPr>
              <a:t>　　　　　　　　　（年平均増加率は</a:t>
            </a:r>
            <a:r>
              <a:rPr lang="en-US" altLang="ja-JP" sz="2400" smtClean="0">
                <a:latin typeface="Century" panose="02040604050505020304" pitchFamily="18" charset="0"/>
                <a:ea typeface="ＭＳ 明朝" panose="02020609040205080304" pitchFamily="17" charset="-128"/>
              </a:rPr>
              <a:t>1.9</a:t>
            </a:r>
            <a:r>
              <a:rPr lang="ja-JP" altLang="en-US" sz="2400" smtClean="0">
                <a:latin typeface="Century" panose="02040604050505020304" pitchFamily="18" charset="0"/>
                <a:ea typeface="ＭＳ 明朝" panose="02020609040205080304" pitchFamily="17" charset="-128"/>
              </a:rPr>
              <a:t>％）</a:t>
            </a:r>
          </a:p>
          <a:p>
            <a:pPr algn="just" eaLnBrk="1" hangingPunct="1"/>
            <a:r>
              <a:rPr lang="ja-JP" altLang="en-US" sz="2400" smtClean="0">
                <a:latin typeface="Century" panose="02040604050505020304" pitchFamily="18" charset="0"/>
                <a:ea typeface="ＭＳ 明朝" panose="02020609040205080304" pitchFamily="17" charset="-128"/>
              </a:rPr>
              <a:t>人口　</a:t>
            </a:r>
            <a:r>
              <a:rPr lang="en-US" altLang="ja-JP" sz="2400" smtClean="0">
                <a:latin typeface="Century" panose="02040604050505020304" pitchFamily="18" charset="0"/>
                <a:ea typeface="ＭＳ 明朝" panose="02020609040205080304" pitchFamily="17" charset="-128"/>
              </a:rPr>
              <a:t>53</a:t>
            </a:r>
            <a:r>
              <a:rPr lang="ja-JP" altLang="en-US" sz="2400" smtClean="0">
                <a:latin typeface="Century" panose="02040604050505020304" pitchFamily="18" charset="0"/>
                <a:ea typeface="ＭＳ 明朝" panose="02020609040205080304" pitchFamily="17" charset="-128"/>
              </a:rPr>
              <a:t>年　</a:t>
            </a:r>
            <a:r>
              <a:rPr lang="en-US" altLang="ja-JP" sz="2400" smtClean="0">
                <a:latin typeface="Century" panose="02040604050505020304" pitchFamily="18" charset="0"/>
                <a:ea typeface="ＭＳ 明朝" panose="02020609040205080304" pitchFamily="17" charset="-128"/>
              </a:rPr>
              <a:t>5</a:t>
            </a:r>
            <a:r>
              <a:rPr lang="ja-JP" altLang="en-US" sz="2400" smtClean="0">
                <a:latin typeface="Century" panose="02040604050505020304" pitchFamily="18" charset="0"/>
                <a:ea typeface="ＭＳ 明朝" panose="02020609040205080304" pitchFamily="17" charset="-128"/>
              </a:rPr>
              <a:t>億</a:t>
            </a:r>
            <a:r>
              <a:rPr lang="en-US" altLang="ja-JP" sz="2400" smtClean="0">
                <a:latin typeface="Century" panose="02040604050505020304" pitchFamily="18" charset="0"/>
                <a:ea typeface="ＭＳ 明朝" panose="02020609040205080304" pitchFamily="17" charset="-128"/>
              </a:rPr>
              <a:t>8796</a:t>
            </a:r>
            <a:r>
              <a:rPr lang="ja-JP" altLang="en-US" sz="2400" smtClean="0">
                <a:latin typeface="Century" panose="02040604050505020304" pitchFamily="18" charset="0"/>
                <a:ea typeface="ＭＳ 明朝" panose="02020609040205080304" pitchFamily="17" charset="-128"/>
              </a:rPr>
              <a:t>万人→</a:t>
            </a:r>
            <a:r>
              <a:rPr lang="en-US" altLang="ja-JP" sz="2400" smtClean="0">
                <a:latin typeface="Century" panose="02040604050505020304" pitchFamily="18" charset="0"/>
                <a:ea typeface="ＭＳ 明朝" panose="02020609040205080304" pitchFamily="17" charset="-128"/>
              </a:rPr>
              <a:t>77</a:t>
            </a:r>
            <a:r>
              <a:rPr lang="ja-JP" altLang="en-US" sz="2400" smtClean="0">
                <a:latin typeface="Century" panose="02040604050505020304" pitchFamily="18" charset="0"/>
                <a:ea typeface="ＭＳ 明朝" panose="02020609040205080304" pitchFamily="17" charset="-128"/>
              </a:rPr>
              <a:t>年</a:t>
            </a:r>
            <a:r>
              <a:rPr lang="en-US" altLang="ja-JP" sz="2400" smtClean="0">
                <a:latin typeface="Century" panose="02040604050505020304" pitchFamily="18" charset="0"/>
                <a:ea typeface="ＭＳ 明朝" panose="02020609040205080304" pitchFamily="17" charset="-128"/>
              </a:rPr>
              <a:t>9</a:t>
            </a:r>
            <a:r>
              <a:rPr lang="ja-JP" altLang="en-US" sz="2400" smtClean="0">
                <a:latin typeface="Century" panose="02040604050505020304" pitchFamily="18" charset="0"/>
                <a:ea typeface="ＭＳ 明朝" panose="02020609040205080304" pitchFamily="17" charset="-128"/>
              </a:rPr>
              <a:t>億</a:t>
            </a:r>
            <a:r>
              <a:rPr lang="en-US" altLang="ja-JP" sz="2400" smtClean="0">
                <a:latin typeface="Century" panose="02040604050505020304" pitchFamily="18" charset="0"/>
                <a:ea typeface="ＭＳ 明朝" panose="02020609040205080304" pitchFamily="17" charset="-128"/>
              </a:rPr>
              <a:t>4974</a:t>
            </a:r>
            <a:r>
              <a:rPr lang="ja-JP" altLang="en-US" sz="2400" smtClean="0">
                <a:latin typeface="Century" panose="02040604050505020304" pitchFamily="18" charset="0"/>
                <a:ea typeface="ＭＳ 明朝" panose="02020609040205080304" pitchFamily="17" charset="-128"/>
              </a:rPr>
              <a:t>万人</a:t>
            </a:r>
          </a:p>
          <a:p>
            <a:pPr algn="just" eaLnBrk="1" hangingPunct="1"/>
            <a:r>
              <a:rPr lang="ja-JP" altLang="en-US" sz="2400" smtClean="0">
                <a:latin typeface="Century" panose="02040604050505020304" pitchFamily="18" charset="0"/>
                <a:ea typeface="ＭＳ 明朝" panose="02020609040205080304" pitchFamily="17" charset="-128"/>
              </a:rPr>
              <a:t>一人当たり食糧生産高</a:t>
            </a:r>
          </a:p>
          <a:p>
            <a:pPr algn="just" eaLnBrk="1" hangingPunct="1"/>
            <a:r>
              <a:rPr lang="ja-JP" altLang="en-US" sz="2400" smtClean="0">
                <a:latin typeface="Century" panose="02040604050505020304" pitchFamily="18" charset="0"/>
                <a:ea typeface="ＭＳ 明朝" panose="02020609040205080304" pitchFamily="17" charset="-128"/>
              </a:rPr>
              <a:t>　</a:t>
            </a:r>
            <a:r>
              <a:rPr lang="en-US" altLang="ja-JP" sz="2400" smtClean="0">
                <a:latin typeface="Century" panose="02040604050505020304" pitchFamily="18" charset="0"/>
                <a:ea typeface="ＭＳ 明朝" panose="02020609040205080304" pitchFamily="17" charset="-128"/>
              </a:rPr>
              <a:t>66</a:t>
            </a:r>
            <a:r>
              <a:rPr lang="ja-JP" altLang="en-US" sz="2400" smtClean="0">
                <a:latin typeface="Century" panose="02040604050505020304" pitchFamily="18" charset="0"/>
                <a:ea typeface="ＭＳ 明朝" panose="02020609040205080304" pitchFamily="17" charset="-128"/>
              </a:rPr>
              <a:t>年　</a:t>
            </a:r>
            <a:r>
              <a:rPr lang="en-US" altLang="ja-JP" sz="2400" smtClean="0">
                <a:latin typeface="Century" panose="02040604050505020304" pitchFamily="18" charset="0"/>
                <a:ea typeface="ＭＳ 明朝" panose="02020609040205080304" pitchFamily="17" charset="-128"/>
              </a:rPr>
              <a:t>287kg/</a:t>
            </a:r>
            <a:r>
              <a:rPr lang="ja-JP" altLang="en-US" sz="2400" smtClean="0">
                <a:latin typeface="Century" panose="02040604050505020304" pitchFamily="18" charset="0"/>
                <a:ea typeface="ＭＳ 明朝" panose="02020609040205080304" pitchFamily="17" charset="-128"/>
              </a:rPr>
              <a:t>人　</a:t>
            </a:r>
            <a:r>
              <a:rPr lang="en-US" altLang="ja-JP" sz="2400" smtClean="0">
                <a:latin typeface="Century" panose="02040604050505020304" pitchFamily="18" charset="0"/>
                <a:ea typeface="ＭＳ 明朝" panose="02020609040205080304" pitchFamily="17" charset="-128"/>
              </a:rPr>
              <a:t>76</a:t>
            </a:r>
            <a:r>
              <a:rPr lang="ja-JP" altLang="en-US" sz="2400" smtClean="0">
                <a:latin typeface="Century" panose="02040604050505020304" pitchFamily="18" charset="0"/>
                <a:ea typeface="ＭＳ 明朝" panose="02020609040205080304" pitchFamily="17" charset="-128"/>
              </a:rPr>
              <a:t>年　</a:t>
            </a:r>
            <a:r>
              <a:rPr lang="en-US" altLang="ja-JP" sz="2400" smtClean="0">
                <a:latin typeface="Century" panose="02040604050505020304" pitchFamily="18" charset="0"/>
                <a:ea typeface="ＭＳ 明朝" panose="02020609040205080304" pitchFamily="17" charset="-128"/>
              </a:rPr>
              <a:t>297kg/</a:t>
            </a:r>
            <a:r>
              <a:rPr lang="ja-JP" altLang="en-US" sz="2400" smtClean="0">
                <a:latin typeface="Century" panose="02040604050505020304" pitchFamily="18" charset="0"/>
                <a:ea typeface="ＭＳ 明朝" panose="02020609040205080304" pitchFamily="17" charset="-128"/>
              </a:rPr>
              <a:t>人</a:t>
            </a:r>
          </a:p>
          <a:p>
            <a:pPr algn="just" eaLnBrk="1" hangingPunct="1"/>
            <a:r>
              <a:rPr lang="ja-JP" altLang="en-US" sz="2400" smtClean="0">
                <a:latin typeface="Century" panose="02040604050505020304" pitchFamily="18" charset="0"/>
                <a:ea typeface="ＭＳ 明朝" panose="02020609040205080304" pitchFamily="17" charset="-128"/>
              </a:rPr>
              <a:t>毛沢東「消費する口は１つだが生産に携わる手は２つ」　　　　　　　（人口資本説）、</a:t>
            </a:r>
          </a:p>
          <a:p>
            <a:pPr eaLnBrk="1" hangingPunct="1"/>
            <a:r>
              <a:rPr lang="ja-JP" altLang="en-US" sz="2400" smtClean="0">
                <a:latin typeface="Century" panose="02040604050505020304" pitchFamily="18" charset="0"/>
                <a:ea typeface="ＭＳ 明朝" panose="02020609040205080304" pitchFamily="17" charset="-128"/>
              </a:rPr>
              <a:t>「新人口論」を提出した馬寅初を批判</a:t>
            </a:r>
          </a:p>
          <a:p>
            <a:pPr eaLnBrk="1" hangingPunct="1"/>
            <a:endParaRPr lang="en-US" altLang="ja-JP" sz="2400" smtClean="0">
              <a:latin typeface="Century" panose="02040604050505020304" pitchFamily="18" charset="0"/>
              <a:ea typeface="ＭＳ 明朝" panose="02020609040205080304" pitchFamily="17" charset="-128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0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0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0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0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0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0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01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01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01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  <p:bldP spid="50179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ja-JP" altLang="en-US" sz="3200" smtClean="0"/>
              <a:t>請負制の導入</a:t>
            </a:r>
            <a:endParaRPr lang="ja-JP" altLang="en-US" smtClean="0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876800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ja-JP" altLang="en-US" sz="2800" smtClean="0">
                <a:latin typeface="Century" panose="02040604050505020304" pitchFamily="18" charset="0"/>
                <a:ea typeface="ＭＳ 明朝" panose="02020609040205080304" pitchFamily="17" charset="-128"/>
              </a:rPr>
              <a:t>（建前として）土地は共同所有</a:t>
            </a:r>
          </a:p>
          <a:p>
            <a:pPr algn="just" eaLnBrk="1" hangingPunct="1">
              <a:buFontTx/>
              <a:buNone/>
            </a:pPr>
            <a:r>
              <a:rPr lang="ja-JP" altLang="en-US" sz="2800" smtClean="0">
                <a:latin typeface="Century" panose="02040604050505020304" pitchFamily="18" charset="0"/>
                <a:ea typeface="ＭＳ 明朝" panose="02020609040205080304" pitchFamily="17" charset="-128"/>
              </a:rPr>
              <a:t>人民公社が一括して管理→</a:t>
            </a:r>
            <a:r>
              <a:rPr lang="ja-JP" altLang="en-US" sz="2800" smtClean="0">
                <a:solidFill>
                  <a:schemeClr val="accent2"/>
                </a:solidFill>
                <a:latin typeface="Century" panose="02040604050505020304" pitchFamily="18" charset="0"/>
                <a:ea typeface="ＭＳ 明朝" panose="02020609040205080304" pitchFamily="17" charset="-128"/>
              </a:rPr>
              <a:t>請負制</a:t>
            </a:r>
            <a:r>
              <a:rPr lang="ja-JP" altLang="en-US" sz="2800" smtClean="0">
                <a:latin typeface="Century" panose="02040604050505020304" pitchFamily="18" charset="0"/>
                <a:ea typeface="ＭＳ 明朝" panose="02020609040205080304" pitchFamily="17" charset="-128"/>
              </a:rPr>
              <a:t>の導入</a:t>
            </a:r>
          </a:p>
          <a:p>
            <a:pPr algn="just" eaLnBrk="1" hangingPunct="1">
              <a:buFontTx/>
              <a:buNone/>
            </a:pPr>
            <a:r>
              <a:rPr lang="ja-JP" altLang="en-US" sz="2800" smtClean="0">
                <a:latin typeface="Century" panose="02040604050505020304" pitchFamily="18" charset="0"/>
                <a:ea typeface="ＭＳ 明朝" panose="02020609040205080304" pitchFamily="17" charset="-128"/>
              </a:rPr>
              <a:t>　　労働力あるいは家族数に応じて農地を分割</a:t>
            </a:r>
          </a:p>
          <a:p>
            <a:pPr algn="just" eaLnBrk="1" hangingPunct="1">
              <a:buFontTx/>
              <a:buNone/>
            </a:pPr>
            <a:r>
              <a:rPr lang="ja-JP" altLang="en-US" sz="2800" smtClean="0">
                <a:latin typeface="Century" panose="02040604050505020304" pitchFamily="18" charset="0"/>
                <a:ea typeface="ＭＳ 明朝" panose="02020609040205080304" pitchFamily="17" charset="-128"/>
              </a:rPr>
              <a:t>　</a:t>
            </a:r>
            <a:r>
              <a:rPr lang="ja-JP" altLang="en-US" sz="2800" smtClean="0">
                <a:solidFill>
                  <a:schemeClr val="accent2"/>
                </a:solidFill>
                <a:latin typeface="Century" panose="02040604050505020304" pitchFamily="18" charset="0"/>
                <a:ea typeface="ＭＳ 明朝" panose="02020609040205080304" pitchFamily="17" charset="-128"/>
              </a:rPr>
              <a:t>政府への農業税</a:t>
            </a:r>
            <a:r>
              <a:rPr lang="ja-JP" altLang="en-US" sz="2800" smtClean="0">
                <a:latin typeface="Century" panose="02040604050505020304" pitchFamily="18" charset="0"/>
                <a:ea typeface="ＭＳ 明朝" panose="02020609040205080304" pitchFamily="17" charset="-128"/>
              </a:rPr>
              <a:t>（全国平均で正常生産量の</a:t>
            </a:r>
            <a:r>
              <a:rPr lang="en-US" altLang="ja-JP" sz="2800" smtClean="0">
                <a:latin typeface="Century" panose="02040604050505020304" pitchFamily="18" charset="0"/>
                <a:ea typeface="ＭＳ 明朝" panose="02020609040205080304" pitchFamily="17" charset="-128"/>
              </a:rPr>
              <a:t>15.5%</a:t>
            </a:r>
            <a:r>
              <a:rPr lang="ja-JP" altLang="en-US" sz="2800" smtClean="0">
                <a:latin typeface="Century" panose="02040604050505020304" pitchFamily="18" charset="0"/>
                <a:ea typeface="ＭＳ 明朝" panose="02020609040205080304" pitchFamily="17" charset="-128"/>
              </a:rPr>
              <a:t>）</a:t>
            </a:r>
            <a:r>
              <a:rPr lang="ja-JP" altLang="en-US" sz="2800" smtClean="0">
                <a:solidFill>
                  <a:schemeClr val="accent2"/>
                </a:solidFill>
                <a:latin typeface="Century" panose="02040604050505020304" pitchFamily="18" charset="0"/>
                <a:ea typeface="ＭＳ 明朝" panose="02020609040205080304" pitchFamily="17" charset="-128"/>
              </a:rPr>
              <a:t>と義務供出量を</a:t>
            </a:r>
            <a:r>
              <a:rPr lang="ja-JP" altLang="en-US" sz="2800" smtClean="0">
                <a:latin typeface="Century" panose="02040604050505020304" pitchFamily="18" charset="0"/>
                <a:ea typeface="ＭＳ 明朝" panose="02020609040205080304" pitchFamily="17" charset="-128"/>
              </a:rPr>
              <a:t>農地ごとに割り付け、</a:t>
            </a:r>
            <a:r>
              <a:rPr lang="ja-JP" altLang="en-US" sz="2800" smtClean="0">
                <a:solidFill>
                  <a:schemeClr val="accent2"/>
                </a:solidFill>
                <a:latin typeface="Century" panose="02040604050505020304" pitchFamily="18" charset="0"/>
                <a:ea typeface="ＭＳ 明朝" panose="02020609040205080304" pitchFamily="17" charset="-128"/>
              </a:rPr>
              <a:t>請け負わす</a:t>
            </a:r>
          </a:p>
          <a:p>
            <a:pPr algn="just" eaLnBrk="1" hangingPunct="1">
              <a:buFontTx/>
              <a:buNone/>
            </a:pPr>
            <a:r>
              <a:rPr lang="ja-JP" altLang="en-US" sz="2800" smtClean="0">
                <a:latin typeface="Century" panose="02040604050505020304" pitchFamily="18" charset="0"/>
                <a:ea typeface="ＭＳ 明朝" panose="02020609040205080304" pitchFamily="17" charset="-128"/>
              </a:rPr>
              <a:t>　８２年には人民公社の解体正式決定（第</a:t>
            </a:r>
            <a:r>
              <a:rPr lang="en-US" altLang="ja-JP" sz="2800" smtClean="0">
                <a:latin typeface="Century" panose="02040604050505020304" pitchFamily="18" charset="0"/>
                <a:ea typeface="ＭＳ 明朝" panose="02020609040205080304" pitchFamily="17" charset="-128"/>
              </a:rPr>
              <a:t>5</a:t>
            </a:r>
            <a:r>
              <a:rPr lang="ja-JP" altLang="en-US" sz="2800" smtClean="0">
                <a:latin typeface="Century" panose="02040604050505020304" pitchFamily="18" charset="0"/>
                <a:ea typeface="ＭＳ 明朝" panose="02020609040205080304" pitchFamily="17" charset="-128"/>
              </a:rPr>
              <a:t>期全人代第</a:t>
            </a:r>
            <a:r>
              <a:rPr lang="en-US" altLang="ja-JP" sz="2800" smtClean="0">
                <a:latin typeface="Century" panose="02040604050505020304" pitchFamily="18" charset="0"/>
                <a:ea typeface="ＭＳ 明朝" panose="02020609040205080304" pitchFamily="17" charset="-128"/>
              </a:rPr>
              <a:t>5</a:t>
            </a:r>
            <a:r>
              <a:rPr lang="ja-JP" altLang="en-US" sz="2800" smtClean="0">
                <a:latin typeface="Century" panose="02040604050505020304" pitchFamily="18" charset="0"/>
                <a:ea typeface="ＭＳ 明朝" panose="02020609040205080304" pitchFamily="17" charset="-128"/>
              </a:rPr>
              <a:t>回会議）</a:t>
            </a:r>
          </a:p>
          <a:p>
            <a:pPr algn="just" eaLnBrk="1" hangingPunct="1">
              <a:buFontTx/>
              <a:buNone/>
            </a:pPr>
            <a:r>
              <a:rPr lang="ja-JP" altLang="en-US" sz="2800" smtClean="0">
                <a:latin typeface="Century" panose="02040604050505020304" pitchFamily="18" charset="0"/>
                <a:ea typeface="ＭＳ 明朝" panose="02020609040205080304" pitchFamily="17" charset="-128"/>
              </a:rPr>
              <a:t>　</a:t>
            </a:r>
            <a:r>
              <a:rPr lang="ja-JP" altLang="en-US" sz="2800" smtClean="0">
                <a:solidFill>
                  <a:schemeClr val="accent2"/>
                </a:solidFill>
                <a:latin typeface="Century" panose="02040604050505020304" pitchFamily="18" charset="0"/>
                <a:ea typeface="ＭＳ 明朝" panose="02020609040205080304" pitchFamily="17" charset="-128"/>
              </a:rPr>
              <a:t>請負期間　当初は２～３年（収奪農業に）→１５年→３０年に</a:t>
            </a:r>
          </a:p>
          <a:p>
            <a:pPr eaLnBrk="1" hangingPunct="1">
              <a:buFontTx/>
              <a:buNone/>
            </a:pPr>
            <a:endParaRPr lang="en-US" altLang="ja-JP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1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1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1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/>
      <p:bldP spid="5120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62000"/>
          </a:xfrm>
        </p:spPr>
        <p:txBody>
          <a:bodyPr/>
          <a:lstStyle/>
          <a:p>
            <a:pPr eaLnBrk="1" hangingPunct="1"/>
            <a:r>
              <a:rPr lang="ja-JP" altLang="en-US" sz="3200" smtClean="0"/>
              <a:t>買い上げ価格の引き上げ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4800600"/>
          </a:xfrm>
        </p:spPr>
        <p:txBody>
          <a:bodyPr/>
          <a:lstStyle/>
          <a:p>
            <a:pPr algn="just" eaLnBrk="1" hangingPunct="1"/>
            <a:r>
              <a:rPr lang="ja-JP" altLang="en-US" smtClean="0">
                <a:latin typeface="Century" panose="02040604050505020304" pitchFamily="18" charset="0"/>
                <a:ea typeface="ＭＳ 明朝" panose="02020609040205080304" pitchFamily="17" charset="-128"/>
              </a:rPr>
              <a:t>義務供出分については</a:t>
            </a:r>
            <a:r>
              <a:rPr lang="en-US" altLang="ja-JP" smtClean="0">
                <a:solidFill>
                  <a:schemeClr val="accent2"/>
                </a:solidFill>
                <a:latin typeface="Century" panose="02040604050505020304" pitchFamily="18" charset="0"/>
                <a:ea typeface="ＭＳ 明朝" panose="02020609040205080304" pitchFamily="17" charset="-128"/>
              </a:rPr>
              <a:t>20%</a:t>
            </a:r>
            <a:r>
              <a:rPr lang="ja-JP" altLang="en-US" smtClean="0">
                <a:latin typeface="Century" panose="02040604050505020304" pitchFamily="18" charset="0"/>
                <a:ea typeface="ＭＳ 明朝" panose="02020609040205080304" pitchFamily="17" charset="-128"/>
              </a:rPr>
              <a:t>引き上げ</a:t>
            </a:r>
          </a:p>
          <a:p>
            <a:pPr eaLnBrk="1" hangingPunct="1"/>
            <a:r>
              <a:rPr lang="ja-JP" altLang="en-US" smtClean="0">
                <a:latin typeface="Century" panose="02040604050505020304" pitchFamily="18" charset="0"/>
                <a:ea typeface="ＭＳ 明朝" panose="02020609040205080304" pitchFamily="17" charset="-128"/>
              </a:rPr>
              <a:t>超過分についてはさらに</a:t>
            </a:r>
            <a:r>
              <a:rPr lang="en-US" altLang="ja-JP" smtClean="0">
                <a:solidFill>
                  <a:schemeClr val="accent2"/>
                </a:solidFill>
                <a:latin typeface="Century" panose="02040604050505020304" pitchFamily="18" charset="0"/>
                <a:ea typeface="ＭＳ 明朝" panose="02020609040205080304" pitchFamily="17" charset="-128"/>
              </a:rPr>
              <a:t>50%</a:t>
            </a:r>
            <a:r>
              <a:rPr lang="ja-JP" altLang="en-US" smtClean="0">
                <a:latin typeface="Century" panose="02040604050505020304" pitchFamily="18" charset="0"/>
                <a:ea typeface="ＭＳ 明朝" panose="02020609040205080304" pitchFamily="17" charset="-128"/>
              </a:rPr>
              <a:t>上乗せ（</a:t>
            </a:r>
            <a:r>
              <a:rPr lang="en-US" altLang="ja-JP" smtClean="0">
                <a:latin typeface="Century" panose="02040604050505020304" pitchFamily="18" charset="0"/>
                <a:ea typeface="ＭＳ 明朝" panose="02020609040205080304" pitchFamily="17" charset="-128"/>
              </a:rPr>
              <a:t>1.8</a:t>
            </a:r>
            <a:r>
              <a:rPr lang="ja-JP" altLang="en-US" smtClean="0">
                <a:latin typeface="Century" panose="02040604050505020304" pitchFamily="18" charset="0"/>
                <a:ea typeface="ＭＳ 明朝" panose="02020609040205080304" pitchFamily="17" charset="-128"/>
              </a:rPr>
              <a:t>倍に）</a:t>
            </a:r>
          </a:p>
          <a:p>
            <a:pPr eaLnBrk="1" hangingPunct="1">
              <a:buFontTx/>
              <a:buNone/>
            </a:pPr>
            <a:endParaRPr lang="en-US" altLang="ja-JP" smtClean="0">
              <a:latin typeface="Century" panose="02040604050505020304" pitchFamily="18" charset="0"/>
              <a:ea typeface="ＭＳ 明朝" panose="02020609040205080304" pitchFamily="17" charset="-128"/>
            </a:endParaRP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762000" y="3352800"/>
            <a:ext cx="1676400" cy="6858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2400">
                <a:latin typeface="Times New Roman" panose="02020603050405020304" pitchFamily="18" charset="0"/>
              </a:rPr>
              <a:t>以前の価格</a:t>
            </a: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2438400" y="3352800"/>
            <a:ext cx="533400" cy="685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2400">
                <a:latin typeface="Times New Roman" panose="02020603050405020304" pitchFamily="18" charset="0"/>
              </a:rPr>
              <a:t>２０％</a:t>
            </a:r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762000" y="4648200"/>
            <a:ext cx="2209800" cy="685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2400">
                <a:latin typeface="Times New Roman" panose="02020603050405020304" pitchFamily="18" charset="0"/>
              </a:rPr>
              <a:t>義務供出分</a:t>
            </a:r>
          </a:p>
        </p:txBody>
      </p:sp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3048000" y="4648200"/>
            <a:ext cx="914400" cy="685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2400">
                <a:latin typeface="Times New Roman" panose="02020603050405020304" pitchFamily="18" charset="0"/>
              </a:rPr>
              <a:t>50</a:t>
            </a:r>
            <a:r>
              <a:rPr lang="ja-JP" altLang="en-US" sz="2400">
                <a:latin typeface="Times New Roman" panose="02020603050405020304" pitchFamily="18" charset="0"/>
              </a:rPr>
              <a:t>％</a:t>
            </a:r>
          </a:p>
        </p:txBody>
      </p:sp>
      <p:sp>
        <p:nvSpPr>
          <p:cNvPr id="5128" name="AutoShape 8"/>
          <p:cNvSpPr>
            <a:spLocks/>
          </p:cNvSpPr>
          <p:nvPr/>
        </p:nvSpPr>
        <p:spPr bwMode="auto">
          <a:xfrm>
            <a:off x="4419600" y="4371975"/>
            <a:ext cx="1524000" cy="609600"/>
          </a:xfrm>
          <a:prstGeom prst="borderCallout1">
            <a:avLst>
              <a:gd name="adj1" fmla="val 18750"/>
              <a:gd name="adj2" fmla="val -5000"/>
              <a:gd name="adj3" fmla="val 82032"/>
              <a:gd name="adj4" fmla="val -22815"/>
            </a:avLst>
          </a:prstGeom>
          <a:solidFill>
            <a:schemeClr val="bg1"/>
          </a:solidFill>
          <a:ln w="222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2400">
                <a:latin typeface="Times New Roman" panose="02020603050405020304" pitchFamily="18" charset="0"/>
              </a:rPr>
              <a:t>超過分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ja-JP" sz="2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38200"/>
          </a:xfrm>
        </p:spPr>
        <p:txBody>
          <a:bodyPr/>
          <a:lstStyle/>
          <a:p>
            <a:pPr eaLnBrk="1" hangingPunct="1"/>
            <a:r>
              <a:rPr lang="ja-JP" altLang="en-US" sz="3200" smtClean="0"/>
              <a:t>買い上げ価格の引き上げ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800600"/>
          </a:xfrm>
        </p:spPr>
        <p:txBody>
          <a:bodyPr/>
          <a:lstStyle/>
          <a:p>
            <a:pPr algn="just" eaLnBrk="1" hangingPunct="1"/>
            <a:r>
              <a:rPr lang="ja-JP" altLang="en-US" smtClean="0">
                <a:latin typeface="Century" panose="02040604050505020304" pitchFamily="18" charset="0"/>
                <a:ea typeface="ＭＳ 明朝" panose="02020609040205080304" pitchFamily="17" charset="-128"/>
              </a:rPr>
              <a:t>農産物買い上げ価格の引き上げ⇒</a:t>
            </a:r>
            <a:r>
              <a:rPr lang="ja-JP" altLang="en-US" smtClean="0">
                <a:solidFill>
                  <a:schemeClr val="accent2"/>
                </a:solidFill>
                <a:latin typeface="Century" panose="02040604050505020304" pitchFamily="18" charset="0"/>
                <a:ea typeface="ＭＳ 明朝" panose="02020609040205080304" pitchFamily="17" charset="-128"/>
              </a:rPr>
              <a:t>豊作</a:t>
            </a:r>
            <a:r>
              <a:rPr lang="ja-JP" altLang="en-US" smtClean="0">
                <a:latin typeface="Century" panose="02040604050505020304" pitchFamily="18" charset="0"/>
                <a:ea typeface="ＭＳ 明朝" panose="02020609040205080304" pitchFamily="17" charset="-128"/>
              </a:rPr>
              <a:t>、販売価格は小幅な上げ→</a:t>
            </a:r>
            <a:r>
              <a:rPr lang="ja-JP" altLang="en-US" smtClean="0">
                <a:solidFill>
                  <a:schemeClr val="accent2"/>
                </a:solidFill>
                <a:latin typeface="Century" panose="02040604050505020304" pitchFamily="18" charset="0"/>
                <a:ea typeface="ＭＳ 明朝" panose="02020609040205080304" pitchFamily="17" charset="-128"/>
              </a:rPr>
              <a:t>財政赤字</a:t>
            </a:r>
          </a:p>
          <a:p>
            <a:pPr algn="just" eaLnBrk="1" hangingPunct="1">
              <a:buFontTx/>
              <a:buNone/>
            </a:pPr>
            <a:r>
              <a:rPr lang="ja-JP" altLang="en-US" smtClean="0">
                <a:latin typeface="Century" panose="02040604050505020304" pitchFamily="18" charset="0"/>
                <a:ea typeface="ＭＳ 明朝" panose="02020609040205080304" pitchFamily="17" charset="-128"/>
              </a:rPr>
              <a:t>８４年から義務供出の廃止→</a:t>
            </a:r>
            <a:r>
              <a:rPr lang="ja-JP" altLang="en-US" smtClean="0">
                <a:solidFill>
                  <a:schemeClr val="accent2"/>
                </a:solidFill>
                <a:latin typeface="Century" panose="02040604050505020304" pitchFamily="18" charset="0"/>
                <a:ea typeface="ＭＳ 明朝" panose="02020609040205080304" pitchFamily="17" charset="-128"/>
              </a:rPr>
              <a:t>契約買付</a:t>
            </a:r>
          </a:p>
          <a:p>
            <a:pPr algn="just" eaLnBrk="1" hangingPunct="1">
              <a:buFontTx/>
              <a:buNone/>
            </a:pPr>
            <a:r>
              <a:rPr lang="ja-JP" altLang="en-US" smtClean="0">
                <a:latin typeface="Century" panose="02040604050505020304" pitchFamily="18" charset="0"/>
                <a:ea typeface="ＭＳ 明朝" panose="02020609040205080304" pitchFamily="17" charset="-128"/>
              </a:rPr>
              <a:t>　（契約以外は</a:t>
            </a:r>
            <a:r>
              <a:rPr lang="ja-JP" altLang="en-US" smtClean="0">
                <a:solidFill>
                  <a:schemeClr val="accent2"/>
                </a:solidFill>
                <a:latin typeface="Century" panose="02040604050505020304" pitchFamily="18" charset="0"/>
                <a:ea typeface="ＭＳ 明朝" panose="02020609040205080304" pitchFamily="17" charset="-128"/>
              </a:rPr>
              <a:t>自由市場</a:t>
            </a:r>
            <a:r>
              <a:rPr lang="ja-JP" altLang="en-US" smtClean="0">
                <a:latin typeface="Century" panose="02040604050505020304" pitchFamily="18" charset="0"/>
                <a:ea typeface="ＭＳ 明朝" panose="02020609040205080304" pitchFamily="17" charset="-128"/>
              </a:rPr>
              <a:t>で販売）</a:t>
            </a:r>
          </a:p>
          <a:p>
            <a:pPr algn="just" eaLnBrk="1" hangingPunct="1">
              <a:buFontTx/>
              <a:buNone/>
            </a:pPr>
            <a:r>
              <a:rPr lang="ja-JP" altLang="en-US" smtClean="0">
                <a:latin typeface="Century" panose="02040604050505020304" pitchFamily="18" charset="0"/>
                <a:ea typeface="ＭＳ 明朝" panose="02020609040205080304" pitchFamily="17" charset="-128"/>
              </a:rPr>
              <a:t>　（食糧問題からの脱却）</a:t>
            </a:r>
          </a:p>
          <a:p>
            <a:pPr algn="just" eaLnBrk="1" hangingPunct="1"/>
            <a:r>
              <a:rPr lang="ja-JP" altLang="en-US" smtClean="0">
                <a:latin typeface="Century" panose="02040604050505020304" pitchFamily="18" charset="0"/>
                <a:ea typeface="ＭＳ 明朝" panose="02020609040205080304" pitchFamily="17" charset="-128"/>
              </a:rPr>
              <a:t>　供給が増加し、自由市場での価格が下がる→食糧生産が少なく（徘徊）</a:t>
            </a:r>
          </a:p>
          <a:p>
            <a:pPr eaLnBrk="1" hangingPunct="1">
              <a:buFontTx/>
              <a:buNone/>
            </a:pPr>
            <a:r>
              <a:rPr lang="ja-JP" altLang="en-US" smtClean="0">
                <a:latin typeface="Century" panose="02040604050505020304" pitchFamily="18" charset="0"/>
                <a:ea typeface="ＭＳ 明朝" panose="02020609040205080304" pitchFamily="17" charset="-128"/>
              </a:rPr>
              <a:t>食糧価格上昇⇒食糧生産が増加 </a:t>
            </a:r>
            <a:r>
              <a:rPr lang="ja-JP" altLang="en-US" smtClean="0"/>
              <a:t>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/>
      <p:bldP spid="5325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eaLnBrk="1" hangingPunct="1"/>
            <a:r>
              <a:rPr lang="ja-JP" altLang="en-US" sz="4000" smtClean="0"/>
              <a:t>三農政策の移り変わり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125538"/>
            <a:ext cx="8291512" cy="547211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ja-JP" altLang="en-US" smtClean="0"/>
              <a:t>農業、農村、農民</a:t>
            </a:r>
          </a:p>
          <a:p>
            <a:pPr eaLnBrk="1" hangingPunct="1">
              <a:buFontTx/>
              <a:buNone/>
            </a:pPr>
            <a:r>
              <a:rPr lang="ja-JP" altLang="en-US" smtClean="0">
                <a:solidFill>
                  <a:schemeClr val="hlink"/>
                </a:solidFill>
              </a:rPr>
              <a:t>改革開放前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農業から工業への資本移転の制度化、土地の資源制約、働くインセンティブの欠如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→農業の停滞、農村の疲弊、農民の貧困化</a:t>
            </a:r>
          </a:p>
          <a:p>
            <a:pPr eaLnBrk="1" hangingPunct="1">
              <a:buFontTx/>
              <a:buNone/>
            </a:pPr>
            <a:r>
              <a:rPr lang="ja-JP" altLang="en-US" smtClean="0">
                <a:solidFill>
                  <a:schemeClr val="hlink"/>
                </a:solidFill>
              </a:rPr>
              <a:t>改革開放後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農家自身の判断で農業経営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郷鎮企業　労働移動</a:t>
            </a:r>
          </a:p>
          <a:p>
            <a:pPr eaLnBrk="1" hangingPunct="1">
              <a:buFontTx/>
              <a:buNone/>
            </a:pPr>
            <a:r>
              <a:rPr lang="ja-JP" altLang="en-US" smtClean="0">
                <a:solidFill>
                  <a:schemeClr val="accent2"/>
                </a:solidFill>
              </a:rPr>
              <a:t>農業増産、農村繁栄、農家増収</a:t>
            </a:r>
          </a:p>
          <a:p>
            <a:pPr eaLnBrk="1" hangingPunct="1">
              <a:buFontTx/>
              <a:buNone/>
            </a:pPr>
            <a:endParaRPr lang="en-US" altLang="ja-JP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76250"/>
            <a:ext cx="8229600" cy="564991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ja-JP" smtClean="0"/>
              <a:t>85</a:t>
            </a:r>
            <a:r>
              <a:rPr lang="ja-JP" altLang="en-US" smtClean="0"/>
              <a:t>年以降　戸別経営と市場化の矛盾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（</a:t>
            </a:r>
            <a:r>
              <a:rPr lang="en-US" altLang="ja-JP" smtClean="0"/>
              <a:t>82</a:t>
            </a:r>
            <a:r>
              <a:rPr lang="ja-JP" altLang="en-US" smtClean="0"/>
              <a:t>～</a:t>
            </a:r>
            <a:r>
              <a:rPr lang="en-US" altLang="ja-JP" smtClean="0"/>
              <a:t>86</a:t>
            </a:r>
            <a:r>
              <a:rPr lang="ja-JP" altLang="en-US" smtClean="0"/>
              <a:t>年　</a:t>
            </a:r>
            <a:r>
              <a:rPr lang="en-US" altLang="ja-JP" smtClean="0"/>
              <a:t>1</a:t>
            </a:r>
            <a:r>
              <a:rPr lang="ja-JP" altLang="en-US" smtClean="0"/>
              <a:t>号文件農業、農村問題、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その後</a:t>
            </a:r>
            <a:r>
              <a:rPr lang="en-US" altLang="ja-JP" smtClean="0"/>
              <a:t>17</a:t>
            </a:r>
            <a:r>
              <a:rPr lang="ja-JP" altLang="en-US" smtClean="0"/>
              <a:t>年間扱われず、政府の失策）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胡錦濤・温家宝政権後</a:t>
            </a:r>
          </a:p>
          <a:p>
            <a:pPr eaLnBrk="1" hangingPunct="1">
              <a:buFontTx/>
              <a:buNone/>
            </a:pPr>
            <a:r>
              <a:rPr lang="ja-JP" altLang="en-US" smtClean="0">
                <a:solidFill>
                  <a:schemeClr val="accent2"/>
                </a:solidFill>
              </a:rPr>
              <a:t>「工業をもって農業を促進し、都市をもって農村を牽引する」</a:t>
            </a:r>
          </a:p>
          <a:p>
            <a:pPr eaLnBrk="1" hangingPunct="1">
              <a:buFontTx/>
              <a:buNone/>
            </a:pPr>
            <a:r>
              <a:rPr lang="ja-JP" altLang="en-US" smtClean="0">
                <a:solidFill>
                  <a:schemeClr val="accent2"/>
                </a:solidFill>
              </a:rPr>
              <a:t>「大いに与え、少なめにとり、規制を緩和せよ」</a:t>
            </a:r>
          </a:p>
          <a:p>
            <a:pPr eaLnBrk="1" hangingPunct="1">
              <a:buFontTx/>
              <a:buNone/>
            </a:pPr>
            <a:r>
              <a:rPr lang="ja-JP" altLang="en-US" sz="2400" smtClean="0"/>
              <a:t>農業税の廃止、農村義務教育の無償化、新型農村合作医療制度・低所得者生活保障制度・新型農村社会養老保険制度・食糧農家への直接支払い制度の導入・普及、道路・文化施設等への財投拡大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1" hangingPunct="1"/>
            <a:r>
              <a:rPr lang="ja-JP" altLang="en-US" sz="4000" smtClean="0"/>
              <a:t>国民経済における三農の位置づけ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229600" cy="50006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ja-JP" altLang="en-US" dirty="0" smtClean="0"/>
              <a:t>計画経済期　進んだ工業と遅れた都市化</a:t>
            </a:r>
          </a:p>
          <a:p>
            <a:pPr eaLnBrk="1" hangingPunct="1">
              <a:buFontTx/>
              <a:buNone/>
            </a:pPr>
            <a:r>
              <a:rPr lang="ja-JP" altLang="en-US" dirty="0" smtClean="0"/>
              <a:t>改革開放期　</a:t>
            </a:r>
            <a:r>
              <a:rPr lang="en-US" altLang="ja-JP" dirty="0" smtClean="0"/>
              <a:t>78</a:t>
            </a:r>
            <a:r>
              <a:rPr lang="ja-JP" altLang="en-US" dirty="0" smtClean="0"/>
              <a:t>年→</a:t>
            </a:r>
            <a:r>
              <a:rPr lang="en-US" altLang="ja-JP" dirty="0" smtClean="0"/>
              <a:t>14</a:t>
            </a:r>
            <a:r>
              <a:rPr lang="ja-JP" altLang="en-US" dirty="0" smtClean="0"/>
              <a:t>年</a:t>
            </a:r>
          </a:p>
          <a:p>
            <a:pPr eaLnBrk="1" hangingPunct="1">
              <a:buFontTx/>
              <a:buNone/>
            </a:pPr>
            <a:r>
              <a:rPr lang="ja-JP" altLang="en-US" dirty="0" smtClean="0"/>
              <a:t>　第一次産業の</a:t>
            </a:r>
            <a:r>
              <a:rPr lang="en-US" altLang="ja-JP" dirty="0" smtClean="0"/>
              <a:t>GDP</a:t>
            </a:r>
            <a:r>
              <a:rPr lang="ja-JP" altLang="en-US" dirty="0" smtClean="0"/>
              <a:t>および就業者割合</a:t>
            </a:r>
          </a:p>
          <a:p>
            <a:pPr eaLnBrk="1" hangingPunct="1">
              <a:buFontTx/>
              <a:buNone/>
            </a:pPr>
            <a:r>
              <a:rPr lang="ja-JP" altLang="en-US" dirty="0" smtClean="0"/>
              <a:t>　　　</a:t>
            </a:r>
            <a:r>
              <a:rPr lang="en-US" altLang="ja-JP" dirty="0" smtClean="0"/>
              <a:t>28.2</a:t>
            </a:r>
            <a:r>
              <a:rPr lang="ja-JP" altLang="en-US" dirty="0" smtClean="0"/>
              <a:t>％→</a:t>
            </a:r>
            <a:r>
              <a:rPr lang="en-US" altLang="ja-JP" dirty="0" smtClean="0"/>
              <a:t>4.8</a:t>
            </a:r>
            <a:r>
              <a:rPr lang="ja-JP" altLang="en-US" dirty="0" smtClean="0"/>
              <a:t>％、</a:t>
            </a:r>
            <a:r>
              <a:rPr lang="en-US" altLang="ja-JP" dirty="0" smtClean="0"/>
              <a:t>70.5</a:t>
            </a:r>
            <a:r>
              <a:rPr lang="ja-JP" altLang="en-US" dirty="0" smtClean="0"/>
              <a:t>％→</a:t>
            </a:r>
            <a:r>
              <a:rPr lang="en-US" altLang="ja-JP" dirty="0" smtClean="0"/>
              <a:t>29.5</a:t>
            </a:r>
            <a:r>
              <a:rPr lang="ja-JP" altLang="en-US" dirty="0" smtClean="0"/>
              <a:t>％</a:t>
            </a:r>
          </a:p>
          <a:p>
            <a:pPr eaLnBrk="1" hangingPunct="1">
              <a:buFontTx/>
              <a:buNone/>
            </a:pPr>
            <a:r>
              <a:rPr lang="ja-JP" altLang="en-US" dirty="0" smtClean="0"/>
              <a:t>　総人口に占める農村人口（</a:t>
            </a:r>
            <a:r>
              <a:rPr lang="en-US" altLang="ja-JP" dirty="0" smtClean="0"/>
              <a:t>15</a:t>
            </a:r>
            <a:r>
              <a:rPr lang="ja-JP" altLang="en-US" dirty="0" smtClean="0"/>
              <a:t>年）　　　　　　　　　　　　　　　　　　　　　　　　　　　　</a:t>
            </a:r>
            <a:r>
              <a:rPr lang="en-US" altLang="ja-JP" dirty="0" smtClean="0"/>
              <a:t>82.1→43.9</a:t>
            </a:r>
            <a:r>
              <a:rPr lang="ja-JP" altLang="en-US" dirty="0" smtClean="0"/>
              <a:t>％、</a:t>
            </a:r>
          </a:p>
          <a:p>
            <a:pPr eaLnBrk="1" hangingPunct="1">
              <a:buFontTx/>
              <a:buNone/>
            </a:pPr>
            <a:r>
              <a:rPr lang="ja-JP" altLang="en-US" dirty="0" smtClean="0"/>
              <a:t>　　農業戸籍人口（</a:t>
            </a:r>
            <a:r>
              <a:rPr lang="en-US" altLang="ja-JP" dirty="0" smtClean="0"/>
              <a:t>08</a:t>
            </a:r>
            <a:r>
              <a:rPr lang="ja-JP" altLang="en-US" dirty="0" smtClean="0"/>
              <a:t>年）</a:t>
            </a:r>
          </a:p>
          <a:p>
            <a:pPr eaLnBrk="1" hangingPunct="1">
              <a:buFontTx/>
              <a:buNone/>
            </a:pPr>
            <a:r>
              <a:rPr lang="ja-JP" altLang="en-US" dirty="0" smtClean="0"/>
              <a:t>　　　　</a:t>
            </a:r>
            <a:r>
              <a:rPr lang="en-US" altLang="ja-JP" dirty="0" smtClean="0"/>
              <a:t>84.2→67.4</a:t>
            </a:r>
            <a:r>
              <a:rPr lang="ja-JP" altLang="en-US" dirty="0" smtClean="0"/>
              <a:t>％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eaLnBrk="1" hangingPunct="1"/>
            <a:r>
              <a:rPr lang="ja-JP" altLang="en-US" sz="4000" smtClean="0"/>
              <a:t>農業と農村の役割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229600" cy="50006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ja-JP" dirty="0" smtClean="0"/>
              <a:t>①</a:t>
            </a:r>
            <a:r>
              <a:rPr lang="ja-JP" altLang="en-US" dirty="0" smtClean="0"/>
              <a:t>農産物の供給、投資拡大の原資の調達</a:t>
            </a:r>
          </a:p>
          <a:p>
            <a:pPr eaLnBrk="1" hangingPunct="1">
              <a:buFontTx/>
              <a:buNone/>
            </a:pPr>
            <a:r>
              <a:rPr lang="ja-JP" altLang="en-US" dirty="0" smtClean="0"/>
              <a:t>②</a:t>
            </a:r>
            <a:r>
              <a:rPr lang="en-US" altLang="ja-JP" dirty="0" smtClean="0"/>
              <a:t>90</a:t>
            </a:r>
            <a:r>
              <a:rPr lang="ja-JP" altLang="en-US" dirty="0" smtClean="0"/>
              <a:t>年代前半まで農産物貿易は黒字</a:t>
            </a:r>
          </a:p>
          <a:p>
            <a:pPr eaLnBrk="1" hangingPunct="1">
              <a:buFontTx/>
              <a:buNone/>
            </a:pPr>
            <a:r>
              <a:rPr lang="ja-JP" altLang="en-US" dirty="0" smtClean="0"/>
              <a:t>③農村からの安価な労働力の供給</a:t>
            </a:r>
          </a:p>
          <a:p>
            <a:pPr eaLnBrk="1" hangingPunct="1">
              <a:buFontTx/>
              <a:buNone/>
            </a:pPr>
            <a:r>
              <a:rPr lang="ja-JP" altLang="en-US" dirty="0" smtClean="0"/>
              <a:t>④工業製品の消費市場</a:t>
            </a:r>
          </a:p>
          <a:p>
            <a:pPr eaLnBrk="1" hangingPunct="1">
              <a:buFontTx/>
              <a:buNone/>
            </a:pPr>
            <a:r>
              <a:rPr lang="ja-JP" altLang="en-US" dirty="0" smtClean="0"/>
              <a:t>⑤農村から都市への資金移動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eaLnBrk="1" hangingPunct="1"/>
            <a:r>
              <a:rPr lang="ja-JP" altLang="en-US" sz="4000" smtClean="0"/>
              <a:t>食糧の増産・工業製品の市場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196975"/>
            <a:ext cx="8229600" cy="49577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ja-JP" smtClean="0"/>
              <a:t>82</a:t>
            </a:r>
            <a:r>
              <a:rPr lang="ja-JP" altLang="en-US" smtClean="0"/>
              <a:t>～</a:t>
            </a:r>
            <a:r>
              <a:rPr lang="en-US" altLang="ja-JP" smtClean="0"/>
              <a:t>08</a:t>
            </a:r>
            <a:r>
              <a:rPr lang="ja-JP" altLang="en-US" smtClean="0"/>
              <a:t>年生産者価格年平均</a:t>
            </a:r>
            <a:r>
              <a:rPr lang="en-US" altLang="ja-JP" smtClean="0"/>
              <a:t>6.2</a:t>
            </a:r>
            <a:r>
              <a:rPr lang="ja-JP" altLang="en-US" smtClean="0"/>
              <a:t>％の伸び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（</a:t>
            </a:r>
            <a:r>
              <a:rPr lang="en-US" altLang="ja-JP" smtClean="0"/>
              <a:t>96</a:t>
            </a:r>
            <a:r>
              <a:rPr lang="ja-JP" altLang="en-US" smtClean="0"/>
              <a:t>年以降</a:t>
            </a:r>
            <a:r>
              <a:rPr lang="en-US" altLang="ja-JP" smtClean="0"/>
              <a:t>10</a:t>
            </a:r>
            <a:r>
              <a:rPr lang="ja-JP" altLang="en-US" smtClean="0"/>
              <a:t>年間は上がらず）</a:t>
            </a:r>
          </a:p>
          <a:p>
            <a:pPr eaLnBrk="1" hangingPunct="1">
              <a:buFontTx/>
              <a:buNone/>
            </a:pPr>
            <a:r>
              <a:rPr lang="en-US" altLang="ja-JP" smtClean="0"/>
              <a:t>78</a:t>
            </a:r>
            <a:r>
              <a:rPr lang="ja-JP" altLang="en-US" smtClean="0"/>
              <a:t>～</a:t>
            </a:r>
            <a:r>
              <a:rPr lang="en-US" altLang="ja-JP" smtClean="0"/>
              <a:t>13</a:t>
            </a:r>
            <a:r>
              <a:rPr lang="ja-JP" altLang="en-US" smtClean="0"/>
              <a:t>年総人口</a:t>
            </a:r>
            <a:r>
              <a:rPr lang="en-US" altLang="ja-JP" smtClean="0"/>
              <a:t>41.4</a:t>
            </a:r>
            <a:r>
              <a:rPr lang="ja-JP" altLang="en-US" smtClean="0"/>
              <a:t>％増、食糧生産</a:t>
            </a:r>
            <a:r>
              <a:rPr lang="en-US" altLang="ja-JP" smtClean="0"/>
              <a:t>97.5</a:t>
            </a:r>
            <a:r>
              <a:rPr lang="ja-JP" altLang="en-US" smtClean="0"/>
              <a:t>％増</a:t>
            </a:r>
            <a:endParaRPr lang="en-US" altLang="ja-JP" smtClean="0"/>
          </a:p>
          <a:p>
            <a:pPr eaLnBrk="1" hangingPunct="1">
              <a:buFontTx/>
              <a:buNone/>
            </a:pPr>
            <a:r>
              <a:rPr lang="en-US" altLang="ja-JP" smtClean="0"/>
              <a:t>(85</a:t>
            </a:r>
            <a:r>
              <a:rPr lang="ja-JP" altLang="en-US" smtClean="0"/>
              <a:t>～</a:t>
            </a:r>
            <a:r>
              <a:rPr lang="en-US" altLang="ja-JP" smtClean="0"/>
              <a:t>13</a:t>
            </a:r>
            <a:r>
              <a:rPr lang="ja-JP" altLang="en-US" smtClean="0"/>
              <a:t>年人口</a:t>
            </a:r>
            <a:r>
              <a:rPr lang="en-US" altLang="ja-JP" smtClean="0"/>
              <a:t>28.6</a:t>
            </a:r>
            <a:r>
              <a:rPr lang="ja-JP" altLang="en-US" smtClean="0"/>
              <a:t>％増、食糧生産</a:t>
            </a:r>
            <a:r>
              <a:rPr lang="en-US" altLang="ja-JP" smtClean="0"/>
              <a:t>58.8</a:t>
            </a:r>
            <a:r>
              <a:rPr lang="ja-JP" altLang="en-US" smtClean="0"/>
              <a:t>％増）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消費財の普及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生産財の普及は遅れていたが、僅かづつだが普及に転じる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ja-JP" altLang="en-US" sz="320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２　経済成長の礎石としての農業と農村</a:t>
            </a:r>
            <a:br>
              <a:rPr lang="ja-JP" altLang="en-US" sz="320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</a:br>
            <a:r>
              <a:rPr lang="ja-JP" altLang="en-US" sz="320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lang="en-US" altLang="ja-JP" sz="320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(</a:t>
            </a:r>
            <a:r>
              <a:rPr lang="ja-JP" altLang="en-US" sz="320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２</a:t>
            </a:r>
            <a:r>
              <a:rPr lang="en-US" altLang="ja-JP" sz="320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)</a:t>
            </a:r>
            <a:r>
              <a:rPr lang="ja-JP" altLang="en-US" sz="320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賃金財である食糧の増産</a:t>
            </a:r>
          </a:p>
        </p:txBody>
      </p:sp>
      <p:pic>
        <p:nvPicPr>
          <p:cNvPr id="1331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557338"/>
            <a:ext cx="7561262" cy="513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1441450"/>
          </a:xfrm>
        </p:spPr>
        <p:txBody>
          <a:bodyPr/>
          <a:lstStyle/>
          <a:p>
            <a:pPr eaLnBrk="1" hangingPunct="1"/>
            <a:r>
              <a:rPr lang="ja-JP" altLang="en-US" dirty="0" smtClean="0"/>
              <a:t>食糧～</a:t>
            </a:r>
            <a:r>
              <a:rPr lang="en-US" altLang="ja-JP" dirty="0" smtClean="0"/>
              <a:t>8</a:t>
            </a:r>
            <a:r>
              <a:rPr lang="ja-JP" altLang="en-US" dirty="0" smtClean="0"/>
              <a:t>年連続</a:t>
            </a:r>
            <a:r>
              <a:rPr lang="en-US" altLang="ja-JP" dirty="0" smtClean="0"/>
              <a:t>5</a:t>
            </a:r>
            <a:r>
              <a:rPr lang="ja-JP" altLang="en-US" dirty="0" smtClean="0"/>
              <a:t>億㌧超</a:t>
            </a:r>
            <a:r>
              <a:rPr lang="ja-JP" altLang="en-US" sz="3200" dirty="0" smtClean="0"/>
              <a:t/>
            </a:r>
            <a:br>
              <a:rPr lang="ja-JP" altLang="en-US" sz="3200" dirty="0" smtClean="0"/>
            </a:br>
            <a:r>
              <a:rPr lang="en-US" altLang="ja-JP" sz="3200" dirty="0" smtClean="0"/>
              <a:t>2015</a:t>
            </a:r>
            <a:r>
              <a:rPr lang="ja-JP" altLang="en-US" sz="3200" dirty="0" smtClean="0"/>
              <a:t>年</a:t>
            </a:r>
            <a:r>
              <a:rPr lang="ja-JP" altLang="en-US" sz="3200" dirty="0" smtClean="0"/>
              <a:t>は</a:t>
            </a:r>
            <a:r>
              <a:rPr lang="en-US" altLang="ja-JP" sz="3200" dirty="0" smtClean="0"/>
              <a:t>6</a:t>
            </a:r>
            <a:r>
              <a:rPr lang="ja-JP" altLang="en-US" sz="3200" dirty="0" smtClean="0"/>
              <a:t>億</a:t>
            </a:r>
            <a:r>
              <a:rPr lang="en-US" altLang="ja-JP" sz="3200" dirty="0" smtClean="0"/>
              <a:t>2144</a:t>
            </a:r>
            <a:r>
              <a:rPr lang="ja-JP" altLang="en-US" sz="3200" dirty="0" smtClean="0"/>
              <a:t>万</a:t>
            </a:r>
            <a:r>
              <a:rPr lang="ja-JP" altLang="en-US" sz="3200" dirty="0" smtClean="0"/>
              <a:t>㌧</a:t>
            </a:r>
            <a:endParaRPr lang="ja-JP" altLang="en-US" dirty="0" smtClean="0"/>
          </a:p>
        </p:txBody>
      </p:sp>
      <p:graphicFrame>
        <p:nvGraphicFramePr>
          <p:cNvPr id="6" name="コンテンツ プレースホルダー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736083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コンテンツ プレースホルダー 3"/>
          <p:cNvGraphicFramePr>
            <a:graphicFrameLocks noGrp="1"/>
          </p:cNvGraphicFramePr>
          <p:nvPr>
            <p:ph/>
          </p:nvPr>
        </p:nvGraphicFramePr>
        <p:xfrm>
          <a:off x="457200" y="274638"/>
          <a:ext cx="8229600" cy="5851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2386013" cy="6249987"/>
          </a:xfrm>
        </p:spPr>
        <p:txBody>
          <a:bodyPr/>
          <a:lstStyle/>
          <a:p>
            <a:pPr algn="l" eaLnBrk="1" hangingPunct="1"/>
            <a:r>
              <a:rPr lang="ja-JP" altLang="en-US" sz="32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２　経済成長の礎石としての農業と農村</a:t>
            </a:r>
            <a:br>
              <a:rPr lang="ja-JP" altLang="en-US" sz="32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</a:br>
            <a:r>
              <a:rPr lang="ja-JP" altLang="en-US" sz="32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/>
            </a:r>
            <a:br>
              <a:rPr lang="ja-JP" altLang="en-US" sz="32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</a:br>
            <a:r>
              <a:rPr lang="en-US" altLang="ja-JP" sz="2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(</a:t>
            </a:r>
            <a:r>
              <a:rPr lang="ja-JP" altLang="en-US" sz="2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３</a:t>
            </a:r>
            <a:r>
              <a:rPr lang="en-US" altLang="ja-JP" sz="2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)</a:t>
            </a:r>
            <a:r>
              <a:rPr lang="ja-JP" altLang="en-US" sz="2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工業製品の市場としての農村</a:t>
            </a:r>
          </a:p>
        </p:txBody>
      </p:sp>
      <p:pic>
        <p:nvPicPr>
          <p:cNvPr id="1638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161925"/>
            <a:ext cx="5495925" cy="669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正方形/長方形 1"/>
          <p:cNvSpPr/>
          <p:nvPr/>
        </p:nvSpPr>
        <p:spPr>
          <a:xfrm>
            <a:off x="8316913" y="2781300"/>
            <a:ext cx="719137" cy="28733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ja-JP" sz="1400" dirty="0" smtClean="0"/>
              <a:t>116.9</a:t>
            </a:r>
            <a:endParaRPr lang="zh-CN" altLang="en-US" sz="1400" dirty="0"/>
          </a:p>
        </p:txBody>
      </p:sp>
      <p:sp>
        <p:nvSpPr>
          <p:cNvPr id="3" name="正方形/長方形 2"/>
          <p:cNvSpPr/>
          <p:nvPr/>
        </p:nvSpPr>
        <p:spPr>
          <a:xfrm>
            <a:off x="8318909" y="3861594"/>
            <a:ext cx="719137" cy="28733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ja-JP" sz="1400" dirty="0" smtClean="0"/>
              <a:t>226.1</a:t>
            </a:r>
            <a:endParaRPr lang="zh-CN" altLang="en-US" sz="1400" dirty="0"/>
          </a:p>
        </p:txBody>
      </p:sp>
      <p:sp>
        <p:nvSpPr>
          <p:cNvPr id="4" name="正方形/長方形 3"/>
          <p:cNvSpPr/>
          <p:nvPr/>
        </p:nvSpPr>
        <p:spPr>
          <a:xfrm>
            <a:off x="8316913" y="2349500"/>
            <a:ext cx="719137" cy="2873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ja-JP" sz="1200" dirty="0" smtClean="0"/>
              <a:t>2015</a:t>
            </a:r>
            <a:r>
              <a:rPr lang="ja-JP" altLang="en-US" sz="1200" dirty="0" smtClean="0"/>
              <a:t>年</a:t>
            </a:r>
            <a:endParaRPr lang="zh-CN" altLang="en-US" sz="1200" dirty="0"/>
          </a:p>
        </p:txBody>
      </p:sp>
      <p:sp>
        <p:nvSpPr>
          <p:cNvPr id="5" name="正方形/長方形 4"/>
          <p:cNvSpPr/>
          <p:nvPr/>
        </p:nvSpPr>
        <p:spPr>
          <a:xfrm>
            <a:off x="8316913" y="5516563"/>
            <a:ext cx="719137" cy="2889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ja-JP" dirty="0" smtClean="0"/>
              <a:t>82.6</a:t>
            </a:r>
            <a:endParaRPr lang="zh-CN" altLang="en-US" dirty="0"/>
          </a:p>
        </p:txBody>
      </p:sp>
      <p:sp>
        <p:nvSpPr>
          <p:cNvPr id="6" name="正方形/長方形 5"/>
          <p:cNvSpPr/>
          <p:nvPr/>
        </p:nvSpPr>
        <p:spPr>
          <a:xfrm>
            <a:off x="8388350" y="4941888"/>
            <a:ext cx="647700" cy="358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ja-JP" dirty="0" smtClean="0"/>
              <a:t>78.8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/>
          <a:lstStyle/>
          <a:p>
            <a:pPr eaLnBrk="1" hangingPunct="1"/>
            <a:r>
              <a:rPr lang="ja-JP" altLang="en-US" sz="4000" smtClean="0"/>
              <a:t>農業の成長要因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52513"/>
            <a:ext cx="8229600" cy="50736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ja-JP" altLang="en-US" smtClean="0"/>
              <a:t>アジア的農業（フロンティアの消滅）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非農業用地への転用が規制（しかし問題も）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収量の増加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＊</a:t>
            </a:r>
            <a:r>
              <a:rPr lang="en-US" altLang="ja-JP" smtClean="0"/>
              <a:t>83</a:t>
            </a:r>
            <a:r>
              <a:rPr lang="ja-JP" altLang="en-US" smtClean="0"/>
              <a:t>～</a:t>
            </a:r>
            <a:r>
              <a:rPr lang="en-US" altLang="ja-JP" smtClean="0"/>
              <a:t>06</a:t>
            </a:r>
            <a:r>
              <a:rPr lang="ja-JP" altLang="en-US" smtClean="0"/>
              <a:t>年で作付面積</a:t>
            </a:r>
            <a:r>
              <a:rPr lang="en-US" altLang="ja-JP" smtClean="0"/>
              <a:t>1</a:t>
            </a:r>
            <a:r>
              <a:rPr lang="ja-JP" altLang="en-US" smtClean="0"/>
              <a:t>割超減少したが、食糧の総生産量は</a:t>
            </a:r>
            <a:r>
              <a:rPr lang="en-US" altLang="ja-JP" smtClean="0"/>
              <a:t>3</a:t>
            </a:r>
            <a:r>
              <a:rPr lang="ja-JP" altLang="en-US" smtClean="0"/>
              <a:t>割近く増加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＊ときには行政指導も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　　たとえば食糧生産の省長責任制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ja-JP" altLang="en-US" smtClean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smtClean="0"/>
          </a:p>
        </p:txBody>
      </p:sp>
      <p:pic>
        <p:nvPicPr>
          <p:cNvPr id="18436" name="Picture 4" descr="IM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713" y="936625"/>
            <a:ext cx="5364162" cy="498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/>
          <a:lstStyle/>
          <a:p>
            <a:r>
              <a:rPr lang="en-US" altLang="zh-CN" smtClean="0"/>
              <a:t>20</a:t>
            </a:r>
            <a:r>
              <a:rPr lang="en-US" altLang="ja-JP" smtClean="0"/>
              <a:t>13</a:t>
            </a:r>
            <a:r>
              <a:rPr lang="ja-JP" altLang="en-US" smtClean="0"/>
              <a:t>年の耕地面積</a:t>
            </a:r>
            <a:endParaRPr lang="zh-CN" altLang="en-US" smtClean="0"/>
          </a:p>
        </p:txBody>
      </p:sp>
      <p:sp>
        <p:nvSpPr>
          <p:cNvPr id="2048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341438"/>
            <a:ext cx="8229600" cy="4784725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ja-JP" altLang="en-US" smtClean="0"/>
              <a:t>耕地面積　</a:t>
            </a:r>
            <a:r>
              <a:rPr lang="en-US" altLang="ja-JP" smtClean="0"/>
              <a:t>1</a:t>
            </a:r>
            <a:r>
              <a:rPr lang="ja-JP" altLang="en-US" smtClean="0"/>
              <a:t>億</a:t>
            </a:r>
            <a:r>
              <a:rPr lang="en-US" altLang="ja-JP" smtClean="0"/>
              <a:t>3516.34</a:t>
            </a:r>
            <a:r>
              <a:rPr lang="ja-JP" altLang="en-US" smtClean="0"/>
              <a:t>万</a:t>
            </a:r>
            <a:r>
              <a:rPr lang="en-US" altLang="ja-JP" smtClean="0"/>
              <a:t>ha</a:t>
            </a:r>
          </a:p>
          <a:p>
            <a:pPr marL="0" indent="0">
              <a:buFontTx/>
              <a:buNone/>
            </a:pPr>
            <a:r>
              <a:rPr lang="ja-JP" altLang="en-US" smtClean="0"/>
              <a:t>　減少した耕地面積</a:t>
            </a:r>
            <a:r>
              <a:rPr lang="en-US" altLang="ja-JP" smtClean="0"/>
              <a:t>35.47</a:t>
            </a:r>
            <a:r>
              <a:rPr lang="ja-JP" altLang="en-US" smtClean="0"/>
              <a:t>万</a:t>
            </a:r>
            <a:r>
              <a:rPr lang="en-US" altLang="ja-JP" smtClean="0"/>
              <a:t>ha</a:t>
            </a:r>
          </a:p>
          <a:p>
            <a:pPr marL="0" indent="0">
              <a:buFontTx/>
              <a:buNone/>
            </a:pPr>
            <a:r>
              <a:rPr lang="en-US" altLang="zh-CN" smtClean="0"/>
              <a:t>  </a:t>
            </a:r>
            <a:r>
              <a:rPr lang="ja-JP" altLang="en-US" smtClean="0"/>
              <a:t>違法な用地行為は</a:t>
            </a:r>
            <a:r>
              <a:rPr lang="en-US" altLang="ja-JP" smtClean="0"/>
              <a:t>8.1</a:t>
            </a:r>
            <a:r>
              <a:rPr lang="ja-JP" altLang="en-US" smtClean="0"/>
              <a:t>万件（</a:t>
            </a:r>
            <a:r>
              <a:rPr lang="en-US" altLang="ja-JP" smtClean="0"/>
              <a:t>3</a:t>
            </a:r>
            <a:r>
              <a:rPr lang="ja-JP" altLang="en-US" smtClean="0"/>
              <a:t>％減）で、</a:t>
            </a:r>
            <a:r>
              <a:rPr lang="en-US" altLang="ja-JP" smtClean="0"/>
              <a:t>4.1</a:t>
            </a:r>
            <a:r>
              <a:rPr lang="ja-JP" altLang="en-US" smtClean="0"/>
              <a:t>万</a:t>
            </a:r>
            <a:endParaRPr lang="en-US" altLang="ja-JP" smtClean="0"/>
          </a:p>
          <a:p>
            <a:pPr marL="0" indent="0">
              <a:buFontTx/>
              <a:buNone/>
            </a:pPr>
            <a:r>
              <a:rPr lang="ja-JP" altLang="en-US" smtClean="0"/>
              <a:t>　　</a:t>
            </a:r>
            <a:r>
              <a:rPr lang="en-US" altLang="ja-JP" smtClean="0"/>
              <a:t>ha</a:t>
            </a:r>
            <a:r>
              <a:rPr lang="ja-JP" altLang="en-US" smtClean="0"/>
              <a:t>（</a:t>
            </a:r>
            <a:r>
              <a:rPr lang="en-US" altLang="ja-JP" smtClean="0"/>
              <a:t>0.7</a:t>
            </a:r>
            <a:r>
              <a:rPr lang="ja-JP" altLang="en-US" smtClean="0"/>
              <a:t>％減）</a:t>
            </a:r>
            <a:endParaRPr lang="en-US" altLang="ja-JP" smtClean="0"/>
          </a:p>
          <a:p>
            <a:pPr marL="0" indent="0">
              <a:buFontTx/>
              <a:buNone/>
            </a:pPr>
            <a:r>
              <a:rPr lang="ja-JP" altLang="en-US" smtClean="0"/>
              <a:t>　　（</a:t>
            </a:r>
            <a:r>
              <a:rPr lang="en-US" altLang="ja-JP" smtClean="0"/>
              <a:t>『</a:t>
            </a:r>
            <a:r>
              <a:rPr lang="ja-JP" altLang="en-US" smtClean="0"/>
              <a:t>中国信息報</a:t>
            </a:r>
            <a:r>
              <a:rPr lang="en-US" altLang="ja-JP" smtClean="0"/>
              <a:t>』2015</a:t>
            </a:r>
            <a:r>
              <a:rPr lang="ja-JP" altLang="en-US" smtClean="0"/>
              <a:t>年</a:t>
            </a:r>
            <a:r>
              <a:rPr lang="en-US" altLang="ja-JP" smtClean="0"/>
              <a:t>4</a:t>
            </a:r>
            <a:r>
              <a:rPr lang="ja-JP" altLang="en-US" smtClean="0"/>
              <a:t>月</a:t>
            </a:r>
            <a:r>
              <a:rPr lang="en-US" altLang="ja-JP" smtClean="0"/>
              <a:t>24</a:t>
            </a:r>
            <a:r>
              <a:rPr lang="ja-JP" altLang="en-US" smtClean="0"/>
              <a:t>日）</a:t>
            </a:r>
            <a:endParaRPr lang="zh-CN" altLang="en-US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/>
          <a:lstStyle/>
          <a:p>
            <a:pPr eaLnBrk="1" hangingPunct="1"/>
            <a:r>
              <a:rPr lang="ja-JP" altLang="en-US" sz="4000" smtClean="0"/>
              <a:t>農家所得・消費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52513"/>
            <a:ext cx="8229600" cy="50736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ja-JP" altLang="en-US" smtClean="0"/>
              <a:t>所得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①現金収入が増加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②郷鎮企業の増加～兼業の割合が増加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③出稼ぎ送金の増加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消費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①エンゲル係数の低下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②肉類・嗜好品の増加</a:t>
            </a:r>
          </a:p>
          <a:p>
            <a:pPr eaLnBrk="1" hangingPunct="1">
              <a:buFontTx/>
              <a:buNone/>
            </a:pPr>
            <a:endParaRPr lang="en-US" altLang="ja-JP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ja-JP" altLang="en-US" sz="320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４　家計調査にみる農家経済の姿</a:t>
            </a:r>
            <a:br>
              <a:rPr lang="ja-JP" altLang="en-US" sz="320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</a:br>
            <a:r>
              <a:rPr lang="ja-JP" altLang="en-US" sz="320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en-US" altLang="ja-JP" sz="320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(</a:t>
            </a:r>
            <a:r>
              <a:rPr lang="ja-JP" altLang="en-US" sz="320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１</a:t>
            </a:r>
            <a:r>
              <a:rPr lang="en-US" altLang="ja-JP" sz="320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)</a:t>
            </a:r>
            <a:r>
              <a:rPr lang="ja-JP" altLang="en-US" sz="320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農家所得の構造変化</a:t>
            </a:r>
          </a:p>
        </p:txBody>
      </p:sp>
      <p:pic>
        <p:nvPicPr>
          <p:cNvPr id="2253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557338"/>
            <a:ext cx="7343775" cy="498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正方形/長方形 1"/>
          <p:cNvSpPr/>
          <p:nvPr/>
        </p:nvSpPr>
        <p:spPr>
          <a:xfrm>
            <a:off x="7956376" y="1916832"/>
            <a:ext cx="1080120" cy="43204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2015</a:t>
            </a:r>
            <a:r>
              <a:rPr kumimoji="1" lang="ja-JP" altLang="en-US" dirty="0" smtClean="0"/>
              <a:t>年</a:t>
            </a:r>
            <a:endParaRPr kumimoji="1" lang="ja-JP" altLang="en-US" dirty="0"/>
          </a:p>
        </p:txBody>
      </p:sp>
      <p:sp>
        <p:nvSpPr>
          <p:cNvPr id="3" name="正方形/長方形 2"/>
          <p:cNvSpPr/>
          <p:nvPr/>
        </p:nvSpPr>
        <p:spPr>
          <a:xfrm>
            <a:off x="7956376" y="2564904"/>
            <a:ext cx="1080120" cy="43204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92.6</a:t>
            </a:r>
            <a:endParaRPr kumimoji="1" lang="ja-JP" altLang="en-US" dirty="0"/>
          </a:p>
        </p:txBody>
      </p:sp>
      <p:sp>
        <p:nvSpPr>
          <p:cNvPr id="4" name="正方形/長方形 3"/>
          <p:cNvSpPr/>
          <p:nvPr/>
        </p:nvSpPr>
        <p:spPr>
          <a:xfrm>
            <a:off x="7956376" y="4077072"/>
            <a:ext cx="1021644" cy="43204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40.3</a:t>
            </a:r>
            <a:endParaRPr kumimoji="1" lang="ja-JP" altLang="en-US" dirty="0"/>
          </a:p>
        </p:txBody>
      </p:sp>
      <p:sp>
        <p:nvSpPr>
          <p:cNvPr id="5" name="正方形/長方形 4"/>
          <p:cNvSpPr/>
          <p:nvPr/>
        </p:nvSpPr>
        <p:spPr>
          <a:xfrm>
            <a:off x="7956376" y="3429000"/>
            <a:ext cx="1080120" cy="43204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39.4</a:t>
            </a:r>
            <a:endParaRPr kumimoji="1" lang="ja-JP" alt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ja-JP" altLang="en-US" sz="320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４　家計調査にみる農家経済の姿</a:t>
            </a:r>
            <a:br>
              <a:rPr lang="ja-JP" altLang="en-US" sz="320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</a:br>
            <a:r>
              <a:rPr lang="en-US" altLang="ja-JP" sz="320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(</a:t>
            </a:r>
            <a:r>
              <a:rPr lang="ja-JP" altLang="en-US" sz="320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２</a:t>
            </a:r>
            <a:r>
              <a:rPr lang="en-US" altLang="ja-JP" sz="320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)</a:t>
            </a:r>
            <a:r>
              <a:rPr lang="ja-JP" altLang="en-US" sz="320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消費構造の高度化</a:t>
            </a:r>
          </a:p>
        </p:txBody>
      </p:sp>
      <p:pic>
        <p:nvPicPr>
          <p:cNvPr id="2355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484313"/>
            <a:ext cx="8172450" cy="511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正方形/長方形 1"/>
          <p:cNvSpPr/>
          <p:nvPr/>
        </p:nvSpPr>
        <p:spPr>
          <a:xfrm>
            <a:off x="2411760" y="6237312"/>
            <a:ext cx="6275040" cy="5040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2015</a:t>
            </a:r>
            <a:r>
              <a:rPr kumimoji="1" lang="ja-JP" altLang="en-US" dirty="0" smtClean="0"/>
              <a:t>年～食糧（</a:t>
            </a:r>
            <a:r>
              <a:rPr kumimoji="1" lang="en-US" altLang="ja-JP" dirty="0" smtClean="0"/>
              <a:t>159.5</a:t>
            </a:r>
            <a:r>
              <a:rPr kumimoji="1" lang="ja-JP" altLang="en-US" dirty="0" smtClean="0"/>
              <a:t>）野菜（</a:t>
            </a:r>
            <a:r>
              <a:rPr kumimoji="1" lang="en-US" altLang="ja-JP" dirty="0" smtClean="0"/>
              <a:t>88.7</a:t>
            </a:r>
            <a:r>
              <a:rPr kumimoji="1" lang="ja-JP" altLang="en-US" dirty="0" smtClean="0"/>
              <a:t>）豚肉（</a:t>
            </a:r>
            <a:r>
              <a:rPr kumimoji="1" lang="en-US" altLang="ja-JP" dirty="0" smtClean="0"/>
              <a:t>19.5</a:t>
            </a:r>
            <a:r>
              <a:rPr kumimoji="1" lang="ja-JP" altLang="en-US" dirty="0" smtClean="0"/>
              <a:t>）卵（</a:t>
            </a:r>
            <a:r>
              <a:rPr kumimoji="1" lang="en-US" altLang="ja-JP" dirty="0" smtClean="0"/>
              <a:t>8.3</a:t>
            </a:r>
            <a:r>
              <a:rPr kumimoji="1" lang="ja-JP" altLang="en-US" dirty="0" smtClean="0"/>
              <a:t>）</a:t>
            </a:r>
            <a:endParaRPr kumimoji="1" lang="en-US" altLang="ja-JP" dirty="0" smtClean="0"/>
          </a:p>
          <a:p>
            <a:pPr algn="ctr"/>
            <a:r>
              <a:rPr kumimoji="1" lang="ja-JP" altLang="en-US" dirty="0" smtClean="0"/>
              <a:t>食用油（</a:t>
            </a:r>
            <a:r>
              <a:rPr kumimoji="1" lang="en-US" altLang="ja-JP" dirty="0" smtClean="0"/>
              <a:t>10.1</a:t>
            </a:r>
            <a:r>
              <a:rPr kumimoji="1" lang="ja-JP" altLang="en-US" dirty="0" smtClean="0"/>
              <a:t>）、砂糖（</a:t>
            </a:r>
            <a:r>
              <a:rPr kumimoji="1" lang="en-US" altLang="ja-JP" dirty="0" smtClean="0"/>
              <a:t>1.3</a:t>
            </a:r>
            <a:r>
              <a:rPr kumimoji="1" lang="ja-JP" altLang="en-US" dirty="0" smtClean="0"/>
              <a:t>）</a:t>
            </a:r>
            <a:endParaRPr kumimoji="1" lang="ja-JP" alt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/>
          <a:lstStyle/>
          <a:p>
            <a:pPr eaLnBrk="1" hangingPunct="1"/>
            <a:r>
              <a:rPr lang="ja-JP" altLang="en-US" sz="4000" smtClean="0"/>
              <a:t>中国農村・農業の行方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52513"/>
            <a:ext cx="8229600" cy="50736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ja-JP" smtClean="0"/>
              <a:t>①</a:t>
            </a:r>
            <a:r>
              <a:rPr lang="ja-JP" altLang="en-US" smtClean="0"/>
              <a:t>食糧の自給率</a:t>
            </a:r>
            <a:r>
              <a:rPr lang="en-US" altLang="ja-JP" smtClean="0"/>
              <a:t>95</a:t>
            </a:r>
            <a:r>
              <a:rPr lang="ja-JP" altLang="en-US" smtClean="0"/>
              <a:t>％以上を保持できるか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②都市農村間の所得格差を是正できるか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 　（社会保障も含めて）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　農村から都市への人口移動の自由化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　一方で農村の高齢化と低学歴化がすすむ</a:t>
            </a:r>
          </a:p>
          <a:p>
            <a:pPr eaLnBrk="1" hangingPunct="1">
              <a:buFontTx/>
              <a:buNone/>
            </a:pPr>
            <a:r>
              <a:rPr lang="ja-JP" altLang="en-US" smtClean="0"/>
              <a:t>③農民の政治的権利をどこまで保障するか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標準デザイン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標準デザイン">
    <a:majorFont>
      <a:latin typeface="Arial"/>
      <a:ea typeface="ＭＳ Ｐゴシック"/>
      <a:cs typeface=""/>
    </a:majorFont>
    <a:minorFont>
      <a:latin typeface="Arial"/>
      <a:ea typeface="ＭＳ Ｐゴシック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6793</TotalTime>
  <Words>507</Words>
  <Application>Microsoft Office PowerPoint</Application>
  <PresentationFormat>画面に合わせる (4:3)</PresentationFormat>
  <Paragraphs>118</Paragraphs>
  <Slides>21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21</vt:i4>
      </vt:variant>
    </vt:vector>
  </HeadingPairs>
  <TitlesOfParts>
    <vt:vector size="28" baseType="lpstr">
      <vt:lpstr>HG丸ｺﾞｼｯｸM-PRO</vt:lpstr>
      <vt:lpstr>ＭＳ Ｐゴシック</vt:lpstr>
      <vt:lpstr>ＭＳ 明朝</vt:lpstr>
      <vt:lpstr>Arial</vt:lpstr>
      <vt:lpstr>Century</vt:lpstr>
      <vt:lpstr>Times New Roman</vt:lpstr>
      <vt:lpstr>標準デザイン</vt:lpstr>
      <vt:lpstr>農業部門の改革</vt:lpstr>
      <vt:lpstr>請負制の導入</vt:lpstr>
      <vt:lpstr>買い上げ価格の引き上げ</vt:lpstr>
      <vt:lpstr>買い上げ価格の引き上げ</vt:lpstr>
      <vt:lpstr>PowerPoint プレゼンテーション</vt:lpstr>
      <vt:lpstr>三農政策の移り変わり</vt:lpstr>
      <vt:lpstr>PowerPoint プレゼンテーション</vt:lpstr>
      <vt:lpstr>国民経済における三農の位置づけ</vt:lpstr>
      <vt:lpstr>農業と農村の役割</vt:lpstr>
      <vt:lpstr>食糧の増産・工業製品の市場</vt:lpstr>
      <vt:lpstr>２　経済成長の礎石としての農業と農村 　　(２)賃金財である食糧の増産</vt:lpstr>
      <vt:lpstr>食糧～8年連続5億㌧超 2015年は6億2144万㌧</vt:lpstr>
      <vt:lpstr>PowerPoint プレゼンテーション</vt:lpstr>
      <vt:lpstr>２　経済成長の礎石としての農業と農村  (３)工業製品の市場としての農村</vt:lpstr>
      <vt:lpstr>農業の成長要因</vt:lpstr>
      <vt:lpstr>PowerPoint プレゼンテーション</vt:lpstr>
      <vt:lpstr>2013年の耕地面積</vt:lpstr>
      <vt:lpstr>農家所得・消費</vt:lpstr>
      <vt:lpstr>４　家計調査にみる農家経済の姿 　(１)農家所得の構造変化</vt:lpstr>
      <vt:lpstr>４　家計調査にみる農家経済の姿 (２)消費構造の高度化</vt:lpstr>
      <vt:lpstr>中国農村・農業の行方</vt:lpstr>
    </vt:vector>
  </TitlesOfParts>
  <Company>富山大学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改革開放の四半世紀</dc:title>
  <dc:creator>今村</dc:creator>
  <cp:lastModifiedBy>今村弘子</cp:lastModifiedBy>
  <cp:revision>62</cp:revision>
  <cp:lastPrinted>2016-04-05T06:59:41Z</cp:lastPrinted>
  <dcterms:created xsi:type="dcterms:W3CDTF">2004-06-24T12:20:26Z</dcterms:created>
  <dcterms:modified xsi:type="dcterms:W3CDTF">2017-04-27T07:09:18Z</dcterms:modified>
</cp:coreProperties>
</file>