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4"/>
  </p:handoutMasterIdLst>
  <p:sldIdLst>
    <p:sldId id="292" r:id="rId2"/>
    <p:sldId id="293" r:id="rId3"/>
    <p:sldId id="294" r:id="rId4"/>
    <p:sldId id="295" r:id="rId5"/>
    <p:sldId id="296" r:id="rId6"/>
    <p:sldId id="297" r:id="rId7"/>
    <p:sldId id="312" r:id="rId8"/>
    <p:sldId id="298" r:id="rId9"/>
    <p:sldId id="299" r:id="rId10"/>
    <p:sldId id="300" r:id="rId11"/>
    <p:sldId id="301" r:id="rId12"/>
    <p:sldId id="302" r:id="rId13"/>
    <p:sldId id="303" r:id="rId14"/>
    <p:sldId id="309" r:id="rId15"/>
    <p:sldId id="304" r:id="rId16"/>
    <p:sldId id="308" r:id="rId17"/>
    <p:sldId id="305" r:id="rId18"/>
    <p:sldId id="313" r:id="rId19"/>
    <p:sldId id="306" r:id="rId20"/>
    <p:sldId id="307" r:id="rId21"/>
    <p:sldId id="310" r:id="rId22"/>
    <p:sldId id="315" r:id="rId23"/>
  </p:sldIdLst>
  <p:sldSz cx="9144000" cy="6858000" type="screen4x3"/>
  <p:notesSz cx="6858000" cy="9945688"/>
  <p:defaultTextStyle>
    <a:defPPr>
      <a:defRPr lang="ja-JP"/>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0" autoAdjust="0"/>
    <p:restoredTop sz="94718" autoAdjust="0"/>
  </p:normalViewPr>
  <p:slideViewPr>
    <p:cSldViewPr>
      <p:cViewPr varScale="1">
        <p:scale>
          <a:sx n="110" d="100"/>
          <a:sy n="110" d="100"/>
        </p:scale>
        <p:origin x="78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sz="1200"/>
              <a:t>各種企業の就業者数</a:t>
            </a:r>
            <a:endParaRPr lang="en-US" altLang="ja-JP" sz="1200"/>
          </a:p>
          <a:p>
            <a:pPr>
              <a:defRPr/>
            </a:pPr>
            <a:r>
              <a:rPr lang="en-US" altLang="ja-JP" sz="1000"/>
              <a:t>(</a:t>
            </a:r>
            <a:r>
              <a:rPr lang="ja-JP" altLang="en-US" sz="1000"/>
              <a:t>万人、</a:t>
            </a:r>
            <a:r>
              <a:rPr lang="en-US" altLang="ja-JP" sz="1000"/>
              <a:t>『</a:t>
            </a:r>
            <a:r>
              <a:rPr lang="ja-JP" altLang="en-US" sz="1000"/>
              <a:t>中国統計年鑑</a:t>
            </a:r>
            <a:r>
              <a:rPr lang="en-US" altLang="ja-JP" sz="1000"/>
              <a:t>2016』p.102</a:t>
            </a:r>
            <a:r>
              <a:rPr lang="ja-JP" altLang="en-US" sz="1000"/>
              <a:t>）</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Sheet1!$B$1</c:f>
              <c:strCache>
                <c:ptCount val="1"/>
                <c:pt idx="0">
                  <c:v>国有単位</c:v>
                </c:pt>
              </c:strCache>
            </c:strRef>
          </c:tx>
          <c:spPr>
            <a:ln w="28575" cap="rnd">
              <a:solidFill>
                <a:schemeClr val="accent1"/>
              </a:solidFill>
              <a:round/>
            </a:ln>
            <a:effectLst/>
          </c:spPr>
          <c:marker>
            <c:symbol val="none"/>
          </c:marker>
          <c:cat>
            <c:numRef>
              <c:f>Sheet1!$A$2:$A$26</c:f>
              <c:numCache>
                <c:formatCode>General</c:formatCode>
                <c:ptCount val="25"/>
                <c:pt idx="0">
                  <c:v>1978</c:v>
                </c:pt>
                <c:pt idx="1">
                  <c:v>1980</c:v>
                </c:pt>
                <c:pt idx="2">
                  <c:v>1985</c:v>
                </c:pt>
                <c:pt idx="3">
                  <c:v>1990</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pt idx="22">
                  <c:v>2013</c:v>
                </c:pt>
                <c:pt idx="23">
                  <c:v>2014</c:v>
                </c:pt>
                <c:pt idx="24">
                  <c:v>2015</c:v>
                </c:pt>
              </c:numCache>
            </c:numRef>
          </c:cat>
          <c:val>
            <c:numRef>
              <c:f>Sheet1!$B$2:$B$26</c:f>
              <c:numCache>
                <c:formatCode>General</c:formatCode>
                <c:ptCount val="25"/>
                <c:pt idx="0">
                  <c:v>7451</c:v>
                </c:pt>
                <c:pt idx="1">
                  <c:v>8019</c:v>
                </c:pt>
                <c:pt idx="2">
                  <c:v>8990</c:v>
                </c:pt>
                <c:pt idx="3">
                  <c:v>10346</c:v>
                </c:pt>
                <c:pt idx="4">
                  <c:v>11261</c:v>
                </c:pt>
                <c:pt idx="5">
                  <c:v>11244</c:v>
                </c:pt>
                <c:pt idx="6">
                  <c:v>11044</c:v>
                </c:pt>
                <c:pt idx="7">
                  <c:v>9058</c:v>
                </c:pt>
                <c:pt idx="8">
                  <c:v>8572</c:v>
                </c:pt>
                <c:pt idx="9">
                  <c:v>8102</c:v>
                </c:pt>
                <c:pt idx="10">
                  <c:v>7640</c:v>
                </c:pt>
                <c:pt idx="11">
                  <c:v>7163</c:v>
                </c:pt>
                <c:pt idx="12">
                  <c:v>6876</c:v>
                </c:pt>
                <c:pt idx="13">
                  <c:v>6710</c:v>
                </c:pt>
                <c:pt idx="14">
                  <c:v>6488</c:v>
                </c:pt>
                <c:pt idx="15">
                  <c:v>6430</c:v>
                </c:pt>
                <c:pt idx="16">
                  <c:v>6424</c:v>
                </c:pt>
                <c:pt idx="17">
                  <c:v>6447</c:v>
                </c:pt>
                <c:pt idx="18">
                  <c:v>6420</c:v>
                </c:pt>
                <c:pt idx="19">
                  <c:v>6516</c:v>
                </c:pt>
                <c:pt idx="20">
                  <c:v>6704</c:v>
                </c:pt>
                <c:pt idx="21">
                  <c:v>6839</c:v>
                </c:pt>
                <c:pt idx="22">
                  <c:v>6365</c:v>
                </c:pt>
                <c:pt idx="23">
                  <c:v>6312</c:v>
                </c:pt>
                <c:pt idx="24">
                  <c:v>6208</c:v>
                </c:pt>
              </c:numCache>
            </c:numRef>
          </c:val>
          <c:smooth val="0"/>
        </c:ser>
        <c:ser>
          <c:idx val="1"/>
          <c:order val="1"/>
          <c:tx>
            <c:strRef>
              <c:f>Sheet1!$C$1</c:f>
              <c:strCache>
                <c:ptCount val="1"/>
                <c:pt idx="0">
                  <c:v>有限会社</c:v>
                </c:pt>
              </c:strCache>
            </c:strRef>
          </c:tx>
          <c:spPr>
            <a:ln w="28575" cap="rnd">
              <a:solidFill>
                <a:srgbClr val="FFC000"/>
              </a:solidFill>
              <a:round/>
            </a:ln>
            <a:effectLst/>
          </c:spPr>
          <c:marker>
            <c:symbol val="none"/>
          </c:marker>
          <c:cat>
            <c:numRef>
              <c:f>Sheet1!$A$2:$A$26</c:f>
              <c:numCache>
                <c:formatCode>General</c:formatCode>
                <c:ptCount val="25"/>
                <c:pt idx="0">
                  <c:v>1978</c:v>
                </c:pt>
                <c:pt idx="1">
                  <c:v>1980</c:v>
                </c:pt>
                <c:pt idx="2">
                  <c:v>1985</c:v>
                </c:pt>
                <c:pt idx="3">
                  <c:v>1990</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pt idx="22">
                  <c:v>2013</c:v>
                </c:pt>
                <c:pt idx="23">
                  <c:v>2014</c:v>
                </c:pt>
                <c:pt idx="24">
                  <c:v>2015</c:v>
                </c:pt>
              </c:numCache>
            </c:numRef>
          </c:cat>
          <c:val>
            <c:numRef>
              <c:f>Sheet1!$C$2:$C$26</c:f>
              <c:numCache>
                <c:formatCode>General</c:formatCode>
                <c:ptCount val="25"/>
                <c:pt idx="7">
                  <c:v>484</c:v>
                </c:pt>
                <c:pt idx="8">
                  <c:v>603</c:v>
                </c:pt>
                <c:pt idx="9">
                  <c:v>687</c:v>
                </c:pt>
                <c:pt idx="10">
                  <c:v>841</c:v>
                </c:pt>
                <c:pt idx="11">
                  <c:v>1083</c:v>
                </c:pt>
                <c:pt idx="12">
                  <c:v>1261</c:v>
                </c:pt>
                <c:pt idx="13">
                  <c:v>1436</c:v>
                </c:pt>
                <c:pt idx="14">
                  <c:v>1750</c:v>
                </c:pt>
                <c:pt idx="15">
                  <c:v>1920</c:v>
                </c:pt>
                <c:pt idx="16">
                  <c:v>2075</c:v>
                </c:pt>
                <c:pt idx="17">
                  <c:v>2194</c:v>
                </c:pt>
                <c:pt idx="18">
                  <c:v>2433</c:v>
                </c:pt>
                <c:pt idx="19">
                  <c:v>2613</c:v>
                </c:pt>
                <c:pt idx="20">
                  <c:v>3269</c:v>
                </c:pt>
                <c:pt idx="21">
                  <c:v>3787</c:v>
                </c:pt>
                <c:pt idx="22">
                  <c:v>6069</c:v>
                </c:pt>
                <c:pt idx="23">
                  <c:v>6315</c:v>
                </c:pt>
                <c:pt idx="24">
                  <c:v>6389</c:v>
                </c:pt>
              </c:numCache>
            </c:numRef>
          </c:val>
          <c:smooth val="0"/>
        </c:ser>
        <c:ser>
          <c:idx val="2"/>
          <c:order val="2"/>
          <c:tx>
            <c:strRef>
              <c:f>Sheet1!$D$1</c:f>
              <c:strCache>
                <c:ptCount val="1"/>
                <c:pt idx="0">
                  <c:v>株式会社</c:v>
                </c:pt>
              </c:strCache>
            </c:strRef>
          </c:tx>
          <c:spPr>
            <a:ln w="28575" cap="rnd">
              <a:solidFill>
                <a:srgbClr val="FF0000"/>
              </a:solidFill>
              <a:round/>
            </a:ln>
            <a:effectLst/>
          </c:spPr>
          <c:marker>
            <c:symbol val="none"/>
          </c:marker>
          <c:cat>
            <c:numRef>
              <c:f>Sheet1!$A$2:$A$26</c:f>
              <c:numCache>
                <c:formatCode>General</c:formatCode>
                <c:ptCount val="25"/>
                <c:pt idx="0">
                  <c:v>1978</c:v>
                </c:pt>
                <c:pt idx="1">
                  <c:v>1980</c:v>
                </c:pt>
                <c:pt idx="2">
                  <c:v>1985</c:v>
                </c:pt>
                <c:pt idx="3">
                  <c:v>1990</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pt idx="22">
                  <c:v>2013</c:v>
                </c:pt>
                <c:pt idx="23">
                  <c:v>2014</c:v>
                </c:pt>
                <c:pt idx="24">
                  <c:v>2015</c:v>
                </c:pt>
              </c:numCache>
            </c:numRef>
          </c:cat>
          <c:val>
            <c:numRef>
              <c:f>Sheet1!$D$2:$D$26</c:f>
              <c:numCache>
                <c:formatCode>General</c:formatCode>
                <c:ptCount val="25"/>
                <c:pt idx="4">
                  <c:v>317</c:v>
                </c:pt>
                <c:pt idx="5">
                  <c:v>363</c:v>
                </c:pt>
                <c:pt idx="6">
                  <c:v>468</c:v>
                </c:pt>
                <c:pt idx="7">
                  <c:v>410</c:v>
                </c:pt>
                <c:pt idx="8">
                  <c:v>420</c:v>
                </c:pt>
                <c:pt idx="9">
                  <c:v>457</c:v>
                </c:pt>
                <c:pt idx="10">
                  <c:v>483</c:v>
                </c:pt>
                <c:pt idx="11">
                  <c:v>538</c:v>
                </c:pt>
                <c:pt idx="12">
                  <c:v>592</c:v>
                </c:pt>
                <c:pt idx="13">
                  <c:v>625</c:v>
                </c:pt>
                <c:pt idx="14">
                  <c:v>699</c:v>
                </c:pt>
                <c:pt idx="15">
                  <c:v>741</c:v>
                </c:pt>
                <c:pt idx="16">
                  <c:v>788</c:v>
                </c:pt>
                <c:pt idx="17">
                  <c:v>840</c:v>
                </c:pt>
                <c:pt idx="18">
                  <c:v>956</c:v>
                </c:pt>
                <c:pt idx="19">
                  <c:v>1024</c:v>
                </c:pt>
                <c:pt idx="20">
                  <c:v>1183</c:v>
                </c:pt>
                <c:pt idx="21">
                  <c:v>1243</c:v>
                </c:pt>
                <c:pt idx="22">
                  <c:v>1721</c:v>
                </c:pt>
                <c:pt idx="23">
                  <c:v>1751</c:v>
                </c:pt>
                <c:pt idx="24">
                  <c:v>1798</c:v>
                </c:pt>
              </c:numCache>
            </c:numRef>
          </c:val>
          <c:smooth val="0"/>
        </c:ser>
        <c:ser>
          <c:idx val="3"/>
          <c:order val="3"/>
          <c:tx>
            <c:strRef>
              <c:f>Sheet1!$E$1</c:f>
              <c:strCache>
                <c:ptCount val="1"/>
                <c:pt idx="0">
                  <c:v>都市私営企業</c:v>
                </c:pt>
              </c:strCache>
            </c:strRef>
          </c:tx>
          <c:spPr>
            <a:ln w="28575" cap="rnd">
              <a:solidFill>
                <a:schemeClr val="accent4"/>
              </a:solidFill>
              <a:round/>
            </a:ln>
            <a:effectLst/>
          </c:spPr>
          <c:marker>
            <c:symbol val="none"/>
          </c:marker>
          <c:cat>
            <c:numRef>
              <c:f>Sheet1!$A$2:$A$26</c:f>
              <c:numCache>
                <c:formatCode>General</c:formatCode>
                <c:ptCount val="25"/>
                <c:pt idx="0">
                  <c:v>1978</c:v>
                </c:pt>
                <c:pt idx="1">
                  <c:v>1980</c:v>
                </c:pt>
                <c:pt idx="2">
                  <c:v>1985</c:v>
                </c:pt>
                <c:pt idx="3">
                  <c:v>1990</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pt idx="22">
                  <c:v>2013</c:v>
                </c:pt>
                <c:pt idx="23">
                  <c:v>2014</c:v>
                </c:pt>
                <c:pt idx="24">
                  <c:v>2015</c:v>
                </c:pt>
              </c:numCache>
            </c:numRef>
          </c:cat>
          <c:val>
            <c:numRef>
              <c:f>Sheet1!$E$2:$E$26</c:f>
              <c:numCache>
                <c:formatCode>General</c:formatCode>
                <c:ptCount val="25"/>
                <c:pt idx="3">
                  <c:v>57</c:v>
                </c:pt>
                <c:pt idx="4">
                  <c:v>485</c:v>
                </c:pt>
                <c:pt idx="5">
                  <c:v>620</c:v>
                </c:pt>
                <c:pt idx="6">
                  <c:v>750</c:v>
                </c:pt>
                <c:pt idx="7">
                  <c:v>973</c:v>
                </c:pt>
                <c:pt idx="8">
                  <c:v>1053</c:v>
                </c:pt>
                <c:pt idx="9">
                  <c:v>1268</c:v>
                </c:pt>
                <c:pt idx="10">
                  <c:v>1527</c:v>
                </c:pt>
                <c:pt idx="11">
                  <c:v>1999</c:v>
                </c:pt>
                <c:pt idx="12">
                  <c:v>2545</c:v>
                </c:pt>
                <c:pt idx="13">
                  <c:v>2994</c:v>
                </c:pt>
                <c:pt idx="14">
                  <c:v>3458</c:v>
                </c:pt>
                <c:pt idx="15">
                  <c:v>3954</c:v>
                </c:pt>
                <c:pt idx="16">
                  <c:v>4581</c:v>
                </c:pt>
                <c:pt idx="17">
                  <c:v>5124</c:v>
                </c:pt>
                <c:pt idx="18">
                  <c:v>5544</c:v>
                </c:pt>
                <c:pt idx="19">
                  <c:v>6071</c:v>
                </c:pt>
                <c:pt idx="20">
                  <c:v>6912</c:v>
                </c:pt>
                <c:pt idx="21">
                  <c:v>7557</c:v>
                </c:pt>
                <c:pt idx="22">
                  <c:v>8242</c:v>
                </c:pt>
                <c:pt idx="23">
                  <c:v>9857</c:v>
                </c:pt>
                <c:pt idx="24">
                  <c:v>11180</c:v>
                </c:pt>
              </c:numCache>
            </c:numRef>
          </c:val>
          <c:smooth val="0"/>
        </c:ser>
        <c:ser>
          <c:idx val="4"/>
          <c:order val="4"/>
          <c:tx>
            <c:strRef>
              <c:f>Sheet1!$F$1</c:f>
              <c:strCache>
                <c:ptCount val="1"/>
                <c:pt idx="0">
                  <c:v>都市個人経営</c:v>
                </c:pt>
              </c:strCache>
            </c:strRef>
          </c:tx>
          <c:spPr>
            <a:ln w="28575" cap="rnd">
              <a:solidFill>
                <a:srgbClr val="00B0F0"/>
              </a:solidFill>
              <a:round/>
            </a:ln>
            <a:effectLst/>
          </c:spPr>
          <c:marker>
            <c:symbol val="none"/>
          </c:marker>
          <c:cat>
            <c:numRef>
              <c:f>Sheet1!$A$2:$A$26</c:f>
              <c:numCache>
                <c:formatCode>General</c:formatCode>
                <c:ptCount val="25"/>
                <c:pt idx="0">
                  <c:v>1978</c:v>
                </c:pt>
                <c:pt idx="1">
                  <c:v>1980</c:v>
                </c:pt>
                <c:pt idx="2">
                  <c:v>1985</c:v>
                </c:pt>
                <c:pt idx="3">
                  <c:v>1990</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pt idx="22">
                  <c:v>2013</c:v>
                </c:pt>
                <c:pt idx="23">
                  <c:v>2014</c:v>
                </c:pt>
                <c:pt idx="24">
                  <c:v>2015</c:v>
                </c:pt>
              </c:numCache>
            </c:numRef>
          </c:cat>
          <c:val>
            <c:numRef>
              <c:f>Sheet1!$F$2:$F$26</c:f>
              <c:numCache>
                <c:formatCode>General</c:formatCode>
                <c:ptCount val="25"/>
                <c:pt idx="0">
                  <c:v>15</c:v>
                </c:pt>
                <c:pt idx="1">
                  <c:v>81</c:v>
                </c:pt>
                <c:pt idx="2">
                  <c:v>450</c:v>
                </c:pt>
                <c:pt idx="3">
                  <c:v>614</c:v>
                </c:pt>
                <c:pt idx="4">
                  <c:v>1560</c:v>
                </c:pt>
                <c:pt idx="5">
                  <c:v>1709</c:v>
                </c:pt>
                <c:pt idx="6">
                  <c:v>1919</c:v>
                </c:pt>
                <c:pt idx="7">
                  <c:v>2259</c:v>
                </c:pt>
                <c:pt idx="8">
                  <c:v>2414</c:v>
                </c:pt>
                <c:pt idx="9">
                  <c:v>2136</c:v>
                </c:pt>
                <c:pt idx="10">
                  <c:v>2131</c:v>
                </c:pt>
                <c:pt idx="11">
                  <c:v>2269</c:v>
                </c:pt>
                <c:pt idx="12">
                  <c:v>2377</c:v>
                </c:pt>
                <c:pt idx="13">
                  <c:v>2521</c:v>
                </c:pt>
                <c:pt idx="14">
                  <c:v>2778</c:v>
                </c:pt>
                <c:pt idx="15">
                  <c:v>3012</c:v>
                </c:pt>
                <c:pt idx="16">
                  <c:v>3310</c:v>
                </c:pt>
                <c:pt idx="17">
                  <c:v>3609</c:v>
                </c:pt>
                <c:pt idx="18">
                  <c:v>4245</c:v>
                </c:pt>
                <c:pt idx="19">
                  <c:v>4467</c:v>
                </c:pt>
                <c:pt idx="20">
                  <c:v>5227</c:v>
                </c:pt>
                <c:pt idx="21">
                  <c:v>5643</c:v>
                </c:pt>
                <c:pt idx="22">
                  <c:v>6142</c:v>
                </c:pt>
                <c:pt idx="23">
                  <c:v>7009</c:v>
                </c:pt>
                <c:pt idx="24">
                  <c:v>7800</c:v>
                </c:pt>
              </c:numCache>
            </c:numRef>
          </c:val>
          <c:smooth val="0"/>
        </c:ser>
        <c:ser>
          <c:idx val="5"/>
          <c:order val="5"/>
          <c:tx>
            <c:strRef>
              <c:f>Sheet1!$G$1</c:f>
              <c:strCache>
                <c:ptCount val="1"/>
                <c:pt idx="0">
                  <c:v>農村私営企業</c:v>
                </c:pt>
              </c:strCache>
            </c:strRef>
          </c:tx>
          <c:spPr>
            <a:ln w="28575" cap="rnd">
              <a:solidFill>
                <a:schemeClr val="accent6"/>
              </a:solidFill>
              <a:round/>
            </a:ln>
            <a:effectLst/>
          </c:spPr>
          <c:marker>
            <c:symbol val="none"/>
          </c:marker>
          <c:cat>
            <c:numRef>
              <c:f>Sheet1!$A$2:$A$26</c:f>
              <c:numCache>
                <c:formatCode>General</c:formatCode>
                <c:ptCount val="25"/>
                <c:pt idx="0">
                  <c:v>1978</c:v>
                </c:pt>
                <c:pt idx="1">
                  <c:v>1980</c:v>
                </c:pt>
                <c:pt idx="2">
                  <c:v>1985</c:v>
                </c:pt>
                <c:pt idx="3">
                  <c:v>1990</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pt idx="22">
                  <c:v>2013</c:v>
                </c:pt>
                <c:pt idx="23">
                  <c:v>2014</c:v>
                </c:pt>
                <c:pt idx="24">
                  <c:v>2015</c:v>
                </c:pt>
              </c:numCache>
            </c:numRef>
          </c:cat>
          <c:val>
            <c:numRef>
              <c:f>Sheet1!$G$2:$G$26</c:f>
              <c:numCache>
                <c:formatCode>General</c:formatCode>
                <c:ptCount val="25"/>
                <c:pt idx="3">
                  <c:v>113</c:v>
                </c:pt>
                <c:pt idx="4">
                  <c:v>471</c:v>
                </c:pt>
                <c:pt idx="5">
                  <c:v>551</c:v>
                </c:pt>
                <c:pt idx="6">
                  <c:v>600</c:v>
                </c:pt>
                <c:pt idx="7">
                  <c:v>737</c:v>
                </c:pt>
                <c:pt idx="8">
                  <c:v>969</c:v>
                </c:pt>
                <c:pt idx="9">
                  <c:v>1139</c:v>
                </c:pt>
                <c:pt idx="10">
                  <c:v>1187</c:v>
                </c:pt>
                <c:pt idx="11">
                  <c:v>1411</c:v>
                </c:pt>
                <c:pt idx="12">
                  <c:v>1754</c:v>
                </c:pt>
                <c:pt idx="13">
                  <c:v>2024</c:v>
                </c:pt>
                <c:pt idx="14">
                  <c:v>2366</c:v>
                </c:pt>
                <c:pt idx="15">
                  <c:v>2632</c:v>
                </c:pt>
                <c:pt idx="16">
                  <c:v>2672</c:v>
                </c:pt>
                <c:pt idx="17">
                  <c:v>2780</c:v>
                </c:pt>
                <c:pt idx="18">
                  <c:v>3063</c:v>
                </c:pt>
                <c:pt idx="19">
                  <c:v>3347</c:v>
                </c:pt>
                <c:pt idx="20">
                  <c:v>3442</c:v>
                </c:pt>
                <c:pt idx="21">
                  <c:v>3739</c:v>
                </c:pt>
                <c:pt idx="22">
                  <c:v>4279</c:v>
                </c:pt>
                <c:pt idx="23">
                  <c:v>4533</c:v>
                </c:pt>
                <c:pt idx="24">
                  <c:v>5215</c:v>
                </c:pt>
              </c:numCache>
            </c:numRef>
          </c:val>
          <c:smooth val="0"/>
        </c:ser>
        <c:ser>
          <c:idx val="6"/>
          <c:order val="6"/>
          <c:tx>
            <c:strRef>
              <c:f>Sheet1!$H$1</c:f>
              <c:strCache>
                <c:ptCount val="1"/>
                <c:pt idx="0">
                  <c:v>農村個人経営</c:v>
                </c:pt>
              </c:strCache>
            </c:strRef>
          </c:tx>
          <c:spPr>
            <a:ln w="28575" cap="rnd">
              <a:solidFill>
                <a:schemeClr val="accent1">
                  <a:lumMod val="60000"/>
                </a:schemeClr>
              </a:solidFill>
              <a:round/>
            </a:ln>
            <a:effectLst/>
          </c:spPr>
          <c:marker>
            <c:symbol val="none"/>
          </c:marker>
          <c:cat>
            <c:numRef>
              <c:f>Sheet1!$A$2:$A$26</c:f>
              <c:numCache>
                <c:formatCode>General</c:formatCode>
                <c:ptCount val="25"/>
                <c:pt idx="0">
                  <c:v>1978</c:v>
                </c:pt>
                <c:pt idx="1">
                  <c:v>1980</c:v>
                </c:pt>
                <c:pt idx="2">
                  <c:v>1985</c:v>
                </c:pt>
                <c:pt idx="3">
                  <c:v>1990</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pt idx="22">
                  <c:v>2013</c:v>
                </c:pt>
                <c:pt idx="23">
                  <c:v>2014</c:v>
                </c:pt>
                <c:pt idx="24">
                  <c:v>2015</c:v>
                </c:pt>
              </c:numCache>
            </c:numRef>
          </c:cat>
          <c:val>
            <c:numRef>
              <c:f>Sheet1!$H$2:$H$26</c:f>
              <c:numCache>
                <c:formatCode>General</c:formatCode>
                <c:ptCount val="25"/>
                <c:pt idx="3">
                  <c:v>1491</c:v>
                </c:pt>
                <c:pt idx="4">
                  <c:v>3054</c:v>
                </c:pt>
                <c:pt idx="5">
                  <c:v>3308</c:v>
                </c:pt>
                <c:pt idx="6">
                  <c:v>3522</c:v>
                </c:pt>
                <c:pt idx="7">
                  <c:v>3855</c:v>
                </c:pt>
                <c:pt idx="8">
                  <c:v>3827</c:v>
                </c:pt>
                <c:pt idx="9">
                  <c:v>2934</c:v>
                </c:pt>
                <c:pt idx="10">
                  <c:v>2629</c:v>
                </c:pt>
                <c:pt idx="11">
                  <c:v>2474</c:v>
                </c:pt>
                <c:pt idx="12">
                  <c:v>2260</c:v>
                </c:pt>
                <c:pt idx="13">
                  <c:v>2066</c:v>
                </c:pt>
                <c:pt idx="14">
                  <c:v>2123</c:v>
                </c:pt>
                <c:pt idx="15">
                  <c:v>2147</c:v>
                </c:pt>
                <c:pt idx="16">
                  <c:v>2187</c:v>
                </c:pt>
                <c:pt idx="17">
                  <c:v>2167</c:v>
                </c:pt>
                <c:pt idx="18">
                  <c:v>2341</c:v>
                </c:pt>
                <c:pt idx="19">
                  <c:v>2540</c:v>
                </c:pt>
                <c:pt idx="20">
                  <c:v>2718</c:v>
                </c:pt>
                <c:pt idx="21">
                  <c:v>2986</c:v>
                </c:pt>
                <c:pt idx="22">
                  <c:v>3193</c:v>
                </c:pt>
                <c:pt idx="23">
                  <c:v>3575</c:v>
                </c:pt>
                <c:pt idx="24">
                  <c:v>3882</c:v>
                </c:pt>
              </c:numCache>
            </c:numRef>
          </c:val>
          <c:smooth val="0"/>
        </c:ser>
        <c:ser>
          <c:idx val="7"/>
          <c:order val="7"/>
          <c:tx>
            <c:strRef>
              <c:f>Sheet1!$I$1</c:f>
              <c:strCache>
                <c:ptCount val="1"/>
                <c:pt idx="0">
                  <c:v>外資系企業</c:v>
                </c:pt>
              </c:strCache>
            </c:strRef>
          </c:tx>
          <c:spPr>
            <a:ln w="28575" cap="rnd">
              <a:solidFill>
                <a:schemeClr val="accent2">
                  <a:lumMod val="60000"/>
                </a:schemeClr>
              </a:solidFill>
              <a:round/>
            </a:ln>
            <a:effectLst/>
          </c:spPr>
          <c:marker>
            <c:symbol val="none"/>
          </c:marker>
          <c:cat>
            <c:numRef>
              <c:f>Sheet1!$A$2:$A$26</c:f>
              <c:numCache>
                <c:formatCode>General</c:formatCode>
                <c:ptCount val="25"/>
                <c:pt idx="0">
                  <c:v>1978</c:v>
                </c:pt>
                <c:pt idx="1">
                  <c:v>1980</c:v>
                </c:pt>
                <c:pt idx="2">
                  <c:v>1985</c:v>
                </c:pt>
                <c:pt idx="3">
                  <c:v>1990</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pt idx="22">
                  <c:v>2013</c:v>
                </c:pt>
                <c:pt idx="23">
                  <c:v>2014</c:v>
                </c:pt>
                <c:pt idx="24">
                  <c:v>2015</c:v>
                </c:pt>
              </c:numCache>
            </c:numRef>
          </c:cat>
          <c:val>
            <c:numRef>
              <c:f>Sheet1!$I$2:$I$26</c:f>
              <c:numCache>
                <c:formatCode>General</c:formatCode>
                <c:ptCount val="25"/>
                <c:pt idx="2">
                  <c:v>6</c:v>
                </c:pt>
                <c:pt idx="3">
                  <c:v>66</c:v>
                </c:pt>
                <c:pt idx="4">
                  <c:v>513</c:v>
                </c:pt>
                <c:pt idx="5">
                  <c:v>540</c:v>
                </c:pt>
                <c:pt idx="6">
                  <c:v>581</c:v>
                </c:pt>
                <c:pt idx="7">
                  <c:v>587</c:v>
                </c:pt>
                <c:pt idx="8">
                  <c:v>612</c:v>
                </c:pt>
                <c:pt idx="9">
                  <c:v>642</c:v>
                </c:pt>
                <c:pt idx="10">
                  <c:v>671</c:v>
                </c:pt>
                <c:pt idx="11">
                  <c:v>758</c:v>
                </c:pt>
                <c:pt idx="12">
                  <c:v>863</c:v>
                </c:pt>
                <c:pt idx="13">
                  <c:v>1033</c:v>
                </c:pt>
                <c:pt idx="14">
                  <c:v>1245</c:v>
                </c:pt>
                <c:pt idx="15">
                  <c:v>1407</c:v>
                </c:pt>
                <c:pt idx="16">
                  <c:v>1583</c:v>
                </c:pt>
                <c:pt idx="17">
                  <c:v>1622</c:v>
                </c:pt>
                <c:pt idx="18">
                  <c:v>1699</c:v>
                </c:pt>
                <c:pt idx="19">
                  <c:v>1823</c:v>
                </c:pt>
                <c:pt idx="20">
                  <c:v>2149</c:v>
                </c:pt>
                <c:pt idx="21">
                  <c:v>2215</c:v>
                </c:pt>
                <c:pt idx="22">
                  <c:v>2963</c:v>
                </c:pt>
                <c:pt idx="23">
                  <c:v>2955</c:v>
                </c:pt>
                <c:pt idx="24">
                  <c:v>2790</c:v>
                </c:pt>
              </c:numCache>
            </c:numRef>
          </c:val>
          <c:smooth val="0"/>
        </c:ser>
        <c:dLbls>
          <c:showLegendKey val="0"/>
          <c:showVal val="0"/>
          <c:showCatName val="0"/>
          <c:showSerName val="0"/>
          <c:showPercent val="0"/>
          <c:showBubbleSize val="0"/>
        </c:dLbls>
        <c:smooth val="0"/>
        <c:axId val="560826000"/>
        <c:axId val="560824432"/>
      </c:lineChart>
      <c:catAx>
        <c:axId val="560826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60824432"/>
        <c:crosses val="autoZero"/>
        <c:auto val="1"/>
        <c:lblAlgn val="ctr"/>
        <c:lblOffset val="100"/>
        <c:noMultiLvlLbl val="0"/>
      </c:catAx>
      <c:valAx>
        <c:axId val="560824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6082600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sz="1200"/>
              <a:t>各種企業の経営指標（</a:t>
            </a:r>
            <a:r>
              <a:rPr lang="en-US" altLang="ja-JP" sz="1200"/>
              <a:t>2015</a:t>
            </a:r>
            <a:r>
              <a:rPr lang="ja-JP" altLang="en-US" sz="1200"/>
              <a:t>）</a:t>
            </a:r>
            <a:endParaRPr lang="en-US" altLang="ja-JP" sz="1200"/>
          </a:p>
          <a:p>
            <a:pPr>
              <a:defRPr/>
            </a:pPr>
            <a:r>
              <a:rPr lang="ja-JP" altLang="en-US" sz="1000"/>
              <a:t>（％、</a:t>
            </a:r>
            <a:r>
              <a:rPr lang="en-US" altLang="ja-JP" sz="1000"/>
              <a:t>『</a:t>
            </a:r>
            <a:r>
              <a:rPr lang="ja-JP" altLang="en-US" sz="1000"/>
              <a:t>中国統計年鑑</a:t>
            </a:r>
            <a:r>
              <a:rPr lang="en-US" altLang="ja-JP" sz="1000"/>
              <a:t>2016』p.419)</a:t>
            </a:r>
            <a:endParaRPr lang="ja-JP" altLang="en-US" sz="1000"/>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bar"/>
        <c:grouping val="percentStacked"/>
        <c:varyColors val="0"/>
        <c:ser>
          <c:idx val="0"/>
          <c:order val="0"/>
          <c:tx>
            <c:strRef>
              <c:f>Sheet1!$I$33</c:f>
              <c:strCache>
                <c:ptCount val="1"/>
                <c:pt idx="0">
                  <c:v>国有企業</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Sheet1!$J$32:$M$32</c:f>
              <c:strCache>
                <c:ptCount val="4"/>
                <c:pt idx="0">
                  <c:v>企業数</c:v>
                </c:pt>
                <c:pt idx="1">
                  <c:v>資産総計</c:v>
                </c:pt>
                <c:pt idx="2">
                  <c:v>主営業収入</c:v>
                </c:pt>
                <c:pt idx="3">
                  <c:v>利潤総額</c:v>
                </c:pt>
              </c:strCache>
            </c:strRef>
          </c:cat>
          <c:val>
            <c:numRef>
              <c:f>Sheet1!$J$33:$M$33</c:f>
              <c:numCache>
                <c:formatCode>0.0</c:formatCode>
                <c:ptCount val="4"/>
                <c:pt idx="0">
                  <c:v>2.3262731384917856</c:v>
                </c:pt>
                <c:pt idx="1">
                  <c:v>26.726106450113324</c:v>
                </c:pt>
                <c:pt idx="2">
                  <c:v>12.683844605636313</c:v>
                </c:pt>
                <c:pt idx="3">
                  <c:v>7.7914025902452471</c:v>
                </c:pt>
              </c:numCache>
            </c:numRef>
          </c:val>
        </c:ser>
        <c:ser>
          <c:idx val="1"/>
          <c:order val="1"/>
          <c:tx>
            <c:strRef>
              <c:f>Sheet1!$I$34</c:f>
              <c:strCache>
                <c:ptCount val="1"/>
                <c:pt idx="0">
                  <c:v>私営企業</c:v>
                </c:pt>
              </c:strCache>
            </c:strRef>
          </c:tx>
          <c:spPr>
            <a:solidFill>
              <a:srgbClr val="00B0F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Sheet1!$J$32:$M$32</c:f>
              <c:strCache>
                <c:ptCount val="4"/>
                <c:pt idx="0">
                  <c:v>企業数</c:v>
                </c:pt>
                <c:pt idx="1">
                  <c:v>資産総計</c:v>
                </c:pt>
                <c:pt idx="2">
                  <c:v>主営業収入</c:v>
                </c:pt>
                <c:pt idx="3">
                  <c:v>利潤総額</c:v>
                </c:pt>
              </c:strCache>
            </c:strRef>
          </c:cat>
          <c:val>
            <c:numRef>
              <c:f>Sheet1!$J$34:$M$34</c:f>
              <c:numCache>
                <c:formatCode>0.0</c:formatCode>
                <c:ptCount val="4"/>
                <c:pt idx="0">
                  <c:v>78.536112914751683</c:v>
                </c:pt>
                <c:pt idx="1">
                  <c:v>38.99560842623638</c:v>
                </c:pt>
                <c:pt idx="2">
                  <c:v>53.375889091644993</c:v>
                </c:pt>
                <c:pt idx="3">
                  <c:v>55.685680169008911</c:v>
                </c:pt>
              </c:numCache>
            </c:numRef>
          </c:val>
        </c:ser>
        <c:ser>
          <c:idx val="2"/>
          <c:order val="2"/>
          <c:tx>
            <c:strRef>
              <c:f>Sheet1!$I$35</c:f>
              <c:strCache>
                <c:ptCount val="1"/>
                <c:pt idx="0">
                  <c:v>外資系企業</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Sheet1!$J$32:$M$32</c:f>
              <c:strCache>
                <c:ptCount val="4"/>
                <c:pt idx="0">
                  <c:v>企業数</c:v>
                </c:pt>
                <c:pt idx="1">
                  <c:v>資産総計</c:v>
                </c:pt>
                <c:pt idx="2">
                  <c:v>主営業収入</c:v>
                </c:pt>
                <c:pt idx="3">
                  <c:v>利潤総額</c:v>
                </c:pt>
              </c:strCache>
            </c:strRef>
          </c:cat>
          <c:val>
            <c:numRef>
              <c:f>Sheet1!$J$35:$M$35</c:f>
              <c:numCache>
                <c:formatCode>0.0</c:formatCode>
                <c:ptCount val="4"/>
                <c:pt idx="0">
                  <c:v>19.137613946756531</c:v>
                </c:pt>
                <c:pt idx="1">
                  <c:v>34.278285123650306</c:v>
                </c:pt>
                <c:pt idx="2">
                  <c:v>33.940266302718697</c:v>
                </c:pt>
                <c:pt idx="3">
                  <c:v>36.522917240745848</c:v>
                </c:pt>
              </c:numCache>
            </c:numRef>
          </c:val>
        </c:ser>
        <c:dLbls>
          <c:showLegendKey val="0"/>
          <c:showVal val="0"/>
          <c:showCatName val="0"/>
          <c:showSerName val="0"/>
          <c:showPercent val="0"/>
          <c:showBubbleSize val="0"/>
        </c:dLbls>
        <c:gapWidth val="150"/>
        <c:overlap val="100"/>
        <c:axId val="699119952"/>
        <c:axId val="699120344"/>
      </c:barChart>
      <c:catAx>
        <c:axId val="6991199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699120344"/>
        <c:crosses val="autoZero"/>
        <c:auto val="1"/>
        <c:lblAlgn val="ctr"/>
        <c:lblOffset val="100"/>
        <c:noMultiLvlLbl val="0"/>
      </c:catAx>
      <c:valAx>
        <c:axId val="69912034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69911995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0"/>
            <a:ext cx="2971800" cy="497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ltLang="ja-JP"/>
          </a:p>
        </p:txBody>
      </p:sp>
      <p:sp>
        <p:nvSpPr>
          <p:cNvPr id="31747" name="Rectangle 3"/>
          <p:cNvSpPr>
            <a:spLocks noGrp="1" noChangeArrowheads="1"/>
          </p:cNvSpPr>
          <p:nvPr>
            <p:ph type="dt" sz="quarter" idx="1"/>
          </p:nvPr>
        </p:nvSpPr>
        <p:spPr bwMode="auto">
          <a:xfrm>
            <a:off x="3884613" y="0"/>
            <a:ext cx="2971800" cy="497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ltLang="ja-JP"/>
          </a:p>
        </p:txBody>
      </p:sp>
      <p:sp>
        <p:nvSpPr>
          <p:cNvPr id="31748" name="Rectangle 4"/>
          <p:cNvSpPr>
            <a:spLocks noGrp="1" noChangeArrowheads="1"/>
          </p:cNvSpPr>
          <p:nvPr>
            <p:ph type="ftr" sz="quarter" idx="2"/>
          </p:nvPr>
        </p:nvSpPr>
        <p:spPr bwMode="auto">
          <a:xfrm>
            <a:off x="0" y="9446678"/>
            <a:ext cx="2971800" cy="497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ltLang="ja-JP"/>
          </a:p>
        </p:txBody>
      </p:sp>
      <p:sp>
        <p:nvSpPr>
          <p:cNvPr id="31749" name="Rectangle 5"/>
          <p:cNvSpPr>
            <a:spLocks noGrp="1" noChangeArrowheads="1"/>
          </p:cNvSpPr>
          <p:nvPr>
            <p:ph type="sldNum" sz="quarter" idx="3"/>
          </p:nvPr>
        </p:nvSpPr>
        <p:spPr bwMode="auto">
          <a:xfrm>
            <a:off x="3884613" y="9446678"/>
            <a:ext cx="2971800" cy="497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6F3B9A48-AB57-4BC2-B803-F60726789B37}" type="slidenum">
              <a:rPr lang="en-US" altLang="ja-JP"/>
              <a:pPr>
                <a:defRPr/>
              </a:pPr>
              <a:t>‹#›</a:t>
            </a:fld>
            <a:endParaRPr lang="en-US" altLang="ja-JP"/>
          </a:p>
        </p:txBody>
      </p:sp>
    </p:spTree>
    <p:extLst>
      <p:ext uri="{BB962C8B-B14F-4D97-AF65-F5344CB8AC3E}">
        <p14:creationId xmlns:p14="http://schemas.microsoft.com/office/powerpoint/2010/main" val="352707906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43000" y="1122363"/>
            <a:ext cx="6858000" cy="2387600"/>
          </a:xfrm>
        </p:spPr>
        <p:txBody>
          <a:bodyPr anchor="b"/>
          <a:lstStyle>
            <a:lvl1pPr algn="ctr">
              <a:defRPr sz="6000"/>
            </a:lvl1pPr>
          </a:lstStyle>
          <a:p>
            <a:r>
              <a:rPr lang="ja-JP" altLang="en-US" smtClean="0"/>
              <a:t>マスター タイトルの書式設定</a:t>
            </a:r>
            <a:endParaRPr lang="zh-CN" altLang="en-US"/>
          </a:p>
        </p:txBody>
      </p:sp>
      <p:sp>
        <p:nvSpPr>
          <p:cNvPr id="3" name="サブタイトル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934E3541-8E3B-4E4A-A701-C58EE779A500}" type="slidenum">
              <a:rPr lang="en-US" altLang="ja-JP"/>
              <a:pPr>
                <a:defRPr/>
              </a:pPr>
              <a:t>‹#›</a:t>
            </a:fld>
            <a:endParaRPr lang="en-US" altLang="ja-JP"/>
          </a:p>
        </p:txBody>
      </p:sp>
    </p:spTree>
    <p:extLst>
      <p:ext uri="{BB962C8B-B14F-4D97-AF65-F5344CB8AC3E}">
        <p14:creationId xmlns:p14="http://schemas.microsoft.com/office/powerpoint/2010/main" val="3227212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B92FF192-BF30-48CF-95DC-DF836338FADE}" type="slidenum">
              <a:rPr lang="en-US" altLang="ja-JP"/>
              <a:pPr>
                <a:defRPr/>
              </a:pPr>
              <a:t>‹#›</a:t>
            </a:fld>
            <a:endParaRPr lang="en-US" altLang="ja-JP"/>
          </a:p>
        </p:txBody>
      </p:sp>
    </p:spTree>
    <p:extLst>
      <p:ext uri="{BB962C8B-B14F-4D97-AF65-F5344CB8AC3E}">
        <p14:creationId xmlns:p14="http://schemas.microsoft.com/office/powerpoint/2010/main" val="249451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8" y="1709738"/>
            <a:ext cx="7886700" cy="2852737"/>
          </a:xfrm>
        </p:spPr>
        <p:txBody>
          <a:bodyPr anchor="b"/>
          <a:lstStyle>
            <a:lvl1pPr>
              <a:defRPr sz="6000"/>
            </a:lvl1pPr>
          </a:lstStyle>
          <a:p>
            <a:r>
              <a:rPr lang="ja-JP" altLang="en-US" smtClean="0"/>
              <a:t>マスター タイトルの書式設定</a:t>
            </a:r>
            <a:endParaRPr lang="zh-CN" altLang="en-US"/>
          </a:p>
        </p:txBody>
      </p:sp>
      <p:sp>
        <p:nvSpPr>
          <p:cNvPr id="3" name="テキスト プレースホルダー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smtClean="0"/>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A92502CC-D1B5-43FC-9BBF-32B6BF52D69D}" type="slidenum">
              <a:rPr lang="en-US" altLang="ja-JP"/>
              <a:pPr>
                <a:defRPr/>
              </a:pPr>
              <a:t>‹#›</a:t>
            </a:fld>
            <a:endParaRPr lang="en-US" altLang="ja-JP"/>
          </a:p>
        </p:txBody>
      </p:sp>
    </p:spTree>
    <p:extLst>
      <p:ext uri="{BB962C8B-B14F-4D97-AF65-F5344CB8AC3E}">
        <p14:creationId xmlns:p14="http://schemas.microsoft.com/office/powerpoint/2010/main" val="400727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コンテンツ プレースホルダー 2"/>
          <p:cNvSpPr>
            <a:spLocks noGrp="1"/>
          </p:cNvSpPr>
          <p:nvPr>
            <p:ph sz="half" idx="1"/>
          </p:nvPr>
        </p:nvSpPr>
        <p:spPr>
          <a:xfrm>
            <a:off x="685800" y="1981200"/>
            <a:ext cx="3810000" cy="41148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コンテンツ プレースホルダー 3"/>
          <p:cNvSpPr>
            <a:spLocks noGrp="1"/>
          </p:cNvSpPr>
          <p:nvPr>
            <p:ph sz="half" idx="2"/>
          </p:nvPr>
        </p:nvSpPr>
        <p:spPr>
          <a:xfrm>
            <a:off x="4648200" y="1981200"/>
            <a:ext cx="3810000" cy="41148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3B19288E-858A-40BC-8F35-2BD663F362B3}" type="slidenum">
              <a:rPr lang="en-US" altLang="ja-JP"/>
              <a:pPr>
                <a:defRPr/>
              </a:pPr>
              <a:t>‹#›</a:t>
            </a:fld>
            <a:endParaRPr lang="en-US" altLang="ja-JP"/>
          </a:p>
        </p:txBody>
      </p:sp>
    </p:spTree>
    <p:extLst>
      <p:ext uri="{BB962C8B-B14F-4D97-AF65-F5344CB8AC3E}">
        <p14:creationId xmlns:p14="http://schemas.microsoft.com/office/powerpoint/2010/main" val="1726112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365125"/>
            <a:ext cx="7886700" cy="1325563"/>
          </a:xfrm>
        </p:spPr>
        <p:txBody>
          <a:bodyPr/>
          <a:lstStyle/>
          <a:p>
            <a:r>
              <a:rPr lang="ja-JP" altLang="en-US" smtClean="0"/>
              <a:t>マスター タイトルの書式設定</a:t>
            </a:r>
            <a:endParaRPr lang="zh-CN" altLang="en-US"/>
          </a:p>
        </p:txBody>
      </p:sp>
      <p:sp>
        <p:nvSpPr>
          <p:cNvPr id="3" name="テキスト プレースホルダー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630238" y="2505075"/>
            <a:ext cx="3868737"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5" name="テキスト プレースホルダー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29150" y="2505075"/>
            <a:ext cx="3887788"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CFCE5879-9D39-45BA-A5A6-52837AE3B99B}" type="slidenum">
              <a:rPr lang="en-US" altLang="ja-JP"/>
              <a:pPr>
                <a:defRPr/>
              </a:pPr>
              <a:t>‹#›</a:t>
            </a:fld>
            <a:endParaRPr lang="en-US" altLang="ja-JP"/>
          </a:p>
        </p:txBody>
      </p:sp>
    </p:spTree>
    <p:extLst>
      <p:ext uri="{BB962C8B-B14F-4D97-AF65-F5344CB8AC3E}">
        <p14:creationId xmlns:p14="http://schemas.microsoft.com/office/powerpoint/2010/main" val="198046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5ACC32AE-DB9F-490E-B9F1-C383701FC42C}" type="slidenum">
              <a:rPr lang="en-US" altLang="ja-JP"/>
              <a:pPr>
                <a:defRPr/>
              </a:pPr>
              <a:t>‹#›</a:t>
            </a:fld>
            <a:endParaRPr lang="en-US" altLang="ja-JP"/>
          </a:p>
        </p:txBody>
      </p:sp>
    </p:spTree>
    <p:extLst>
      <p:ext uri="{BB962C8B-B14F-4D97-AF65-F5344CB8AC3E}">
        <p14:creationId xmlns:p14="http://schemas.microsoft.com/office/powerpoint/2010/main" val="3327630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30D8D6FA-1847-4026-BEE9-9C99385EC9BD}" type="slidenum">
              <a:rPr lang="en-US" altLang="ja-JP"/>
              <a:pPr>
                <a:defRPr/>
              </a:pPr>
              <a:t>‹#›</a:t>
            </a:fld>
            <a:endParaRPr lang="en-US" altLang="ja-JP"/>
          </a:p>
        </p:txBody>
      </p:sp>
    </p:spTree>
    <p:extLst>
      <p:ext uri="{BB962C8B-B14F-4D97-AF65-F5344CB8AC3E}">
        <p14:creationId xmlns:p14="http://schemas.microsoft.com/office/powerpoint/2010/main" val="27801604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lang="ja-JP" altLang="en-US" smtClean="0"/>
              <a:t>マスター タイトルの書式設定</a:t>
            </a:r>
            <a:endParaRPr lang="zh-CN" altLang="en-US"/>
          </a:p>
        </p:txBody>
      </p:sp>
      <p:sp>
        <p:nvSpPr>
          <p:cNvPr id="3" name="コンテンツ プレースホルダー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A2967162-38C0-445A-AE05-0F75C5153210}" type="slidenum">
              <a:rPr lang="en-US" altLang="ja-JP"/>
              <a:pPr>
                <a:defRPr/>
              </a:pPr>
              <a:t>‹#›</a:t>
            </a:fld>
            <a:endParaRPr lang="en-US" altLang="ja-JP"/>
          </a:p>
        </p:txBody>
      </p:sp>
    </p:spTree>
    <p:extLst>
      <p:ext uri="{BB962C8B-B14F-4D97-AF65-F5344CB8AC3E}">
        <p14:creationId xmlns:p14="http://schemas.microsoft.com/office/powerpoint/2010/main" val="1382508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lang="ja-JP" altLang="en-US" smtClean="0"/>
              <a:t>マスター タイトルの書式設定</a:t>
            </a:r>
            <a:endParaRPr lang="zh-CN" altLang="en-US"/>
          </a:p>
        </p:txBody>
      </p:sp>
      <p:sp>
        <p:nvSpPr>
          <p:cNvPr id="3" name="図プレースホルダー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8A79972A-C560-4DBC-9F47-6B829C90C165}" type="slidenum">
              <a:rPr lang="en-US" altLang="ja-JP"/>
              <a:pPr>
                <a:defRPr/>
              </a:pPr>
              <a:t>‹#›</a:t>
            </a:fld>
            <a:endParaRPr lang="en-US" altLang="ja-JP"/>
          </a:p>
        </p:txBody>
      </p:sp>
    </p:spTree>
    <p:extLst>
      <p:ext uri="{BB962C8B-B14F-4D97-AF65-F5344CB8AC3E}">
        <p14:creationId xmlns:p14="http://schemas.microsoft.com/office/powerpoint/2010/main" val="7218282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A710C024-980D-4978-B134-B2BB1BB38E8D}" type="slidenum">
              <a:rPr lang="en-US" altLang="ja-JP"/>
              <a:pPr>
                <a:defRPr/>
              </a:pPr>
              <a:t>‹#›</a:t>
            </a:fld>
            <a:endParaRPr lang="en-US" altLang="ja-JP"/>
          </a:p>
        </p:txBody>
      </p:sp>
    </p:spTree>
    <p:extLst>
      <p:ext uri="{BB962C8B-B14F-4D97-AF65-F5344CB8AC3E}">
        <p14:creationId xmlns:p14="http://schemas.microsoft.com/office/powerpoint/2010/main" val="2261270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09600"/>
            <a:ext cx="1943100" cy="5486400"/>
          </a:xfrm>
        </p:spPr>
        <p:txBody>
          <a:bodyPr vert="eaVert"/>
          <a:lstStyle/>
          <a:p>
            <a:r>
              <a:rPr lang="ja-JP" altLang="en-US" smtClean="0"/>
              <a:t>マスター タイトルの書式設定</a:t>
            </a:r>
            <a:endParaRPr lang="zh-CN" altLang="en-US"/>
          </a:p>
        </p:txBody>
      </p:sp>
      <p:sp>
        <p:nvSpPr>
          <p:cNvPr id="3" name="縦書きテキスト プレースホルダー 2"/>
          <p:cNvSpPr>
            <a:spLocks noGrp="1"/>
          </p:cNvSpPr>
          <p:nvPr>
            <p:ph type="body" orient="vert" idx="1"/>
          </p:nvPr>
        </p:nvSpPr>
        <p:spPr>
          <a:xfrm>
            <a:off x="685800" y="609600"/>
            <a:ext cx="5676900" cy="5486400"/>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CDCAD754-D8B7-4258-B90D-308DAEC8B85F}" type="slidenum">
              <a:rPr lang="en-US" altLang="ja-JP"/>
              <a:pPr>
                <a:defRPr/>
              </a:pPr>
              <a:t>‹#›</a:t>
            </a:fld>
            <a:endParaRPr lang="en-US" altLang="ja-JP"/>
          </a:p>
        </p:txBody>
      </p:sp>
    </p:spTree>
    <p:extLst>
      <p:ext uri="{BB962C8B-B14F-4D97-AF65-F5344CB8AC3E}">
        <p14:creationId xmlns:p14="http://schemas.microsoft.com/office/powerpoint/2010/main" val="17935450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609600"/>
            <a:ext cx="7772400" cy="1143000"/>
          </a:xfrm>
        </p:spPr>
        <p:txBody>
          <a:bodyPr/>
          <a:lstStyle/>
          <a:p>
            <a:r>
              <a:rPr lang="ja-JP" altLang="en-US" smtClean="0"/>
              <a:t>マスター タイトルの書式設定</a:t>
            </a:r>
            <a:endParaRPr lang="zh-CN" altLang="en-US"/>
          </a:p>
        </p:txBody>
      </p:sp>
      <p:sp>
        <p:nvSpPr>
          <p:cNvPr id="3" name="表プレースホルダー 2"/>
          <p:cNvSpPr>
            <a:spLocks noGrp="1"/>
          </p:cNvSpPr>
          <p:nvPr>
            <p:ph type="tbl" idx="1"/>
          </p:nvPr>
        </p:nvSpPr>
        <p:spPr>
          <a:xfrm>
            <a:off x="685800" y="1981200"/>
            <a:ext cx="7772400" cy="4114800"/>
          </a:xfrm>
        </p:spPr>
        <p:txBody>
          <a:bodyPr/>
          <a:lstStyle/>
          <a:p>
            <a:pPr lvl="0"/>
            <a:endParaRPr lang="zh-CN" alt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31F512EC-4D40-40D0-AA73-6824391BB3FE}" type="slidenum">
              <a:rPr lang="en-US" altLang="ja-JP"/>
              <a:pPr>
                <a:defRPr/>
              </a:pPr>
              <a:t>‹#›</a:t>
            </a:fld>
            <a:endParaRPr lang="en-US" altLang="ja-JP"/>
          </a:p>
        </p:txBody>
      </p:sp>
    </p:spTree>
    <p:extLst>
      <p:ext uri="{BB962C8B-B14F-4D97-AF65-F5344CB8AC3E}">
        <p14:creationId xmlns:p14="http://schemas.microsoft.com/office/powerpoint/2010/main" val="90296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ja-JP"/>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ja-JP"/>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927CB57E-E989-4E8C-9A16-AFFFFF7027D8}"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kumimoji="1" sz="4400" kern="12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2pPr>
      <a:lvl3pPr algn="ctr" rtl="0" eaLnBrk="0" fontAlgn="base" hangingPunct="0">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3pPr>
      <a:lvl4pPr algn="ctr" rtl="0" eaLnBrk="0" fontAlgn="base" hangingPunct="0">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4pPr>
      <a:lvl5pPr algn="ctr" rtl="0" eaLnBrk="0" fontAlgn="base" hangingPunct="0">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5pPr>
      <a:lvl6pPr marL="4572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6pPr>
      <a:lvl7pPr marL="9144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7pPr>
      <a:lvl8pPr marL="13716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8pPr>
      <a:lvl9pPr marL="18288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9pPr>
    </p:titleStyle>
    <p:bodyStyle>
      <a:lvl1pPr marL="342900" indent="-342900" algn="l" rtl="0" eaLnBrk="0" fontAlgn="base" hangingPunct="0">
        <a:spcBef>
          <a:spcPct val="20000"/>
        </a:spcBef>
        <a:spcAft>
          <a:spcPct val="0"/>
        </a:spcAft>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2.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4.xml"/><Relationship Id="rId1" Type="http://schemas.openxmlformats.org/officeDocument/2006/relationships/vmlDrawing" Target="../drawings/vmlDrawing3.vml"/><Relationship Id="rId4" Type="http://schemas.openxmlformats.org/officeDocument/2006/relationships/image" Target="../media/image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4213" y="620713"/>
            <a:ext cx="7772400" cy="576262"/>
          </a:xfrm>
        </p:spPr>
        <p:txBody>
          <a:bodyPr/>
          <a:lstStyle/>
          <a:p>
            <a:pPr eaLnBrk="1" hangingPunct="1"/>
            <a:r>
              <a:rPr lang="ja-JP" altLang="en-US" sz="4000" smtClean="0"/>
              <a:t>社会主義体制への移行</a:t>
            </a:r>
          </a:p>
        </p:txBody>
      </p:sp>
      <p:sp>
        <p:nvSpPr>
          <p:cNvPr id="3075" name="Rectangle 3"/>
          <p:cNvSpPr>
            <a:spLocks noGrp="1" noChangeArrowheads="1"/>
          </p:cNvSpPr>
          <p:nvPr>
            <p:ph type="body" idx="1"/>
          </p:nvPr>
        </p:nvSpPr>
        <p:spPr>
          <a:xfrm>
            <a:off x="684213" y="1412875"/>
            <a:ext cx="7772400" cy="4691063"/>
          </a:xfrm>
        </p:spPr>
        <p:txBody>
          <a:bodyPr/>
          <a:lstStyle/>
          <a:p>
            <a:pPr eaLnBrk="1" hangingPunct="1"/>
            <a:r>
              <a:rPr lang="ja-JP" altLang="en-US" smtClean="0"/>
              <a:t>第二次世界大戦後　中国は社会主義体制</a:t>
            </a:r>
          </a:p>
          <a:p>
            <a:pPr eaLnBrk="1" hangingPunct="1">
              <a:buFontTx/>
              <a:buNone/>
            </a:pPr>
            <a:r>
              <a:rPr lang="ja-JP" altLang="en-US" smtClean="0"/>
              <a:t>（時間をかけて）</a:t>
            </a:r>
            <a:r>
              <a:rPr lang="en-US" altLang="ja-JP" smtClean="0"/>
              <a:t>1952</a:t>
            </a:r>
            <a:r>
              <a:rPr lang="ja-JP" altLang="en-US" smtClean="0"/>
              <a:t>年→急いで</a:t>
            </a:r>
          </a:p>
          <a:p>
            <a:pPr eaLnBrk="1" hangingPunct="1">
              <a:buFontTx/>
              <a:buNone/>
            </a:pPr>
            <a:r>
              <a:rPr lang="ja-JP" altLang="en-US" smtClean="0"/>
              <a:t>ソ連の技術・資金援助　重工業優先</a:t>
            </a:r>
          </a:p>
          <a:p>
            <a:pPr eaLnBrk="1" hangingPunct="1">
              <a:buFontTx/>
              <a:buNone/>
            </a:pPr>
            <a:r>
              <a:rPr lang="ja-JP" altLang="en-US" smtClean="0"/>
              <a:t>国有企業～政府の指令、与えられた資材、定められた量を製造、指定された商業部門に</a:t>
            </a:r>
          </a:p>
          <a:p>
            <a:pPr eaLnBrk="1" hangingPunct="1">
              <a:buFontTx/>
              <a:buNone/>
            </a:pPr>
            <a:r>
              <a:rPr lang="ja-JP" altLang="en-US" smtClean="0"/>
              <a:t>国家所有　分級管理</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685800" y="457200"/>
            <a:ext cx="7772400" cy="685800"/>
          </a:xfrm>
        </p:spPr>
        <p:txBody>
          <a:bodyPr/>
          <a:lstStyle/>
          <a:p>
            <a:pPr eaLnBrk="1" hangingPunct="1"/>
            <a:r>
              <a:rPr lang="ja-JP" altLang="en-US" sz="3200" dirty="0" smtClean="0"/>
              <a:t>なぜ国有企業は業績は悪かったのか</a:t>
            </a:r>
          </a:p>
        </p:txBody>
      </p:sp>
      <p:sp>
        <p:nvSpPr>
          <p:cNvPr id="53251" name="Rectangle 3"/>
          <p:cNvSpPr>
            <a:spLocks noGrp="1" noChangeArrowheads="1"/>
          </p:cNvSpPr>
          <p:nvPr>
            <p:ph type="body" idx="1"/>
          </p:nvPr>
        </p:nvSpPr>
        <p:spPr>
          <a:xfrm>
            <a:off x="685800" y="1219200"/>
            <a:ext cx="7772400" cy="5305425"/>
          </a:xfrm>
        </p:spPr>
        <p:txBody>
          <a:bodyPr/>
          <a:lstStyle/>
          <a:p>
            <a:pPr algn="just" eaLnBrk="1" hangingPunct="1">
              <a:lnSpc>
                <a:spcPct val="90000"/>
              </a:lnSpc>
              <a:buFontTx/>
              <a:buNone/>
            </a:pPr>
            <a:r>
              <a:rPr lang="en-US" altLang="ja-JP" smtClean="0">
                <a:latin typeface="Century" panose="02040604050505020304" pitchFamily="18" charset="0"/>
                <a:ea typeface="ＭＳ 明朝" panose="02020609040205080304" pitchFamily="17" charset="-128"/>
              </a:rPr>
              <a:t>①</a:t>
            </a:r>
            <a:r>
              <a:rPr lang="ja-JP" altLang="en-US" smtClean="0">
                <a:latin typeface="Century" panose="02040604050505020304" pitchFamily="18" charset="0"/>
                <a:ea typeface="ＭＳ 明朝" panose="02020609040205080304" pitchFamily="17" charset="-128"/>
              </a:rPr>
              <a:t>余剰人員を多くかかえる　　　　</a:t>
            </a:r>
          </a:p>
          <a:p>
            <a:pPr algn="just" eaLnBrk="1" hangingPunct="1">
              <a:lnSpc>
                <a:spcPct val="90000"/>
              </a:lnSpc>
              <a:buFontTx/>
              <a:buNone/>
            </a:pPr>
            <a:r>
              <a:rPr lang="ja-JP" altLang="en-US" smtClean="0">
                <a:latin typeface="Century" panose="02040604050505020304" pitchFamily="18" charset="0"/>
                <a:ea typeface="ＭＳ 明朝" panose="02020609040205080304" pitchFamily="17" charset="-128"/>
              </a:rPr>
              <a:t>②文化大革命時代～大型企業を内陸地に建設、「大而全、小而全」</a:t>
            </a:r>
          </a:p>
          <a:p>
            <a:pPr algn="just" eaLnBrk="1" hangingPunct="1">
              <a:lnSpc>
                <a:spcPct val="90000"/>
              </a:lnSpc>
              <a:buFontTx/>
              <a:buNone/>
            </a:pPr>
            <a:r>
              <a:rPr lang="ja-JP" altLang="en-US" smtClean="0">
                <a:latin typeface="Century" panose="02040604050505020304" pitchFamily="18" charset="0"/>
                <a:ea typeface="ＭＳ 明朝" panose="02020609040205080304" pitchFamily="17" charset="-128"/>
              </a:rPr>
              <a:t>③福祉部門（病院、学校、住宅、年金など）</a:t>
            </a:r>
          </a:p>
          <a:p>
            <a:pPr algn="just" eaLnBrk="1" hangingPunct="1">
              <a:lnSpc>
                <a:spcPct val="90000"/>
              </a:lnSpc>
              <a:buFontTx/>
              <a:buNone/>
            </a:pPr>
            <a:r>
              <a:rPr lang="ja-JP" altLang="en-US" smtClean="0">
                <a:latin typeface="Century" panose="02040604050505020304" pitchFamily="18" charset="0"/>
                <a:ea typeface="ＭＳ 明朝" panose="02020609040205080304" pitchFamily="17" charset="-128"/>
              </a:rPr>
              <a:t>④計画経済の時代は企業努力の必要なし</a:t>
            </a:r>
          </a:p>
          <a:p>
            <a:pPr algn="just" eaLnBrk="1" hangingPunct="1">
              <a:lnSpc>
                <a:spcPct val="90000"/>
              </a:lnSpc>
              <a:buFontTx/>
              <a:buNone/>
            </a:pPr>
            <a:r>
              <a:rPr lang="ja-JP" altLang="en-US" smtClean="0">
                <a:latin typeface="Century" panose="02040604050505020304" pitchFamily="18" charset="0"/>
                <a:ea typeface="ＭＳ 明朝" panose="02020609040205080304" pitchFamily="17" charset="-128"/>
              </a:rPr>
              <a:t>　「ソフトな予算制約」</a:t>
            </a:r>
          </a:p>
          <a:p>
            <a:pPr algn="just" eaLnBrk="1" hangingPunct="1">
              <a:lnSpc>
                <a:spcPct val="90000"/>
              </a:lnSpc>
              <a:buFontTx/>
              <a:buNone/>
            </a:pPr>
            <a:r>
              <a:rPr lang="zh-TW" altLang="en-US" smtClean="0">
                <a:latin typeface="Century" panose="02040604050505020304" pitchFamily="18" charset="0"/>
                <a:ea typeface="ＭＳ 明朝" panose="02020609040205080304" pitchFamily="17" charset="-128"/>
              </a:rPr>
              <a:t>⑤鉄飯碗</a:t>
            </a:r>
            <a:endParaRPr lang="ja-JP" altLang="en-US" smtClean="0">
              <a:latin typeface="Century" panose="02040604050505020304" pitchFamily="18" charset="0"/>
              <a:ea typeface="ＭＳ 明朝" panose="02020609040205080304" pitchFamily="17" charset="-128"/>
            </a:endParaRPr>
          </a:p>
          <a:p>
            <a:pPr eaLnBrk="1" hangingPunct="1">
              <a:lnSpc>
                <a:spcPct val="90000"/>
              </a:lnSpc>
              <a:buFontTx/>
              <a:buNone/>
            </a:pPr>
            <a:r>
              <a:rPr lang="zh-TW" altLang="en-US" smtClean="0">
                <a:latin typeface="Century" panose="02040604050505020304" pitchFamily="18" charset="0"/>
                <a:ea typeface="ＭＳ 明朝" panose="02020609040205080304" pitchFamily="17" charset="-128"/>
              </a:rPr>
              <a:t>⑥全人民所有制（</a:t>
            </a:r>
            <a:r>
              <a:rPr lang="ja-JP" altLang="en-US" smtClean="0">
                <a:ea typeface="ＭＳ 明朝" panose="02020609040205080304" pitchFamily="17" charset="-128"/>
              </a:rPr>
              <a:t>”</a:t>
            </a:r>
            <a:r>
              <a:rPr lang="en-US" altLang="ja-JP" smtClean="0">
                <a:latin typeface="Century" panose="02040604050505020304" pitchFamily="18" charset="0"/>
                <a:ea typeface="ＭＳ 明朝" panose="02020609040205080304" pitchFamily="17" charset="-128"/>
              </a:rPr>
              <a:t>Everybody has</a:t>
            </a:r>
            <a:r>
              <a:rPr lang="en-US" altLang="ja-JP" smtClean="0">
                <a:ea typeface="ＭＳ 明朝" panose="02020609040205080304" pitchFamily="17" charset="-128"/>
              </a:rPr>
              <a:t>”</a:t>
            </a:r>
            <a:r>
              <a:rPr lang="en-US" altLang="ja-JP" smtClean="0">
                <a:latin typeface="Century" panose="02040604050505020304" pitchFamily="18" charset="0"/>
                <a:ea typeface="ＭＳ 明朝" panose="02020609040205080304" pitchFamily="17" charset="-128"/>
              </a:rPr>
              <a:t> means </a:t>
            </a:r>
            <a:r>
              <a:rPr lang="en-US" altLang="ja-JP" smtClean="0">
                <a:ea typeface="ＭＳ 明朝" panose="02020609040205080304" pitchFamily="17" charset="-128"/>
              </a:rPr>
              <a:t>“</a:t>
            </a:r>
            <a:r>
              <a:rPr lang="en-US" altLang="ja-JP" smtClean="0">
                <a:latin typeface="Century" panose="02040604050505020304" pitchFamily="18" charset="0"/>
                <a:ea typeface="ＭＳ 明朝" panose="02020609040205080304" pitchFamily="17" charset="-128"/>
              </a:rPr>
              <a:t>Nobody has</a:t>
            </a:r>
            <a:r>
              <a:rPr lang="en-US" altLang="ja-JP" smtClean="0">
                <a:ea typeface="ＭＳ 明朝" panose="02020609040205080304" pitchFamily="17" charset="-128"/>
              </a:rPr>
              <a:t>”</a:t>
            </a:r>
            <a:r>
              <a:rPr lang="ja-JP" altLang="en-US" smtClean="0">
                <a:latin typeface="Century" panose="02040604050505020304" pitchFamily="18" charset="0"/>
                <a:ea typeface="ＭＳ 明朝" panose="02020609040205080304" pitchFamily="17" charset="-128"/>
              </a:rPr>
              <a:t>）</a:t>
            </a:r>
            <a:r>
              <a:rPr lang="ja-JP" altLang="en-US" smtClean="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3250"/>
                                        </p:tgtEl>
                                        <p:attrNameLst>
                                          <p:attrName>style.visibility</p:attrName>
                                        </p:attrNameLst>
                                      </p:cBhvr>
                                      <p:to>
                                        <p:strVal val="visible"/>
                                      </p:to>
                                    </p:set>
                                    <p:anim calcmode="lin" valueType="num">
                                      <p:cBhvr additive="base">
                                        <p:cTn id="7" dur="500" fill="hold"/>
                                        <p:tgtEl>
                                          <p:spTgt spid="53250"/>
                                        </p:tgtEl>
                                        <p:attrNameLst>
                                          <p:attrName>ppt_x</p:attrName>
                                        </p:attrNameLst>
                                      </p:cBhvr>
                                      <p:tavLst>
                                        <p:tav tm="0">
                                          <p:val>
                                            <p:strVal val="0-#ppt_w/2"/>
                                          </p:val>
                                        </p:tav>
                                        <p:tav tm="100000">
                                          <p:val>
                                            <p:strVal val="#ppt_x"/>
                                          </p:val>
                                        </p:tav>
                                      </p:tavLst>
                                    </p:anim>
                                    <p:anim calcmode="lin" valueType="num">
                                      <p:cBhvr additive="base">
                                        <p:cTn id="8" dur="500" fill="hold"/>
                                        <p:tgtEl>
                                          <p:spTgt spid="5325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3251">
                                            <p:txEl>
                                              <p:pRg st="0" end="0"/>
                                            </p:txEl>
                                          </p:spTgt>
                                        </p:tgtEl>
                                        <p:attrNameLst>
                                          <p:attrName>style.visibility</p:attrName>
                                        </p:attrNameLst>
                                      </p:cBhvr>
                                      <p:to>
                                        <p:strVal val="visible"/>
                                      </p:to>
                                    </p:set>
                                    <p:anim calcmode="lin" valueType="num">
                                      <p:cBhvr additive="base">
                                        <p:cTn id="13" dur="500" fill="hold"/>
                                        <p:tgtEl>
                                          <p:spTgt spid="5325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325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3251">
                                            <p:txEl>
                                              <p:pRg st="1" end="1"/>
                                            </p:txEl>
                                          </p:spTgt>
                                        </p:tgtEl>
                                        <p:attrNameLst>
                                          <p:attrName>style.visibility</p:attrName>
                                        </p:attrNameLst>
                                      </p:cBhvr>
                                      <p:to>
                                        <p:strVal val="visible"/>
                                      </p:to>
                                    </p:set>
                                    <p:anim calcmode="lin" valueType="num">
                                      <p:cBhvr additive="base">
                                        <p:cTn id="19" dur="500" fill="hold"/>
                                        <p:tgtEl>
                                          <p:spTgt spid="5325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325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3251">
                                            <p:txEl>
                                              <p:pRg st="2" end="2"/>
                                            </p:txEl>
                                          </p:spTgt>
                                        </p:tgtEl>
                                        <p:attrNameLst>
                                          <p:attrName>style.visibility</p:attrName>
                                        </p:attrNameLst>
                                      </p:cBhvr>
                                      <p:to>
                                        <p:strVal val="visible"/>
                                      </p:to>
                                    </p:set>
                                    <p:anim calcmode="lin" valueType="num">
                                      <p:cBhvr additive="base">
                                        <p:cTn id="25" dur="500" fill="hold"/>
                                        <p:tgtEl>
                                          <p:spTgt spid="53251">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5325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3251">
                                            <p:txEl>
                                              <p:pRg st="3" end="3"/>
                                            </p:txEl>
                                          </p:spTgt>
                                        </p:tgtEl>
                                        <p:attrNameLst>
                                          <p:attrName>style.visibility</p:attrName>
                                        </p:attrNameLst>
                                      </p:cBhvr>
                                      <p:to>
                                        <p:strVal val="visible"/>
                                      </p:to>
                                    </p:set>
                                    <p:anim calcmode="lin" valueType="num">
                                      <p:cBhvr additive="base">
                                        <p:cTn id="31" dur="500" fill="hold"/>
                                        <p:tgtEl>
                                          <p:spTgt spid="53251">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5325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53251">
                                            <p:txEl>
                                              <p:pRg st="4" end="4"/>
                                            </p:txEl>
                                          </p:spTgt>
                                        </p:tgtEl>
                                        <p:attrNameLst>
                                          <p:attrName>style.visibility</p:attrName>
                                        </p:attrNameLst>
                                      </p:cBhvr>
                                      <p:to>
                                        <p:strVal val="visible"/>
                                      </p:to>
                                    </p:set>
                                    <p:anim calcmode="lin" valueType="num">
                                      <p:cBhvr additive="base">
                                        <p:cTn id="37" dur="500" fill="hold"/>
                                        <p:tgtEl>
                                          <p:spTgt spid="53251">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5325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53251">
                                            <p:txEl>
                                              <p:pRg st="5" end="5"/>
                                            </p:txEl>
                                          </p:spTgt>
                                        </p:tgtEl>
                                        <p:attrNameLst>
                                          <p:attrName>style.visibility</p:attrName>
                                        </p:attrNameLst>
                                      </p:cBhvr>
                                      <p:to>
                                        <p:strVal val="visible"/>
                                      </p:to>
                                    </p:set>
                                    <p:anim calcmode="lin" valueType="num">
                                      <p:cBhvr additive="base">
                                        <p:cTn id="43" dur="500" fill="hold"/>
                                        <p:tgtEl>
                                          <p:spTgt spid="53251">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5325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53251">
                                            <p:txEl>
                                              <p:pRg st="6" end="6"/>
                                            </p:txEl>
                                          </p:spTgt>
                                        </p:tgtEl>
                                        <p:attrNameLst>
                                          <p:attrName>style.visibility</p:attrName>
                                        </p:attrNameLst>
                                      </p:cBhvr>
                                      <p:to>
                                        <p:strVal val="visible"/>
                                      </p:to>
                                    </p:set>
                                    <p:anim calcmode="lin" valueType="num">
                                      <p:cBhvr additive="base">
                                        <p:cTn id="49" dur="500" fill="hold"/>
                                        <p:tgtEl>
                                          <p:spTgt spid="53251">
                                            <p:txEl>
                                              <p:pRg st="6" end="6"/>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53251">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autoUpdateAnimBg="0"/>
      <p:bldP spid="53251"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457200"/>
            <a:ext cx="7772400" cy="762000"/>
          </a:xfrm>
        </p:spPr>
        <p:txBody>
          <a:bodyPr/>
          <a:lstStyle/>
          <a:p>
            <a:pPr eaLnBrk="1" hangingPunct="1"/>
            <a:r>
              <a:rPr lang="ja-JP" altLang="en-US" sz="3200" smtClean="0"/>
              <a:t>なぜ余剰人員が多いのか</a:t>
            </a:r>
          </a:p>
        </p:txBody>
      </p:sp>
      <p:sp>
        <p:nvSpPr>
          <p:cNvPr id="5123" name="Rectangle 3"/>
          <p:cNvSpPr>
            <a:spLocks noGrp="1" noChangeArrowheads="1"/>
          </p:cNvSpPr>
          <p:nvPr>
            <p:ph type="body" idx="1"/>
          </p:nvPr>
        </p:nvSpPr>
        <p:spPr>
          <a:xfrm>
            <a:off x="685800" y="1371600"/>
            <a:ext cx="7772400" cy="4724400"/>
          </a:xfrm>
          <a:solidFill>
            <a:schemeClr val="bg1"/>
          </a:solidFill>
        </p:spPr>
        <p:txBody>
          <a:bodyPr/>
          <a:lstStyle/>
          <a:p>
            <a:pPr eaLnBrk="1" hangingPunct="1">
              <a:buFontTx/>
              <a:buNone/>
            </a:pPr>
            <a:r>
              <a:rPr lang="ja-JP" altLang="en-US" smtClean="0"/>
              <a:t>文革時代～多くの都市青年が農村に</a:t>
            </a:r>
            <a:r>
              <a:rPr lang="ja-JP" altLang="en-US" smtClean="0">
                <a:solidFill>
                  <a:schemeClr val="accent2"/>
                </a:solidFill>
              </a:rPr>
              <a:t>下放</a:t>
            </a:r>
          </a:p>
          <a:p>
            <a:pPr eaLnBrk="1" hangingPunct="1">
              <a:buFontTx/>
              <a:buNone/>
            </a:pPr>
            <a:r>
              <a:rPr lang="ja-JP" altLang="en-US" smtClean="0"/>
              <a:t>　⇒文革が終わり、都市に戻る</a:t>
            </a:r>
          </a:p>
          <a:p>
            <a:pPr eaLnBrk="1" hangingPunct="1">
              <a:buFontTx/>
              <a:buNone/>
            </a:pPr>
            <a:r>
              <a:rPr lang="ja-JP" altLang="en-US" smtClean="0"/>
              <a:t>　⇒国有企業で吸収</a:t>
            </a:r>
          </a:p>
          <a:p>
            <a:pPr eaLnBrk="1" hangingPunct="1">
              <a:buFontTx/>
              <a:buNone/>
            </a:pPr>
            <a:r>
              <a:rPr lang="ja-JP" altLang="en-US" smtClean="0"/>
              <a:t>　　（一部は私営企業で吸収）</a:t>
            </a:r>
          </a:p>
          <a:p>
            <a:pPr eaLnBrk="1" hangingPunct="1">
              <a:buFontTx/>
              <a:buNone/>
            </a:pPr>
            <a:r>
              <a:rPr lang="ja-JP" altLang="en-US" smtClean="0"/>
              <a:t>　（</a:t>
            </a:r>
            <a:r>
              <a:rPr lang="ja-JP" altLang="en-US" smtClean="0">
                <a:ea typeface="ＭＳ Ｐ明朝" panose="02020600040205080304" pitchFamily="18" charset="-128"/>
              </a:rPr>
              <a:t>文革中、私営企業は「資本主義のしっぽ」といわれていたが、私営企業を認めざるを得ない</a:t>
            </a:r>
            <a:r>
              <a:rPr lang="ja-JP" altLang="en-US" smtClean="0"/>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609600"/>
            <a:ext cx="7772400" cy="515938"/>
          </a:xfrm>
        </p:spPr>
        <p:txBody>
          <a:bodyPr/>
          <a:lstStyle/>
          <a:p>
            <a:pPr eaLnBrk="1" hangingPunct="1"/>
            <a:r>
              <a:rPr lang="ja-JP" altLang="en-US" sz="4000" smtClean="0"/>
              <a:t>急成長遂げた集団所有企業</a:t>
            </a:r>
          </a:p>
        </p:txBody>
      </p:sp>
      <p:sp>
        <p:nvSpPr>
          <p:cNvPr id="6147" name="Rectangle 3"/>
          <p:cNvSpPr>
            <a:spLocks noGrp="1" noChangeArrowheads="1"/>
          </p:cNvSpPr>
          <p:nvPr>
            <p:ph type="body" idx="1"/>
          </p:nvPr>
        </p:nvSpPr>
        <p:spPr>
          <a:xfrm>
            <a:off x="684213" y="1341438"/>
            <a:ext cx="7772400" cy="4762500"/>
          </a:xfrm>
        </p:spPr>
        <p:txBody>
          <a:bodyPr/>
          <a:lstStyle/>
          <a:p>
            <a:pPr eaLnBrk="1" hangingPunct="1">
              <a:buFontTx/>
              <a:buNone/>
            </a:pPr>
            <a:r>
              <a:rPr lang="ja-JP" altLang="en-US" smtClean="0"/>
              <a:t>都市集団企業</a:t>
            </a:r>
          </a:p>
          <a:p>
            <a:pPr eaLnBrk="1" hangingPunct="1">
              <a:buFontTx/>
              <a:buNone/>
            </a:pPr>
            <a:r>
              <a:rPr lang="ja-JP" altLang="en-US" smtClean="0"/>
              <a:t>農村集団企業（社隊企業）→</a:t>
            </a:r>
            <a:r>
              <a:rPr lang="en-US" altLang="ja-JP" smtClean="0"/>
              <a:t>84</a:t>
            </a:r>
            <a:r>
              <a:rPr lang="ja-JP" altLang="en-US" smtClean="0"/>
              <a:t>年から「郷鎮企業」</a:t>
            </a:r>
            <a:r>
              <a:rPr lang="en-US" altLang="ja-JP" smtClean="0"/>
              <a:t>95</a:t>
            </a:r>
            <a:r>
              <a:rPr lang="ja-JP" altLang="en-US" smtClean="0"/>
              <a:t>年の雇用者数</a:t>
            </a:r>
            <a:r>
              <a:rPr lang="en-US" altLang="ja-JP" smtClean="0"/>
              <a:t>1</a:t>
            </a:r>
            <a:r>
              <a:rPr lang="ja-JP" altLang="en-US" smtClean="0"/>
              <a:t>億</a:t>
            </a:r>
            <a:r>
              <a:rPr lang="en-US" altLang="ja-JP" smtClean="0"/>
              <a:t>2862</a:t>
            </a:r>
            <a:r>
              <a:rPr lang="ja-JP" altLang="en-US" smtClean="0"/>
              <a:t>万人</a:t>
            </a:r>
          </a:p>
          <a:p>
            <a:pPr eaLnBrk="1" hangingPunct="1">
              <a:buFontTx/>
              <a:buNone/>
            </a:pPr>
            <a:r>
              <a:rPr lang="ja-JP" altLang="en-US" smtClean="0"/>
              <a:t>　工業生産高の３分の</a:t>
            </a:r>
            <a:r>
              <a:rPr lang="en-US" altLang="ja-JP" smtClean="0"/>
              <a:t>1</a:t>
            </a:r>
          </a:p>
          <a:p>
            <a:pPr eaLnBrk="1" hangingPunct="1">
              <a:buFontTx/>
              <a:buNone/>
            </a:pPr>
            <a:r>
              <a:rPr lang="en-US" altLang="ja-JP" smtClean="0"/>
              <a:t>→</a:t>
            </a:r>
            <a:r>
              <a:rPr lang="ja-JP" altLang="en-US" smtClean="0"/>
              <a:t>地元の雇用と財政収入の増加に直結</a:t>
            </a:r>
          </a:p>
          <a:p>
            <a:pPr eaLnBrk="1" hangingPunct="1">
              <a:buFontTx/>
              <a:buNone/>
            </a:pPr>
            <a:r>
              <a:rPr lang="ja-JP" altLang="en-US" smtClean="0"/>
              <a:t>　経営者への権限移譲と経営支援</a:t>
            </a:r>
          </a:p>
          <a:p>
            <a:pPr eaLnBrk="1" hangingPunct="1">
              <a:buFontTx/>
              <a:buNone/>
            </a:pPr>
            <a:r>
              <a:rPr lang="ja-JP" altLang="en-US" smtClean="0"/>
              <a:t>　（</a:t>
            </a:r>
            <a:r>
              <a:rPr lang="en-US" altLang="ja-JP" smtClean="0"/>
              <a:t>85</a:t>
            </a:r>
            <a:r>
              <a:rPr lang="ja-JP" altLang="en-US" smtClean="0"/>
              <a:t>年からは個人営業企業も）</a:t>
            </a:r>
          </a:p>
          <a:p>
            <a:pPr eaLnBrk="1" hangingPunct="1">
              <a:buFontTx/>
              <a:buNone/>
            </a:pPr>
            <a:r>
              <a:rPr lang="ja-JP" altLang="en-US" smtClean="0"/>
              <a:t>民営化が進む</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333375"/>
            <a:ext cx="7772400" cy="647700"/>
          </a:xfrm>
        </p:spPr>
        <p:txBody>
          <a:bodyPr/>
          <a:lstStyle/>
          <a:p>
            <a:pPr eaLnBrk="1" hangingPunct="1"/>
            <a:r>
              <a:rPr lang="ja-JP" altLang="en-US" sz="4000" smtClean="0"/>
              <a:t>よみがえった私有企業</a:t>
            </a:r>
          </a:p>
        </p:txBody>
      </p:sp>
      <p:sp>
        <p:nvSpPr>
          <p:cNvPr id="7171" name="Rectangle 3"/>
          <p:cNvSpPr>
            <a:spLocks noGrp="1" noChangeArrowheads="1"/>
          </p:cNvSpPr>
          <p:nvPr>
            <p:ph type="body" idx="1"/>
          </p:nvPr>
        </p:nvSpPr>
        <p:spPr>
          <a:xfrm>
            <a:off x="684213" y="1196975"/>
            <a:ext cx="7772400" cy="4906963"/>
          </a:xfrm>
        </p:spPr>
        <p:txBody>
          <a:bodyPr/>
          <a:lstStyle/>
          <a:p>
            <a:pPr eaLnBrk="1" hangingPunct="1">
              <a:buFontTx/>
              <a:buNone/>
            </a:pPr>
            <a:r>
              <a:rPr lang="ja-JP" altLang="en-US" smtClean="0"/>
              <a:t>個人経営と私営企業</a:t>
            </a:r>
          </a:p>
          <a:p>
            <a:pPr eaLnBrk="1" hangingPunct="1">
              <a:buFontTx/>
              <a:buNone/>
            </a:pPr>
            <a:r>
              <a:rPr lang="ja-JP" altLang="en-US" smtClean="0"/>
              <a:t>厳しい雇用情勢のなかで認めざるを得ない</a:t>
            </a:r>
          </a:p>
          <a:p>
            <a:pPr eaLnBrk="1" hangingPunct="1">
              <a:buFontTx/>
              <a:buNone/>
            </a:pPr>
            <a:r>
              <a:rPr lang="ja-JP" altLang="en-US" smtClean="0"/>
              <a:t>（社会主義公有制経済の補完物）</a:t>
            </a:r>
          </a:p>
          <a:p>
            <a:pPr eaLnBrk="1" hangingPunct="1">
              <a:buFontTx/>
              <a:buNone/>
            </a:pPr>
            <a:r>
              <a:rPr lang="en-US" altLang="ja-JP" smtClean="0"/>
              <a:t>93</a:t>
            </a:r>
            <a:r>
              <a:rPr lang="ja-JP" altLang="en-US" smtClean="0"/>
              <a:t>年「社会主義市場経済体制の建設に関する若干の規定」→各種所有制経済の平等参加と市場競争の環境</a:t>
            </a:r>
          </a:p>
          <a:p>
            <a:pPr eaLnBrk="1" hangingPunct="1">
              <a:buFontTx/>
              <a:buNone/>
            </a:pPr>
            <a:r>
              <a:rPr lang="en-US" altLang="ja-JP" smtClean="0"/>
              <a:t>99</a:t>
            </a:r>
            <a:r>
              <a:rPr lang="ja-JP" altLang="en-US" smtClean="0"/>
              <a:t>年　憲法改正（非公有制経済は社会主義市場経済の重要な構成部分）</a:t>
            </a:r>
            <a:endParaRPr lang="en-US" altLang="ja-JP" smtClean="0"/>
          </a:p>
          <a:p>
            <a:pPr eaLnBrk="1" hangingPunct="1">
              <a:buFontTx/>
              <a:buNone/>
            </a:pPr>
            <a:r>
              <a:rPr lang="en-US" altLang="ja-JP" smtClean="0"/>
              <a:t>03</a:t>
            </a:r>
            <a:r>
              <a:rPr lang="ja-JP" altLang="en-US" smtClean="0"/>
              <a:t>年　私有財産の不可侵</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85800" y="476250"/>
            <a:ext cx="7772400" cy="720725"/>
          </a:xfrm>
        </p:spPr>
        <p:txBody>
          <a:bodyPr/>
          <a:lstStyle/>
          <a:p>
            <a:pPr eaLnBrk="1" hangingPunct="1"/>
            <a:r>
              <a:rPr lang="ja-JP" altLang="en-US" sz="4000" smtClean="0"/>
              <a:t>外資企業の参入</a:t>
            </a:r>
          </a:p>
        </p:txBody>
      </p:sp>
      <p:sp>
        <p:nvSpPr>
          <p:cNvPr id="8195" name="Rectangle 3"/>
          <p:cNvSpPr>
            <a:spLocks noGrp="1" noChangeArrowheads="1"/>
          </p:cNvSpPr>
          <p:nvPr>
            <p:ph type="body" idx="1"/>
          </p:nvPr>
        </p:nvSpPr>
        <p:spPr>
          <a:xfrm>
            <a:off x="684213" y="1412875"/>
            <a:ext cx="7772400" cy="4691063"/>
          </a:xfrm>
        </p:spPr>
        <p:txBody>
          <a:bodyPr/>
          <a:lstStyle/>
          <a:p>
            <a:pPr eaLnBrk="1" hangingPunct="1">
              <a:buFontTx/>
              <a:buNone/>
            </a:pPr>
            <a:r>
              <a:rPr lang="en-US" altLang="ja-JP" smtClean="0"/>
              <a:t>1979</a:t>
            </a:r>
            <a:r>
              <a:rPr lang="ja-JP" altLang="en-US" smtClean="0"/>
              <a:t>年　中外合資経営企業法の施行</a:t>
            </a:r>
          </a:p>
          <a:p>
            <a:pPr eaLnBrk="1" hangingPunct="1">
              <a:buFontTx/>
              <a:buNone/>
            </a:pPr>
            <a:r>
              <a:rPr lang="ja-JP" altLang="en-US" smtClean="0"/>
              <a:t>（合弁、合作、外資（独資））</a:t>
            </a:r>
          </a:p>
          <a:p>
            <a:pPr eaLnBrk="1" hangingPunct="1">
              <a:buFontTx/>
              <a:buNone/>
            </a:pPr>
            <a:r>
              <a:rPr lang="ja-JP" altLang="en-US" smtClean="0"/>
              <a:t>工業生産高に占める外資の比率</a:t>
            </a:r>
          </a:p>
          <a:p>
            <a:pPr eaLnBrk="1" hangingPunct="1">
              <a:buFontTx/>
              <a:buNone/>
            </a:pPr>
            <a:r>
              <a:rPr lang="en-US" altLang="ja-JP" smtClean="0"/>
              <a:t>93</a:t>
            </a:r>
            <a:r>
              <a:rPr lang="ja-JP" altLang="en-US" smtClean="0"/>
              <a:t>年（</a:t>
            </a:r>
            <a:r>
              <a:rPr lang="en-US" altLang="ja-JP" smtClean="0"/>
              <a:t>7.5</a:t>
            </a:r>
            <a:r>
              <a:rPr lang="ja-JP" altLang="en-US" smtClean="0"/>
              <a:t>％）→</a:t>
            </a:r>
            <a:r>
              <a:rPr lang="en-US" altLang="ja-JP" smtClean="0"/>
              <a:t>09</a:t>
            </a:r>
            <a:r>
              <a:rPr lang="ja-JP" altLang="en-US" smtClean="0"/>
              <a:t>年（</a:t>
            </a:r>
            <a:r>
              <a:rPr lang="en-US" altLang="ja-JP" smtClean="0"/>
              <a:t>27.8</a:t>
            </a:r>
            <a:r>
              <a:rPr lang="ja-JP" altLang="en-US" smtClean="0"/>
              <a:t>％）→</a:t>
            </a:r>
            <a:r>
              <a:rPr lang="en-US" altLang="ja-JP" smtClean="0"/>
              <a:t>11</a:t>
            </a:r>
            <a:r>
              <a:rPr lang="ja-JP" altLang="en-US" smtClean="0"/>
              <a:t>年（</a:t>
            </a:r>
            <a:r>
              <a:rPr lang="en-US" altLang="ja-JP" smtClean="0"/>
              <a:t>25.9</a:t>
            </a:r>
            <a:r>
              <a:rPr lang="ja-JP" altLang="en-US" smtClean="0"/>
              <a:t>％）</a:t>
            </a:r>
          </a:p>
          <a:p>
            <a:pPr eaLnBrk="1" hangingPunct="1">
              <a:buFontTx/>
              <a:buNone/>
            </a:pPr>
            <a:r>
              <a:rPr lang="ja-JP" altLang="en-US" smtClean="0"/>
              <a:t>当初は委託加工型</a:t>
            </a:r>
          </a:p>
          <a:p>
            <a:pPr eaLnBrk="1" hangingPunct="1">
              <a:buFontTx/>
              <a:buNone/>
            </a:pPr>
            <a:r>
              <a:rPr lang="en-US" altLang="ja-JP" smtClean="0"/>
              <a:t>WTO</a:t>
            </a:r>
            <a:r>
              <a:rPr lang="ja-JP" altLang="en-US" smtClean="0"/>
              <a:t>加盟後は国内市場向け増</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タイトル 1"/>
          <p:cNvSpPr>
            <a:spLocks noGrp="1"/>
          </p:cNvSpPr>
          <p:nvPr>
            <p:ph type="title"/>
          </p:nvPr>
        </p:nvSpPr>
        <p:spPr>
          <a:xfrm>
            <a:off x="685800" y="609600"/>
            <a:ext cx="7772400" cy="658813"/>
          </a:xfrm>
        </p:spPr>
        <p:txBody>
          <a:bodyPr/>
          <a:lstStyle/>
          <a:p>
            <a:r>
              <a:rPr lang="ja-JP" altLang="en-US" smtClean="0"/>
              <a:t>各種企業の就業者数</a:t>
            </a:r>
            <a:endParaRPr lang="zh-CN" altLang="en-US" smtClean="0"/>
          </a:p>
        </p:txBody>
      </p:sp>
      <p:graphicFrame>
        <p:nvGraphicFramePr>
          <p:cNvPr id="6" name="コンテンツ プレースホルダー 5"/>
          <p:cNvGraphicFramePr>
            <a:graphicFrameLocks noGrp="1"/>
          </p:cNvGraphicFramePr>
          <p:nvPr>
            <p:ph idx="1"/>
            <p:extLst>
              <p:ext uri="{D42A27DB-BD31-4B8C-83A1-F6EECF244321}">
                <p14:modId xmlns:p14="http://schemas.microsoft.com/office/powerpoint/2010/main" val="4248728685"/>
              </p:ext>
            </p:extLst>
          </p:nvPr>
        </p:nvGraphicFramePr>
        <p:xfrm>
          <a:off x="685800" y="1484784"/>
          <a:ext cx="7772400" cy="461121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476250"/>
            <a:ext cx="7772400" cy="720725"/>
          </a:xfrm>
        </p:spPr>
        <p:txBody>
          <a:bodyPr/>
          <a:lstStyle/>
          <a:p>
            <a:pPr eaLnBrk="1" hangingPunct="1"/>
            <a:r>
              <a:rPr lang="ja-JP" altLang="en-US" sz="3200" smtClean="0"/>
              <a:t>国有企業改革～経営自主権の拡大</a:t>
            </a:r>
          </a:p>
        </p:txBody>
      </p:sp>
      <p:sp>
        <p:nvSpPr>
          <p:cNvPr id="10243" name="Rectangle 3"/>
          <p:cNvSpPr>
            <a:spLocks noGrp="1" noChangeArrowheads="1"/>
          </p:cNvSpPr>
          <p:nvPr>
            <p:ph type="body" idx="1"/>
          </p:nvPr>
        </p:nvSpPr>
        <p:spPr>
          <a:xfrm>
            <a:off x="684213" y="1341438"/>
            <a:ext cx="7772400" cy="5040312"/>
          </a:xfrm>
        </p:spPr>
        <p:txBody>
          <a:bodyPr/>
          <a:lstStyle/>
          <a:p>
            <a:pPr eaLnBrk="1" hangingPunct="1">
              <a:buFontTx/>
              <a:buNone/>
            </a:pPr>
            <a:r>
              <a:rPr lang="en-US" altLang="ja-JP" sz="2800" smtClean="0"/>
              <a:t>80</a:t>
            </a:r>
            <a:r>
              <a:rPr lang="ja-JP" altLang="en-US" sz="2800" smtClean="0"/>
              <a:t>年代～「所有と経営の分離」</a:t>
            </a:r>
          </a:p>
          <a:p>
            <a:pPr eaLnBrk="1" hangingPunct="1">
              <a:buFontTx/>
              <a:buNone/>
            </a:pPr>
            <a:r>
              <a:rPr lang="ja-JP" altLang="en-US" sz="2800" smtClean="0"/>
              <a:t>　　→経営自主権の拡大</a:t>
            </a:r>
          </a:p>
          <a:p>
            <a:pPr eaLnBrk="1" hangingPunct="1">
              <a:buFontTx/>
              <a:buNone/>
            </a:pPr>
            <a:r>
              <a:rPr lang="ja-JP" altLang="en-US" sz="2800" smtClean="0"/>
              <a:t>　　　　放権譲利</a:t>
            </a:r>
          </a:p>
          <a:p>
            <a:pPr eaLnBrk="1" hangingPunct="1">
              <a:buFontTx/>
              <a:buNone/>
            </a:pPr>
            <a:r>
              <a:rPr lang="ja-JP" altLang="en-US" sz="2800" smtClean="0"/>
              <a:t>　　　　→経営者と従業員の利益を優先</a:t>
            </a:r>
          </a:p>
          <a:p>
            <a:pPr eaLnBrk="1" hangingPunct="1">
              <a:buFontTx/>
              <a:buNone/>
            </a:pPr>
            <a:r>
              <a:rPr lang="en-US" altLang="ja-JP" sz="2800" smtClean="0"/>
              <a:t>83</a:t>
            </a:r>
            <a:r>
              <a:rPr lang="ja-JP" altLang="en-US" sz="2800" smtClean="0"/>
              <a:t>年　</a:t>
            </a:r>
            <a:r>
              <a:rPr lang="ja-JP" altLang="en-US" sz="2800" smtClean="0">
                <a:solidFill>
                  <a:schemeClr val="accent2"/>
                </a:solidFill>
                <a:latin typeface="ＭＳ Ｐゴシック" panose="020B0600070205080204" pitchFamily="50" charset="-128"/>
              </a:rPr>
              <a:t>利潤上納</a:t>
            </a:r>
            <a:r>
              <a:rPr lang="ja-JP" altLang="en-US" sz="2800" smtClean="0">
                <a:latin typeface="ＭＳ Ｐゴシック" panose="020B0600070205080204" pitchFamily="50" charset="-128"/>
              </a:rPr>
              <a:t>から</a:t>
            </a:r>
            <a:r>
              <a:rPr lang="ja-JP" altLang="en-US" sz="2800" smtClean="0">
                <a:solidFill>
                  <a:schemeClr val="accent2"/>
                </a:solidFill>
                <a:latin typeface="ＭＳ Ｐゴシック" panose="020B0600070205080204" pitchFamily="50" charset="-128"/>
              </a:rPr>
              <a:t>利潤留保</a:t>
            </a:r>
            <a:endParaRPr lang="ja-JP" altLang="en-US" sz="2800" smtClean="0">
              <a:latin typeface="ＭＳ Ｐゴシック" panose="020B0600070205080204" pitchFamily="50" charset="-128"/>
            </a:endParaRPr>
          </a:p>
          <a:p>
            <a:pPr eaLnBrk="1" hangingPunct="1">
              <a:buFontTx/>
              <a:buNone/>
            </a:pPr>
            <a:r>
              <a:rPr lang="ja-JP" altLang="en-US" sz="2800" smtClean="0">
                <a:latin typeface="ＭＳ Ｐゴシック" panose="020B0600070205080204" pitchFamily="50" charset="-128"/>
              </a:rPr>
              <a:t>（ただし業種によって利潤率が異なるので留保率をきめる際にもめる。）→財政赤字の問題も</a:t>
            </a:r>
          </a:p>
          <a:p>
            <a:pPr eaLnBrk="1" hangingPunct="1">
              <a:buFontTx/>
              <a:buNone/>
            </a:pPr>
            <a:r>
              <a:rPr lang="en-US" altLang="ja-JP" sz="2800" smtClean="0">
                <a:latin typeface="ＭＳ Ｐゴシック" panose="020B0600070205080204" pitchFamily="50" charset="-128"/>
              </a:rPr>
              <a:t>84</a:t>
            </a:r>
            <a:r>
              <a:rPr lang="ja-JP" altLang="en-US" sz="2800" smtClean="0">
                <a:latin typeface="ＭＳ Ｐゴシック" panose="020B0600070205080204" pitchFamily="50" charset="-128"/>
              </a:rPr>
              <a:t>年　</a:t>
            </a:r>
            <a:r>
              <a:rPr lang="ja-JP" altLang="en-US" sz="2800" smtClean="0">
                <a:solidFill>
                  <a:schemeClr val="accent1"/>
                </a:solidFill>
                <a:latin typeface="ＭＳ Ｐゴシック" panose="020B0600070205080204" pitchFamily="50" charset="-128"/>
              </a:rPr>
              <a:t>利改税</a:t>
            </a:r>
            <a:r>
              <a:rPr lang="ja-JP" altLang="en-US" sz="2800" smtClean="0">
                <a:latin typeface="ＭＳ Ｐゴシック" panose="020B0600070205080204" pitchFamily="50" charset="-128"/>
              </a:rPr>
              <a:t>（利潤留保から</a:t>
            </a:r>
            <a:r>
              <a:rPr lang="ja-JP" altLang="en-US" sz="2800" smtClean="0">
                <a:solidFill>
                  <a:schemeClr val="accent2"/>
                </a:solidFill>
                <a:latin typeface="ＭＳ Ｐゴシック" panose="020B0600070205080204" pitchFamily="50" charset="-128"/>
              </a:rPr>
              <a:t>納税制</a:t>
            </a:r>
            <a:r>
              <a:rPr lang="ja-JP" altLang="en-US" sz="2800" smtClean="0">
                <a:latin typeface="ＭＳ Ｐゴシック" panose="020B0600070205080204" pitchFamily="50" charset="-128"/>
              </a:rPr>
              <a:t>に）</a:t>
            </a:r>
          </a:p>
          <a:p>
            <a:pPr eaLnBrk="1" hangingPunct="1">
              <a:buFontTx/>
              <a:buNone/>
            </a:pPr>
            <a:r>
              <a:rPr lang="ja-JP" altLang="en-US" sz="2800" smtClean="0">
                <a:latin typeface="ＭＳ Ｐゴシック" panose="020B0600070205080204" pitchFamily="50" charset="-128"/>
              </a:rPr>
              <a:t>　（企業所得税（５５％）のほかに</a:t>
            </a:r>
            <a:r>
              <a:rPr lang="ja-JP" altLang="en-US" sz="2800" smtClean="0">
                <a:solidFill>
                  <a:schemeClr val="accent2"/>
                </a:solidFill>
                <a:latin typeface="ＭＳ Ｐゴシック" panose="020B0600070205080204" pitchFamily="50" charset="-128"/>
              </a:rPr>
              <a:t>調節税</a:t>
            </a:r>
            <a:r>
              <a:rPr lang="ja-JP" altLang="en-US" sz="2800" smtClean="0">
                <a:latin typeface="ＭＳ Ｐゴシック" panose="020B0600070205080204" pitchFamily="50" charset="-128"/>
              </a:rPr>
              <a:t>を設けたので、企業の負担率が重くなる）</a:t>
            </a:r>
          </a:p>
          <a:p>
            <a:pPr eaLnBrk="1" hangingPunct="1">
              <a:buFontTx/>
              <a:buNone/>
            </a:pPr>
            <a:endParaRPr lang="en-US" altLang="ja-JP" sz="2800" smtClean="0">
              <a:latin typeface="ＭＳ Ｐゴシック" panose="020B0600070205080204" pitchFamily="50"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body" idx="1"/>
          </p:nvPr>
        </p:nvSpPr>
        <p:spPr>
          <a:xfrm>
            <a:off x="685800" y="404813"/>
            <a:ext cx="7772400" cy="5691187"/>
          </a:xfrm>
        </p:spPr>
        <p:txBody>
          <a:bodyPr/>
          <a:lstStyle/>
          <a:p>
            <a:pPr eaLnBrk="1" hangingPunct="1">
              <a:buFontTx/>
              <a:buNone/>
            </a:pPr>
            <a:r>
              <a:rPr lang="ja-JP" altLang="en-US" smtClean="0"/>
              <a:t>国有企業の資金源を財政投資から銀行融資</a:t>
            </a:r>
          </a:p>
          <a:p>
            <a:pPr algn="just" eaLnBrk="1" hangingPunct="1">
              <a:buFontTx/>
              <a:buNone/>
            </a:pPr>
            <a:r>
              <a:rPr lang="en-US" altLang="ja-JP" smtClean="0">
                <a:latin typeface="ＭＳ Ｐゴシック" panose="020B0600070205080204" pitchFamily="50" charset="-128"/>
              </a:rPr>
              <a:t>86</a:t>
            </a:r>
            <a:r>
              <a:rPr lang="ja-JP" altLang="en-US" smtClean="0">
                <a:latin typeface="ＭＳ Ｐゴシック" panose="020B0600070205080204" pitchFamily="50" charset="-128"/>
              </a:rPr>
              <a:t>年　破産法の採択</a:t>
            </a:r>
          </a:p>
          <a:p>
            <a:pPr algn="just" eaLnBrk="1" hangingPunct="1">
              <a:buFontTx/>
              <a:buNone/>
            </a:pPr>
            <a:r>
              <a:rPr lang="en-US" altLang="ja-JP" smtClean="0">
                <a:latin typeface="ＭＳ Ｐゴシック" panose="020B0600070205080204" pitchFamily="50" charset="-128"/>
              </a:rPr>
              <a:t>87</a:t>
            </a:r>
            <a:r>
              <a:rPr lang="ja-JP" altLang="en-US" smtClean="0">
                <a:latin typeface="ＭＳ Ｐゴシック" panose="020B0600070205080204" pitchFamily="50" charset="-128"/>
              </a:rPr>
              <a:t>年　請負経営責任制</a:t>
            </a:r>
          </a:p>
          <a:p>
            <a:pPr algn="just" eaLnBrk="1" hangingPunct="1">
              <a:buFontTx/>
              <a:buNone/>
            </a:pPr>
            <a:r>
              <a:rPr lang="ja-JP" altLang="en-US" smtClean="0">
                <a:latin typeface="ＭＳ Ｐゴシック" panose="020B0600070205080204" pitchFamily="50" charset="-128"/>
              </a:rPr>
              <a:t>　一定額・率の利潤上納を請負、超過分は基本的に企業のものに</a:t>
            </a:r>
          </a:p>
          <a:p>
            <a:pPr algn="just" eaLnBrk="1" hangingPunct="1">
              <a:buFontTx/>
              <a:buNone/>
            </a:pPr>
            <a:r>
              <a:rPr lang="ja-JP" altLang="en-US" smtClean="0">
                <a:latin typeface="ＭＳ Ｐゴシック" panose="020B0600070205080204" pitchFamily="50" charset="-128"/>
              </a:rPr>
              <a:t>　　政府機関との１対１の談判・交渉できめられたので、企業の負担が不公平</a:t>
            </a:r>
          </a:p>
          <a:p>
            <a:pPr algn="just" eaLnBrk="1" hangingPunct="1">
              <a:buFontTx/>
              <a:buNone/>
            </a:pPr>
            <a:r>
              <a:rPr lang="ja-JP" altLang="en-US" smtClean="0">
                <a:latin typeface="ＭＳ Ｐゴシック" panose="020B0600070205080204" pitchFamily="50" charset="-128"/>
              </a:rPr>
              <a:t>行政部門からの経営への介入</a:t>
            </a:r>
          </a:p>
          <a:p>
            <a:pPr algn="just" eaLnBrk="1" hangingPunct="1">
              <a:buFontTx/>
              <a:buNone/>
            </a:pPr>
            <a:r>
              <a:rPr lang="ja-JP" altLang="en-US" smtClean="0">
                <a:latin typeface="ＭＳ Ｐゴシック" panose="020B0600070205080204" pitchFamily="50" charset="-128"/>
              </a:rPr>
              <a:t>　</a:t>
            </a:r>
            <a:r>
              <a:rPr lang="ja-JP" altLang="en-US" smtClean="0">
                <a:solidFill>
                  <a:schemeClr val="accent2"/>
                </a:solidFill>
                <a:latin typeface="ＭＳ Ｐゴシック" panose="020B0600070205080204" pitchFamily="50" charset="-128"/>
              </a:rPr>
              <a:t>契約達成できなかったときの問題</a:t>
            </a:r>
          </a:p>
          <a:p>
            <a:pPr algn="just" eaLnBrk="1" hangingPunct="1">
              <a:buFontTx/>
              <a:buNone/>
            </a:pPr>
            <a:r>
              <a:rPr lang="ja-JP" altLang="en-US" smtClean="0">
                <a:solidFill>
                  <a:schemeClr val="accent2"/>
                </a:solidFill>
                <a:latin typeface="ＭＳ Ｐゴシック" panose="020B0600070205080204" pitchFamily="50" charset="-128"/>
              </a:rPr>
              <a:t>　価格の問題</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body" idx="1"/>
          </p:nvPr>
        </p:nvSpPr>
        <p:spPr>
          <a:xfrm>
            <a:off x="685800" y="476250"/>
            <a:ext cx="7772400" cy="5619750"/>
          </a:xfrm>
        </p:spPr>
        <p:txBody>
          <a:bodyPr/>
          <a:lstStyle/>
          <a:p>
            <a:pPr eaLnBrk="1" hangingPunct="1">
              <a:buFontTx/>
              <a:buNone/>
            </a:pPr>
            <a:r>
              <a:rPr lang="ja-JP" altLang="en-US" smtClean="0"/>
              <a:t>＊国家は経営責任を負えず、所有者としての役割果たせず　　　企業のインサイダーコントロール</a:t>
            </a:r>
          </a:p>
          <a:p>
            <a:pPr eaLnBrk="1" hangingPunct="1">
              <a:buFontTx/>
              <a:buNone/>
            </a:pPr>
            <a:r>
              <a:rPr lang="ja-JP" altLang="en-US" smtClean="0"/>
              <a:t>→経営者と従業員の利益が優先</a:t>
            </a:r>
          </a:p>
          <a:p>
            <a:pPr eaLnBrk="1" hangingPunct="1">
              <a:buFontTx/>
              <a:buNone/>
            </a:pPr>
            <a:r>
              <a:rPr lang="ja-JP" altLang="en-US" smtClean="0"/>
              <a:t>＊予算外投資によって（地方）国有企業が設立される場合も</a:t>
            </a:r>
            <a:endParaRPr lang="en-US" altLang="ja-JP" smtClean="0"/>
          </a:p>
        </p:txBody>
      </p:sp>
      <p:sp>
        <p:nvSpPr>
          <p:cNvPr id="12291" name="AutoShape 4"/>
          <p:cNvSpPr>
            <a:spLocks noChangeArrowheads="1"/>
          </p:cNvSpPr>
          <p:nvPr/>
        </p:nvSpPr>
        <p:spPr bwMode="auto">
          <a:xfrm>
            <a:off x="3995738" y="1052513"/>
            <a:ext cx="647700" cy="485775"/>
          </a:xfrm>
          <a:prstGeom prst="leftRightArrow">
            <a:avLst>
              <a:gd name="adj1" fmla="val 50000"/>
              <a:gd name="adj2" fmla="val 2666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endParaRPr lang="zh-CN" altLang="en-US" sz="24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5"/>
          <p:cNvSpPr>
            <a:spLocks noGrp="1" noChangeArrowheads="1"/>
          </p:cNvSpPr>
          <p:nvPr>
            <p:ph type="title"/>
          </p:nvPr>
        </p:nvSpPr>
        <p:spPr/>
        <p:txBody>
          <a:bodyPr/>
          <a:lstStyle/>
          <a:p>
            <a:pPr eaLnBrk="1" hangingPunct="1"/>
            <a:r>
              <a:rPr lang="ja-JP" altLang="en-US" sz="4000" smtClean="0"/>
              <a:t>国有企業</a:t>
            </a:r>
            <a:br>
              <a:rPr lang="ja-JP" altLang="en-US" sz="4000" smtClean="0"/>
            </a:br>
            <a:r>
              <a:rPr lang="en-US" altLang="ja-JP" sz="3200" smtClean="0"/>
              <a:t>(90</a:t>
            </a:r>
            <a:r>
              <a:rPr lang="ja-JP" altLang="en-US" sz="3200" smtClean="0"/>
              <a:t>年代前半まで増加）</a:t>
            </a:r>
            <a:r>
              <a:rPr lang="ja-JP" altLang="en-US" sz="2400" smtClean="0"/>
              <a:t>～</a:t>
            </a:r>
            <a:r>
              <a:rPr lang="en-US" altLang="ja-JP" sz="2400" smtClean="0"/>
              <a:t>95</a:t>
            </a:r>
            <a:r>
              <a:rPr lang="ja-JP" altLang="en-US" sz="2400" smtClean="0"/>
              <a:t>年からは定義が変化</a:t>
            </a:r>
            <a:endParaRPr lang="ja-JP" altLang="en-US" sz="4000" smtClean="0"/>
          </a:p>
        </p:txBody>
      </p:sp>
      <p:graphicFrame>
        <p:nvGraphicFramePr>
          <p:cNvPr id="13315" name="Object 4"/>
          <p:cNvGraphicFramePr>
            <a:graphicFrameLocks noGrp="1" noChangeAspect="1"/>
          </p:cNvGraphicFramePr>
          <p:nvPr>
            <p:ph idx="1"/>
          </p:nvPr>
        </p:nvGraphicFramePr>
        <p:xfrm>
          <a:off x="900113" y="2060575"/>
          <a:ext cx="7559675" cy="4321175"/>
        </p:xfrm>
        <a:graphic>
          <a:graphicData uri="http://schemas.openxmlformats.org/presentationml/2006/ole">
            <mc:AlternateContent xmlns:mc="http://schemas.openxmlformats.org/markup-compatibility/2006">
              <mc:Choice xmlns:v="urn:schemas-microsoft-com:vml" Requires="v">
                <p:oleObj spid="_x0000_s13321" name="グラフ" r:id="rId3" imgW="4800600" imgH="3495853" progId="Excel.Chart.8">
                  <p:embed/>
                </p:oleObj>
              </mc:Choice>
              <mc:Fallback>
                <p:oleObj name="グラフ" r:id="rId3" imgW="4800600" imgH="3495853" progId="Excel.Char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3" y="2060575"/>
                        <a:ext cx="7559675" cy="432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ja-JP" altLang="en-US" sz="3200" smtClean="0"/>
              <a:t>国有企業職工の割合</a:t>
            </a:r>
          </a:p>
        </p:txBody>
      </p:sp>
      <p:graphicFrame>
        <p:nvGraphicFramePr>
          <p:cNvPr id="14339" name="Object 3"/>
          <p:cNvGraphicFramePr>
            <a:graphicFrameLocks noGrp="1" noChangeAspect="1"/>
          </p:cNvGraphicFramePr>
          <p:nvPr>
            <p:ph idx="1"/>
          </p:nvPr>
        </p:nvGraphicFramePr>
        <p:xfrm>
          <a:off x="685800" y="1557338"/>
          <a:ext cx="7772400" cy="4895850"/>
        </p:xfrm>
        <a:graphic>
          <a:graphicData uri="http://schemas.openxmlformats.org/presentationml/2006/ole">
            <mc:AlternateContent xmlns:mc="http://schemas.openxmlformats.org/markup-compatibility/2006">
              <mc:Choice xmlns:v="urn:schemas-microsoft-com:vml" Requires="v">
                <p:oleObj spid="_x0000_s14345" name="グラフ" r:id="rId3" imgW="6248406" imgH="2286000" progId="Excel.Chart.8">
                  <p:embed/>
                </p:oleObj>
              </mc:Choice>
              <mc:Fallback>
                <p:oleObj name="グラフ" r:id="rId3" imgW="6248406" imgH="2286000" progId="Excel.Char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557338"/>
                        <a:ext cx="7772400" cy="4895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333375"/>
            <a:ext cx="7772400" cy="647700"/>
          </a:xfrm>
        </p:spPr>
        <p:txBody>
          <a:bodyPr/>
          <a:lstStyle/>
          <a:p>
            <a:pPr eaLnBrk="1" hangingPunct="1"/>
            <a:r>
              <a:rPr lang="ja-JP" altLang="en-US" sz="4000" smtClean="0"/>
              <a:t>国有企業改革～所有権改革</a:t>
            </a:r>
          </a:p>
        </p:txBody>
      </p:sp>
      <p:sp>
        <p:nvSpPr>
          <p:cNvPr id="15363" name="Rectangle 3"/>
          <p:cNvSpPr>
            <a:spLocks noGrp="1" noChangeArrowheads="1"/>
          </p:cNvSpPr>
          <p:nvPr>
            <p:ph type="body" idx="1"/>
          </p:nvPr>
        </p:nvSpPr>
        <p:spPr>
          <a:xfrm>
            <a:off x="685800" y="1196975"/>
            <a:ext cx="7772400" cy="4899025"/>
          </a:xfrm>
        </p:spPr>
        <p:txBody>
          <a:bodyPr/>
          <a:lstStyle/>
          <a:p>
            <a:pPr eaLnBrk="1" hangingPunct="1">
              <a:lnSpc>
                <a:spcPct val="90000"/>
              </a:lnSpc>
              <a:buFontTx/>
              <a:buNone/>
            </a:pPr>
            <a:r>
              <a:rPr lang="en-US" altLang="ja-JP" smtClean="0"/>
              <a:t>88</a:t>
            </a:r>
            <a:r>
              <a:rPr lang="ja-JP" altLang="en-US" smtClean="0"/>
              <a:t>年　全民所有制工業企業法</a:t>
            </a:r>
          </a:p>
          <a:p>
            <a:pPr eaLnBrk="1" hangingPunct="1">
              <a:lnSpc>
                <a:spcPct val="90000"/>
              </a:lnSpc>
              <a:buFontTx/>
              <a:buNone/>
            </a:pPr>
            <a:r>
              <a:rPr lang="en-US" altLang="ja-JP" smtClean="0"/>
              <a:t>90</a:t>
            </a:r>
            <a:r>
              <a:rPr lang="ja-JP" altLang="en-US" smtClean="0"/>
              <a:t>年　上海証券交易所設立</a:t>
            </a:r>
          </a:p>
          <a:p>
            <a:pPr eaLnBrk="1" hangingPunct="1">
              <a:lnSpc>
                <a:spcPct val="90000"/>
              </a:lnSpc>
              <a:buFontTx/>
              <a:buNone/>
            </a:pPr>
            <a:r>
              <a:rPr lang="ja-JP" altLang="en-US" smtClean="0"/>
              <a:t>（</a:t>
            </a:r>
            <a:r>
              <a:rPr lang="en-US" altLang="ja-JP" smtClean="0"/>
              <a:t>91</a:t>
            </a:r>
            <a:r>
              <a:rPr lang="ja-JP" altLang="en-US" smtClean="0"/>
              <a:t>年　深圳証券交易所設立）</a:t>
            </a:r>
          </a:p>
          <a:p>
            <a:pPr eaLnBrk="1" hangingPunct="1">
              <a:lnSpc>
                <a:spcPct val="90000"/>
              </a:lnSpc>
              <a:buFontTx/>
              <a:buNone/>
            </a:pPr>
            <a:r>
              <a:rPr lang="ja-JP" altLang="en-US" smtClean="0"/>
              <a:t>　</a:t>
            </a:r>
            <a:r>
              <a:rPr lang="ja-JP" altLang="en-US" smtClean="0">
                <a:solidFill>
                  <a:schemeClr val="accent2"/>
                </a:solidFill>
              </a:rPr>
              <a:t>公有制を堅持→国有株（非流通株）が絶対優位</a:t>
            </a:r>
            <a:endParaRPr lang="ja-JP" altLang="en-US" smtClean="0"/>
          </a:p>
          <a:p>
            <a:pPr eaLnBrk="1" hangingPunct="1">
              <a:lnSpc>
                <a:spcPct val="90000"/>
              </a:lnSpc>
              <a:buFontTx/>
              <a:buNone/>
            </a:pPr>
            <a:r>
              <a:rPr lang="en-US" altLang="ja-JP" smtClean="0"/>
              <a:t>92</a:t>
            </a:r>
            <a:r>
              <a:rPr lang="ja-JP" altLang="en-US" smtClean="0"/>
              <a:t>年　経営メカニズム転換条例</a:t>
            </a:r>
          </a:p>
          <a:p>
            <a:pPr eaLnBrk="1" hangingPunct="1">
              <a:lnSpc>
                <a:spcPct val="90000"/>
              </a:lnSpc>
              <a:buFontTx/>
              <a:buNone/>
            </a:pPr>
            <a:r>
              <a:rPr lang="ja-JP" altLang="en-US" smtClean="0"/>
              <a:t>（</a:t>
            </a:r>
            <a:r>
              <a:rPr lang="en-US" altLang="ja-JP" smtClean="0"/>
              <a:t>14</a:t>
            </a:r>
            <a:r>
              <a:rPr lang="ja-JP" altLang="en-US" smtClean="0"/>
              <a:t>の自主権～割当拒否権や輸出入権は低いまま）</a:t>
            </a:r>
          </a:p>
          <a:p>
            <a:pPr eaLnBrk="1" hangingPunct="1">
              <a:lnSpc>
                <a:spcPct val="90000"/>
              </a:lnSpc>
              <a:buFontTx/>
              <a:buNone/>
            </a:pPr>
            <a:r>
              <a:rPr lang="en-US" altLang="ja-JP" smtClean="0"/>
              <a:t>93</a:t>
            </a:r>
            <a:r>
              <a:rPr lang="ja-JP" altLang="en-US" smtClean="0"/>
              <a:t>年　公司法制定</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85800" y="188913"/>
            <a:ext cx="7772400" cy="792162"/>
          </a:xfrm>
        </p:spPr>
        <p:txBody>
          <a:bodyPr/>
          <a:lstStyle/>
          <a:p>
            <a:pPr eaLnBrk="1" hangingPunct="1"/>
            <a:r>
              <a:rPr lang="ja-JP" altLang="en-US" smtClean="0"/>
              <a:t>企業自主権の付与状況</a:t>
            </a:r>
          </a:p>
        </p:txBody>
      </p:sp>
      <p:graphicFrame>
        <p:nvGraphicFramePr>
          <p:cNvPr id="70659" name="Group 3"/>
          <p:cNvGraphicFramePr>
            <a:graphicFrameLocks noGrp="1"/>
          </p:cNvGraphicFramePr>
          <p:nvPr>
            <p:ph idx="1"/>
          </p:nvPr>
        </p:nvGraphicFramePr>
        <p:xfrm>
          <a:off x="685800" y="981075"/>
          <a:ext cx="7772400" cy="5700713"/>
        </p:xfrm>
        <a:graphic>
          <a:graphicData uri="http://schemas.openxmlformats.org/drawingml/2006/table">
            <a:tbl>
              <a:tblPr/>
              <a:tblGrid>
                <a:gridCol w="4213225"/>
                <a:gridCol w="1223963"/>
                <a:gridCol w="1123950"/>
                <a:gridCol w="1211262"/>
              </a:tblGrid>
              <a:tr h="488877">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　</a:t>
                      </a:r>
                      <a:endParaRPr kumimoji="1" lang="ja-JP" altLang="en-US"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93</a:t>
                      </a:r>
                      <a:r>
                        <a:rPr kumimoji="1" lang="ja-JP" altLang="en-US"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年</a:t>
                      </a:r>
                      <a:endParaRPr kumimoji="1" lang="ja-JP" altLang="en-US"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94</a:t>
                      </a:r>
                      <a:r>
                        <a:rPr kumimoji="1" lang="ja-JP" altLang="en-US"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年</a:t>
                      </a:r>
                      <a:endParaRPr kumimoji="1" lang="ja-JP" altLang="en-US"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2002</a:t>
                      </a:r>
                      <a:endParaRPr kumimoji="1" lang="en-US" altLang="ja-JP"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743">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生産経営決定権</a:t>
                      </a:r>
                      <a:endParaRPr kumimoji="1" lang="ja-JP" altLang="en-US"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88.7</a:t>
                      </a:r>
                      <a:endParaRPr kumimoji="1" lang="en-US" altLang="ja-JP"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94.0</a:t>
                      </a:r>
                      <a:endParaRPr kumimoji="1" lang="en-US" altLang="ja-JP"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　</a:t>
                      </a:r>
                      <a:endParaRPr kumimoji="1" lang="ja-JP" altLang="en-US"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743">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価格自主決定権</a:t>
                      </a:r>
                      <a:endParaRPr kumimoji="1" lang="ja-JP" altLang="en-US"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75.9</a:t>
                      </a:r>
                      <a:endParaRPr kumimoji="1" lang="en-US" altLang="ja-JP"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73.6</a:t>
                      </a:r>
                      <a:endParaRPr kumimoji="1" lang="en-US" altLang="ja-JP"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　</a:t>
                      </a:r>
                      <a:endParaRPr kumimoji="1" lang="ja-JP" altLang="en-US"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743">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産品の販売権</a:t>
                      </a:r>
                      <a:endParaRPr kumimoji="1" lang="ja-JP" altLang="en-US"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88.5</a:t>
                      </a:r>
                      <a:endParaRPr kumimoji="1" lang="en-US" altLang="ja-JP"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90.5</a:t>
                      </a:r>
                      <a:endParaRPr kumimoji="1" lang="en-US" altLang="ja-JP"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　</a:t>
                      </a:r>
                      <a:endParaRPr kumimoji="1" lang="ja-JP" altLang="en-US"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743">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物資購入権</a:t>
                      </a:r>
                      <a:endParaRPr kumimoji="1" lang="ja-JP" altLang="en-US"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90.9</a:t>
                      </a:r>
                      <a:endParaRPr kumimoji="1" lang="en-US" altLang="ja-JP"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95.0</a:t>
                      </a:r>
                      <a:endParaRPr kumimoji="1" lang="en-US" altLang="ja-JP"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　</a:t>
                      </a:r>
                      <a:endParaRPr kumimoji="1" lang="ja-JP" altLang="en-US"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743">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輸出入権</a:t>
                      </a:r>
                      <a:endParaRPr kumimoji="1" lang="ja-JP" altLang="en-US"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15.3</a:t>
                      </a:r>
                      <a:endParaRPr kumimoji="1" lang="en-US" altLang="ja-JP"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25.8</a:t>
                      </a:r>
                      <a:endParaRPr kumimoji="1" lang="en-US" altLang="ja-JP"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　</a:t>
                      </a:r>
                      <a:endParaRPr kumimoji="1" lang="ja-JP" altLang="en-US"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743">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投資決定権</a:t>
                      </a:r>
                      <a:endParaRPr kumimoji="1" lang="ja-JP" altLang="en-US"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38.9</a:t>
                      </a:r>
                      <a:endParaRPr kumimoji="1" lang="en-US" altLang="ja-JP"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61.2</a:t>
                      </a:r>
                      <a:endParaRPr kumimoji="1" lang="en-US" altLang="ja-JP"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98.0 </a:t>
                      </a:r>
                      <a:endParaRPr kumimoji="1" lang="en-US" altLang="ja-JP"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743">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資金使用権</a:t>
                      </a:r>
                      <a:endParaRPr kumimoji="1" lang="ja-JP" altLang="en-US"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63.7</a:t>
                      </a:r>
                      <a:endParaRPr kumimoji="1" lang="en-US" altLang="ja-JP"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73.8</a:t>
                      </a:r>
                      <a:endParaRPr kumimoji="1" lang="en-US" altLang="ja-JP"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　</a:t>
                      </a:r>
                      <a:endParaRPr kumimoji="1" lang="ja-JP" altLang="en-US"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743">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資産の処分権</a:t>
                      </a:r>
                      <a:endParaRPr kumimoji="1" lang="ja-JP" altLang="en-US"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29.4</a:t>
                      </a:r>
                      <a:endParaRPr kumimoji="1" lang="en-US" altLang="ja-JP"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46.6</a:t>
                      </a:r>
                      <a:endParaRPr kumimoji="1" lang="en-US" altLang="ja-JP"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　</a:t>
                      </a:r>
                      <a:endParaRPr kumimoji="1" lang="ja-JP" altLang="en-US"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743">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提携・吸収・合併権</a:t>
                      </a:r>
                      <a:endParaRPr kumimoji="1" lang="ja-JP" altLang="en-US"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23.3</a:t>
                      </a:r>
                      <a:endParaRPr kumimoji="1" lang="en-US" altLang="ja-JP"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39.7</a:t>
                      </a:r>
                      <a:endParaRPr kumimoji="1" lang="en-US" altLang="ja-JP"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　</a:t>
                      </a:r>
                      <a:endParaRPr kumimoji="1" lang="ja-JP" altLang="en-US"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743">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労働使用権</a:t>
                      </a:r>
                      <a:endParaRPr kumimoji="1" lang="ja-JP" altLang="en-US"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43.5</a:t>
                      </a:r>
                      <a:endParaRPr kumimoji="1" lang="en-US" altLang="ja-JP"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61.0</a:t>
                      </a:r>
                      <a:endParaRPr kumimoji="1" lang="en-US" altLang="ja-JP"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98.5</a:t>
                      </a:r>
                      <a:endParaRPr kumimoji="1" lang="en-US" altLang="ja-JP"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743">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人事管理権</a:t>
                      </a:r>
                      <a:endParaRPr kumimoji="1" lang="ja-JP" altLang="en-US"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53.7</a:t>
                      </a:r>
                      <a:endParaRPr kumimoji="1" lang="en-US" altLang="ja-JP"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73.3</a:t>
                      </a:r>
                      <a:endParaRPr kumimoji="1" lang="en-US" altLang="ja-JP"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　</a:t>
                      </a:r>
                      <a:endParaRPr kumimoji="1" lang="ja-JP" altLang="en-US"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743">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賃金・ボーナスの分配権</a:t>
                      </a:r>
                      <a:endParaRPr kumimoji="1" lang="ja-JP" altLang="en-US"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70.2</a:t>
                      </a:r>
                      <a:endParaRPr kumimoji="1" lang="en-US" altLang="ja-JP"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86.0</a:t>
                      </a:r>
                      <a:endParaRPr kumimoji="1" lang="en-US" altLang="ja-JP"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　</a:t>
                      </a:r>
                      <a:endParaRPr kumimoji="1" lang="ja-JP" altLang="en-US"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743">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内部機構設置決定権</a:t>
                      </a:r>
                      <a:endParaRPr kumimoji="1" lang="ja-JP" altLang="en-US"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79.3</a:t>
                      </a:r>
                      <a:endParaRPr kumimoji="1" lang="en-US" altLang="ja-JP"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90.5</a:t>
                      </a:r>
                      <a:endParaRPr kumimoji="1" lang="en-US" altLang="ja-JP"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　</a:t>
                      </a:r>
                      <a:endParaRPr kumimoji="1" lang="ja-JP" altLang="en-US"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57182">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24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割当拒絶権</a:t>
                      </a:r>
                      <a:endParaRPr kumimoji="1" lang="ja-JP" altLang="en-US" sz="2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ja-JP" sz="24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7.0</a:t>
                      </a:r>
                      <a:endParaRPr kumimoji="1" lang="en-US" altLang="ja-JP" sz="2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ja-JP" sz="24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10.3</a:t>
                      </a:r>
                      <a:endParaRPr kumimoji="1" lang="en-US" altLang="ja-JP" sz="2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2400" b="0" i="0" u="none" strike="noStrike" cap="none" normalizeH="0" baseline="0" smtClean="0">
                          <a:ln>
                            <a:noFill/>
                          </a:ln>
                          <a:solidFill>
                            <a:schemeClr val="tx1"/>
                          </a:solidFill>
                          <a:effectLst/>
                          <a:latin typeface="ＭＳ Ｐゴシック" panose="020B0600070205080204" pitchFamily="50" charset="-128"/>
                          <a:ea typeface="ＭＳ Ｐゴシック" panose="020B0600070205080204" pitchFamily="50" charset="-128"/>
                        </a:rPr>
                        <a:t>　</a:t>
                      </a:r>
                      <a:endParaRPr kumimoji="1" lang="ja-JP" altLang="en-US" sz="2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type="body" idx="1"/>
          </p:nvPr>
        </p:nvSpPr>
        <p:spPr>
          <a:xfrm>
            <a:off x="685800" y="549275"/>
            <a:ext cx="7772400" cy="5546725"/>
          </a:xfrm>
        </p:spPr>
        <p:txBody>
          <a:bodyPr/>
          <a:lstStyle/>
          <a:p>
            <a:pPr eaLnBrk="1" hangingPunct="1">
              <a:buFontTx/>
              <a:buNone/>
            </a:pPr>
            <a:r>
              <a:rPr lang="ja-JP" altLang="en-US" smtClean="0"/>
              <a:t>＊中小型～株式合作制</a:t>
            </a:r>
          </a:p>
          <a:p>
            <a:pPr eaLnBrk="1" hangingPunct="1">
              <a:buFontTx/>
              <a:buNone/>
            </a:pPr>
            <a:r>
              <a:rPr lang="ja-JP" altLang="en-US" smtClean="0"/>
              <a:t>（内部従業員に株売却）</a:t>
            </a:r>
          </a:p>
          <a:p>
            <a:pPr eaLnBrk="1" hangingPunct="1">
              <a:buFontTx/>
              <a:buNone/>
            </a:pPr>
            <a:r>
              <a:rPr lang="ja-JP" altLang="en-US" smtClean="0"/>
              <a:t>→経営者に株式集中</a:t>
            </a:r>
          </a:p>
          <a:p>
            <a:pPr eaLnBrk="1" hangingPunct="1">
              <a:buFontTx/>
              <a:buNone/>
            </a:pPr>
            <a:r>
              <a:rPr lang="ja-JP" altLang="en-US" smtClean="0"/>
              <a:t>＊国有企業の株式化</a:t>
            </a:r>
          </a:p>
          <a:p>
            <a:pPr eaLnBrk="1" hangingPunct="1">
              <a:buFontTx/>
              <a:buNone/>
            </a:pPr>
            <a:r>
              <a:rPr lang="ja-JP" altLang="en-US" smtClean="0"/>
              <a:t>→国有株の比率が多い</a:t>
            </a:r>
          </a:p>
          <a:p>
            <a:pPr eaLnBrk="1" hangingPunct="1">
              <a:buFontTx/>
              <a:buNone/>
            </a:pPr>
            <a:r>
              <a:rPr lang="ja-JP" altLang="en-US" smtClean="0"/>
              <a:t>＊部分上場</a:t>
            </a:r>
          </a:p>
          <a:p>
            <a:pPr eaLnBrk="1" hangingPunct="1">
              <a:buFontTx/>
              <a:buNone/>
            </a:pPr>
            <a:r>
              <a:rPr lang="ja-JP" altLang="en-US" smtClean="0"/>
              <a:t>　集団公司ー上場企業</a:t>
            </a:r>
          </a:p>
          <a:p>
            <a:pPr eaLnBrk="1" hangingPunct="1">
              <a:buFontTx/>
              <a:buNone/>
            </a:pPr>
            <a:r>
              <a:rPr lang="ja-JP" altLang="en-US" smtClean="0"/>
              <a:t>（行政の直接介入を遮断</a:t>
            </a:r>
          </a:p>
          <a:p>
            <a:pPr eaLnBrk="1" hangingPunct="1">
              <a:buFontTx/>
              <a:buNone/>
            </a:pPr>
            <a:r>
              <a:rPr lang="ja-JP" altLang="en-US" smtClean="0"/>
              <a:t>　グループ内で損益相殺）</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Group 2"/>
          <p:cNvGrpSpPr>
            <a:grpSpLocks/>
          </p:cNvGrpSpPr>
          <p:nvPr/>
        </p:nvGrpSpPr>
        <p:grpSpPr bwMode="auto">
          <a:xfrm>
            <a:off x="1692275" y="765175"/>
            <a:ext cx="6192838" cy="5184775"/>
            <a:chOff x="4979" y="8144"/>
            <a:chExt cx="5596" cy="4965"/>
          </a:xfrm>
        </p:grpSpPr>
        <p:sp>
          <p:nvSpPr>
            <p:cNvPr id="18435" name="AutoShape 3"/>
            <p:cNvSpPr>
              <a:spLocks noChangeArrowheads="1"/>
            </p:cNvSpPr>
            <p:nvPr/>
          </p:nvSpPr>
          <p:spPr bwMode="auto">
            <a:xfrm>
              <a:off x="9600" y="10859"/>
              <a:ext cx="975" cy="555"/>
            </a:xfrm>
            <a:prstGeom prst="roundRect">
              <a:avLst>
                <a:gd name="adj" fmla="val 16667"/>
              </a:avLst>
            </a:prstGeom>
            <a:solidFill>
              <a:srgbClr val="FFFFFF"/>
            </a:solidFill>
            <a:ln w="9525">
              <a:solidFill>
                <a:srgbClr val="000000"/>
              </a:solidFill>
              <a:round/>
              <a:headEnd/>
              <a:tailEnd/>
            </a:ln>
          </p:spPr>
          <p:txBody>
            <a:bodyPr lIns="74295" tIns="8890" rIns="74295" bIns="8890"/>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just" eaLnBrk="1" hangingPunct="1">
                <a:spcBef>
                  <a:spcPct val="0"/>
                </a:spcBef>
                <a:buFontTx/>
                <a:buNone/>
              </a:pPr>
              <a:r>
                <a:rPr lang="ja-JP" altLang="en-US" sz="2000">
                  <a:latin typeface="Century" panose="02040604050505020304" pitchFamily="18" charset="0"/>
                  <a:ea typeface="ＭＳ 明朝" panose="02020609040205080304" pitchFamily="17" charset="-128"/>
                </a:rPr>
                <a:t>子会社</a:t>
              </a:r>
              <a:endParaRPr lang="ja-JP" altLang="en-US" sz="2000">
                <a:latin typeface="Arial" panose="020B0604020202020204" pitchFamily="34" charset="0"/>
              </a:endParaRPr>
            </a:p>
          </p:txBody>
        </p:sp>
        <p:sp>
          <p:nvSpPr>
            <p:cNvPr id="18436" name="AutoShape 4"/>
            <p:cNvSpPr>
              <a:spLocks noChangeArrowheads="1"/>
            </p:cNvSpPr>
            <p:nvPr/>
          </p:nvSpPr>
          <p:spPr bwMode="auto">
            <a:xfrm>
              <a:off x="4979" y="10859"/>
              <a:ext cx="991" cy="450"/>
            </a:xfrm>
            <a:prstGeom prst="roundRect">
              <a:avLst>
                <a:gd name="adj" fmla="val 16667"/>
              </a:avLst>
            </a:prstGeom>
            <a:solidFill>
              <a:srgbClr val="FFFFFF"/>
            </a:solidFill>
            <a:ln w="9525">
              <a:solidFill>
                <a:srgbClr val="000000"/>
              </a:solidFill>
              <a:round/>
              <a:headEnd/>
              <a:tailEnd/>
            </a:ln>
          </p:spPr>
          <p:txBody>
            <a:bodyPr lIns="74295" tIns="8890" rIns="74295" bIns="8890"/>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just" eaLnBrk="1" hangingPunct="1">
                <a:spcBef>
                  <a:spcPct val="0"/>
                </a:spcBef>
                <a:buFontTx/>
                <a:buNone/>
              </a:pPr>
              <a:r>
                <a:rPr lang="ja-JP" altLang="en-US" sz="2000">
                  <a:latin typeface="Century" panose="02040604050505020304" pitchFamily="18" charset="0"/>
                  <a:ea typeface="ＭＳ 明朝" panose="02020609040205080304" pitchFamily="17" charset="-128"/>
                </a:rPr>
                <a:t>子会社</a:t>
              </a:r>
              <a:endParaRPr lang="ja-JP" altLang="en-US" sz="2000">
                <a:latin typeface="Arial" panose="020B0604020202020204" pitchFamily="34" charset="0"/>
              </a:endParaRPr>
            </a:p>
          </p:txBody>
        </p:sp>
        <p:sp>
          <p:nvSpPr>
            <p:cNvPr id="18437" name="AutoShape 5"/>
            <p:cNvSpPr>
              <a:spLocks noChangeArrowheads="1"/>
            </p:cNvSpPr>
            <p:nvPr/>
          </p:nvSpPr>
          <p:spPr bwMode="auto">
            <a:xfrm>
              <a:off x="8536" y="12689"/>
              <a:ext cx="960" cy="420"/>
            </a:xfrm>
            <a:prstGeom prst="roundRect">
              <a:avLst>
                <a:gd name="adj" fmla="val 16667"/>
              </a:avLst>
            </a:prstGeom>
            <a:solidFill>
              <a:srgbClr val="FFFFFF"/>
            </a:solidFill>
            <a:ln w="9525">
              <a:solidFill>
                <a:srgbClr val="000000"/>
              </a:solidFill>
              <a:round/>
              <a:headEnd/>
              <a:tailEnd/>
            </a:ln>
          </p:spPr>
          <p:txBody>
            <a:bodyPr lIns="74295" tIns="8890" rIns="74295" bIns="8890"/>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just" eaLnBrk="1" hangingPunct="1">
                <a:spcBef>
                  <a:spcPct val="0"/>
                </a:spcBef>
                <a:buFontTx/>
                <a:buNone/>
              </a:pPr>
              <a:r>
                <a:rPr lang="ja-JP" altLang="en-US" sz="2000">
                  <a:latin typeface="Century" panose="02040604050505020304" pitchFamily="18" charset="0"/>
                  <a:ea typeface="ＭＳ 明朝" panose="02020609040205080304" pitchFamily="17" charset="-128"/>
                </a:rPr>
                <a:t>孫会社</a:t>
              </a:r>
              <a:endParaRPr lang="ja-JP" altLang="en-US" sz="2000">
                <a:latin typeface="Arial" panose="020B0604020202020204" pitchFamily="34" charset="0"/>
              </a:endParaRPr>
            </a:p>
          </p:txBody>
        </p:sp>
        <p:sp>
          <p:nvSpPr>
            <p:cNvPr id="18438" name="AutoShape 6"/>
            <p:cNvSpPr>
              <a:spLocks noChangeArrowheads="1"/>
            </p:cNvSpPr>
            <p:nvPr/>
          </p:nvSpPr>
          <p:spPr bwMode="auto">
            <a:xfrm>
              <a:off x="6360" y="12689"/>
              <a:ext cx="930" cy="420"/>
            </a:xfrm>
            <a:prstGeom prst="roundRect">
              <a:avLst>
                <a:gd name="adj" fmla="val 16667"/>
              </a:avLst>
            </a:prstGeom>
            <a:solidFill>
              <a:srgbClr val="FFFFFF"/>
            </a:solidFill>
            <a:ln w="9525">
              <a:solidFill>
                <a:srgbClr val="000000"/>
              </a:solidFill>
              <a:round/>
              <a:headEnd/>
              <a:tailEnd/>
            </a:ln>
          </p:spPr>
          <p:txBody>
            <a:bodyPr lIns="74295" tIns="8890" rIns="74295" bIns="8890"/>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just" eaLnBrk="1" hangingPunct="1">
                <a:spcBef>
                  <a:spcPct val="0"/>
                </a:spcBef>
                <a:buFontTx/>
                <a:buNone/>
              </a:pPr>
              <a:r>
                <a:rPr lang="ja-JP" altLang="en-US" sz="2000">
                  <a:latin typeface="Century" panose="02040604050505020304" pitchFamily="18" charset="0"/>
                  <a:ea typeface="ＭＳ 明朝" panose="02020609040205080304" pitchFamily="17" charset="-128"/>
                </a:rPr>
                <a:t>孫会社</a:t>
              </a:r>
              <a:endParaRPr lang="ja-JP" altLang="en-US" sz="2000">
                <a:latin typeface="Arial" panose="020B0604020202020204" pitchFamily="34" charset="0"/>
              </a:endParaRPr>
            </a:p>
          </p:txBody>
        </p:sp>
        <p:sp>
          <p:nvSpPr>
            <p:cNvPr id="18439" name="AutoShape 7"/>
            <p:cNvSpPr>
              <a:spLocks noChangeArrowheads="1"/>
            </p:cNvSpPr>
            <p:nvPr/>
          </p:nvSpPr>
          <p:spPr bwMode="auto">
            <a:xfrm>
              <a:off x="6961" y="10859"/>
              <a:ext cx="1575" cy="556"/>
            </a:xfrm>
            <a:prstGeom prst="roundRect">
              <a:avLst>
                <a:gd name="adj" fmla="val 16667"/>
              </a:avLst>
            </a:prstGeom>
            <a:solidFill>
              <a:srgbClr val="FFFFFF"/>
            </a:solidFill>
            <a:ln w="9525">
              <a:solidFill>
                <a:srgbClr val="000000"/>
              </a:solidFill>
              <a:round/>
              <a:headEnd/>
              <a:tailEnd/>
            </a:ln>
          </p:spPr>
          <p:txBody>
            <a:bodyPr lIns="74295" tIns="8890" rIns="74295" bIns="8890"/>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just" eaLnBrk="1" hangingPunct="1">
                <a:spcBef>
                  <a:spcPct val="0"/>
                </a:spcBef>
                <a:buFontTx/>
                <a:buNone/>
              </a:pPr>
              <a:r>
                <a:rPr lang="ja-JP" altLang="en-US" sz="1000">
                  <a:latin typeface="Century" panose="02040604050505020304" pitchFamily="18" charset="0"/>
                  <a:ea typeface="ＭＳ 明朝" panose="02020609040205080304" pitchFamily="17" charset="-128"/>
                </a:rPr>
                <a:t>　</a:t>
              </a:r>
              <a:r>
                <a:rPr lang="ja-JP" altLang="en-US" sz="2400">
                  <a:latin typeface="Century" panose="02040604050505020304" pitchFamily="18" charset="0"/>
                  <a:ea typeface="ＭＳ 明朝" panose="02020609040205080304" pitchFamily="17" charset="-128"/>
                </a:rPr>
                <a:t>上場企業</a:t>
              </a:r>
              <a:endParaRPr lang="ja-JP" altLang="en-US" sz="2400">
                <a:latin typeface="Arial" panose="020B0604020202020204" pitchFamily="34" charset="0"/>
              </a:endParaRPr>
            </a:p>
          </p:txBody>
        </p:sp>
        <p:sp>
          <p:nvSpPr>
            <p:cNvPr id="18440" name="AutoShape 8"/>
            <p:cNvSpPr>
              <a:spLocks noChangeArrowheads="1"/>
            </p:cNvSpPr>
            <p:nvPr/>
          </p:nvSpPr>
          <p:spPr bwMode="auto">
            <a:xfrm>
              <a:off x="6961" y="8969"/>
              <a:ext cx="1484" cy="690"/>
            </a:xfrm>
            <a:prstGeom prst="roundRect">
              <a:avLst>
                <a:gd name="adj" fmla="val 16667"/>
              </a:avLst>
            </a:prstGeom>
            <a:solidFill>
              <a:srgbClr val="FFFFFF"/>
            </a:solidFill>
            <a:ln w="9525">
              <a:solidFill>
                <a:srgbClr val="000000"/>
              </a:solidFill>
              <a:round/>
              <a:headEnd/>
              <a:tailEnd/>
            </a:ln>
          </p:spPr>
          <p:txBody>
            <a:bodyPr lIns="74295" tIns="8890" rIns="74295" bIns="8890"/>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just" eaLnBrk="1" hangingPunct="1">
                <a:spcBef>
                  <a:spcPct val="0"/>
                </a:spcBef>
                <a:buFontTx/>
                <a:buNone/>
              </a:pPr>
              <a:r>
                <a:rPr lang="ja-JP" altLang="en-US" sz="1000">
                  <a:latin typeface="Century" panose="02040604050505020304" pitchFamily="18" charset="0"/>
                  <a:ea typeface="ＭＳ 明朝" panose="02020609040205080304" pitchFamily="17" charset="-128"/>
                </a:rPr>
                <a:t>　</a:t>
              </a:r>
              <a:r>
                <a:rPr lang="ja-JP" altLang="en-US" sz="2400" b="1">
                  <a:latin typeface="Century" panose="02040604050505020304" pitchFamily="18" charset="0"/>
                  <a:ea typeface="ＭＳ 明朝" panose="02020609040205080304" pitchFamily="17" charset="-128"/>
                </a:rPr>
                <a:t>集団公司</a:t>
              </a:r>
              <a:endParaRPr lang="ja-JP" altLang="en-US" sz="2400" b="1">
                <a:latin typeface="Arial" panose="020B0604020202020204" pitchFamily="34" charset="0"/>
              </a:endParaRPr>
            </a:p>
          </p:txBody>
        </p:sp>
        <p:cxnSp>
          <p:nvCxnSpPr>
            <p:cNvPr id="18441" name="AutoShape 9"/>
            <p:cNvCxnSpPr>
              <a:cxnSpLocks noChangeShapeType="1"/>
            </p:cNvCxnSpPr>
            <p:nvPr/>
          </p:nvCxnSpPr>
          <p:spPr bwMode="auto">
            <a:xfrm>
              <a:off x="7770" y="8534"/>
              <a:ext cx="2" cy="43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8442" name="AutoShape 10"/>
            <p:cNvCxnSpPr>
              <a:cxnSpLocks noChangeShapeType="1"/>
            </p:cNvCxnSpPr>
            <p:nvPr/>
          </p:nvCxnSpPr>
          <p:spPr bwMode="auto">
            <a:xfrm flipH="1">
              <a:off x="5641" y="9644"/>
              <a:ext cx="1395" cy="121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8443" name="AutoShape 11"/>
            <p:cNvCxnSpPr>
              <a:cxnSpLocks noChangeShapeType="1"/>
            </p:cNvCxnSpPr>
            <p:nvPr/>
          </p:nvCxnSpPr>
          <p:spPr bwMode="auto">
            <a:xfrm>
              <a:off x="8445" y="9659"/>
              <a:ext cx="1305" cy="109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8444" name="AutoShape 12"/>
            <p:cNvSpPr>
              <a:spLocks noChangeArrowheads="1"/>
            </p:cNvSpPr>
            <p:nvPr/>
          </p:nvSpPr>
          <p:spPr bwMode="auto">
            <a:xfrm>
              <a:off x="7381" y="8144"/>
              <a:ext cx="960" cy="375"/>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74295" tIns="8890" rIns="74295" bIns="8890"/>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just" eaLnBrk="1" hangingPunct="1">
                <a:spcBef>
                  <a:spcPct val="0"/>
                </a:spcBef>
                <a:buFontTx/>
                <a:buNone/>
              </a:pPr>
              <a:r>
                <a:rPr lang="ja-JP" altLang="en-US" sz="2000">
                  <a:latin typeface="Century" panose="02040604050505020304" pitchFamily="18" charset="0"/>
                  <a:ea typeface="ＭＳ 明朝" panose="02020609040205080304" pitchFamily="17" charset="-128"/>
                </a:rPr>
                <a:t>政　府</a:t>
              </a:r>
              <a:endParaRPr lang="ja-JP" altLang="en-US" sz="2000">
                <a:latin typeface="Arial" panose="020B0604020202020204" pitchFamily="34" charset="0"/>
              </a:endParaRPr>
            </a:p>
          </p:txBody>
        </p:sp>
        <p:cxnSp>
          <p:nvCxnSpPr>
            <p:cNvPr id="18445" name="AutoShape 13"/>
            <p:cNvCxnSpPr>
              <a:cxnSpLocks noChangeShapeType="1"/>
            </p:cNvCxnSpPr>
            <p:nvPr/>
          </p:nvCxnSpPr>
          <p:spPr bwMode="auto">
            <a:xfrm>
              <a:off x="7831" y="11414"/>
              <a:ext cx="0" cy="49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8446" name="AutoShape 14"/>
            <p:cNvCxnSpPr>
              <a:cxnSpLocks noChangeShapeType="1"/>
            </p:cNvCxnSpPr>
            <p:nvPr/>
          </p:nvCxnSpPr>
          <p:spPr bwMode="auto">
            <a:xfrm>
              <a:off x="6855" y="11985"/>
              <a:ext cx="2130"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8447" name="AutoShape 15"/>
            <p:cNvCxnSpPr>
              <a:cxnSpLocks noChangeShapeType="1"/>
            </p:cNvCxnSpPr>
            <p:nvPr/>
          </p:nvCxnSpPr>
          <p:spPr bwMode="auto">
            <a:xfrm>
              <a:off x="6855" y="11985"/>
              <a:ext cx="2" cy="57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8448" name="AutoShape 16"/>
            <p:cNvCxnSpPr>
              <a:cxnSpLocks noChangeShapeType="1"/>
            </p:cNvCxnSpPr>
            <p:nvPr/>
          </p:nvCxnSpPr>
          <p:spPr bwMode="auto">
            <a:xfrm>
              <a:off x="8985" y="11985"/>
              <a:ext cx="1" cy="57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8449" name="AutoShape 17"/>
            <p:cNvSpPr>
              <a:spLocks noChangeArrowheads="1"/>
            </p:cNvSpPr>
            <p:nvPr/>
          </p:nvSpPr>
          <p:spPr bwMode="auto">
            <a:xfrm>
              <a:off x="7516" y="9659"/>
              <a:ext cx="450" cy="1095"/>
            </a:xfrm>
            <a:prstGeom prst="downArrow">
              <a:avLst>
                <a:gd name="adj1" fmla="val 50000"/>
                <a:gd name="adj2" fmla="val 60833"/>
              </a:avLst>
            </a:prstGeom>
            <a:solidFill>
              <a:srgbClr val="FFFFFF"/>
            </a:solidFill>
            <a:ln w="9525">
              <a:solidFill>
                <a:srgbClr val="000000"/>
              </a:solidFill>
              <a:miter lim="800000"/>
              <a:headEnd/>
              <a:tailEnd/>
            </a:ln>
          </p:spPr>
          <p:txBody>
            <a:bodyPr vert="eaVert" lIns="74295" tIns="8890" rIns="74295" bIns="8890"/>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endParaRPr lang="zh-CN" altLang="en-US" sz="2400"/>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85800" y="609600"/>
            <a:ext cx="7772400" cy="658813"/>
          </a:xfrm>
        </p:spPr>
        <p:txBody>
          <a:bodyPr/>
          <a:lstStyle/>
          <a:p>
            <a:pPr eaLnBrk="1" hangingPunct="1"/>
            <a:r>
              <a:rPr lang="ja-JP" altLang="en-US" sz="4000" smtClean="0"/>
              <a:t>三者鼎立の企業形態</a:t>
            </a:r>
          </a:p>
        </p:txBody>
      </p:sp>
      <p:sp>
        <p:nvSpPr>
          <p:cNvPr id="19459" name="Rectangle 3"/>
          <p:cNvSpPr>
            <a:spLocks noGrp="1" noChangeArrowheads="1"/>
          </p:cNvSpPr>
          <p:nvPr>
            <p:ph type="body" idx="1"/>
          </p:nvPr>
        </p:nvSpPr>
        <p:spPr>
          <a:xfrm>
            <a:off x="684213" y="1412875"/>
            <a:ext cx="7772400" cy="4691063"/>
          </a:xfrm>
        </p:spPr>
        <p:txBody>
          <a:bodyPr/>
          <a:lstStyle/>
          <a:p>
            <a:pPr eaLnBrk="1" hangingPunct="1">
              <a:buFontTx/>
              <a:buNone/>
            </a:pPr>
            <a:r>
              <a:rPr lang="ja-JP" altLang="en-US" smtClean="0"/>
              <a:t>経済形態と法律形態（</a:t>
            </a:r>
            <a:r>
              <a:rPr lang="en-US" altLang="ja-JP" smtClean="0"/>
              <a:t>2008</a:t>
            </a:r>
            <a:r>
              <a:rPr lang="ja-JP" altLang="en-US" smtClean="0"/>
              <a:t>）</a:t>
            </a:r>
          </a:p>
        </p:txBody>
      </p:sp>
      <p:pic>
        <p:nvPicPr>
          <p:cNvPr id="1946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2044700"/>
            <a:ext cx="7272338" cy="433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タイトル 1"/>
          <p:cNvSpPr>
            <a:spLocks noGrp="1"/>
          </p:cNvSpPr>
          <p:nvPr>
            <p:ph type="title"/>
          </p:nvPr>
        </p:nvSpPr>
        <p:spPr>
          <a:xfrm>
            <a:off x="685800" y="609600"/>
            <a:ext cx="7772400" cy="803275"/>
          </a:xfrm>
        </p:spPr>
        <p:txBody>
          <a:bodyPr/>
          <a:lstStyle/>
          <a:p>
            <a:r>
              <a:rPr lang="ja-JP" altLang="en-US" dirty="0" smtClean="0"/>
              <a:t>企業の経営指標（</a:t>
            </a:r>
            <a:r>
              <a:rPr lang="en-US" altLang="ja-JP" dirty="0" smtClean="0"/>
              <a:t>2015</a:t>
            </a:r>
            <a:r>
              <a:rPr lang="ja-JP" altLang="en-US" dirty="0" smtClean="0"/>
              <a:t>）</a:t>
            </a:r>
            <a:endParaRPr lang="zh-CN" altLang="en-US" dirty="0" smtClean="0"/>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958503034"/>
              </p:ext>
            </p:extLst>
          </p:nvPr>
        </p:nvGraphicFramePr>
        <p:xfrm>
          <a:off x="685800" y="1981200"/>
          <a:ext cx="7772400" cy="4114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609600"/>
            <a:ext cx="7772400" cy="587375"/>
          </a:xfrm>
        </p:spPr>
        <p:txBody>
          <a:bodyPr/>
          <a:lstStyle/>
          <a:p>
            <a:pPr eaLnBrk="1" hangingPunct="1"/>
            <a:r>
              <a:rPr lang="ja-JP" altLang="en-US" sz="4000" smtClean="0"/>
              <a:t>三者鼎立の企業構造の成立基盤</a:t>
            </a:r>
          </a:p>
        </p:txBody>
      </p:sp>
      <p:sp>
        <p:nvSpPr>
          <p:cNvPr id="21507" name="Rectangle 3"/>
          <p:cNvSpPr>
            <a:spLocks noGrp="1" noChangeArrowheads="1"/>
          </p:cNvSpPr>
          <p:nvPr>
            <p:ph type="body" idx="1"/>
          </p:nvPr>
        </p:nvSpPr>
        <p:spPr>
          <a:xfrm>
            <a:off x="685800" y="1268413"/>
            <a:ext cx="7772400" cy="4827587"/>
          </a:xfrm>
        </p:spPr>
        <p:txBody>
          <a:bodyPr/>
          <a:lstStyle/>
          <a:p>
            <a:pPr eaLnBrk="1" hangingPunct="1">
              <a:buFontTx/>
              <a:buNone/>
            </a:pPr>
            <a:r>
              <a:rPr lang="ja-JP" altLang="en-US" smtClean="0"/>
              <a:t>ビックバンではなく漸進的なアプローチ</a:t>
            </a:r>
          </a:p>
          <a:p>
            <a:pPr eaLnBrk="1" hangingPunct="1">
              <a:buFontTx/>
              <a:buNone/>
            </a:pPr>
            <a:r>
              <a:rPr lang="ja-JP" altLang="en-US" smtClean="0"/>
              <a:t>プラグマティックに即効性のある政策を</a:t>
            </a:r>
          </a:p>
          <a:p>
            <a:pPr eaLnBrk="1" hangingPunct="1">
              <a:buFontTx/>
              <a:buNone/>
            </a:pPr>
            <a:r>
              <a:rPr lang="ja-JP" altLang="en-US" smtClean="0"/>
              <a:t>→大型国有企業の管理に専念</a:t>
            </a:r>
          </a:p>
          <a:p>
            <a:pPr eaLnBrk="1" hangingPunct="1">
              <a:buFontTx/>
              <a:buNone/>
            </a:pPr>
            <a:r>
              <a:rPr lang="ja-JP" altLang="en-US" smtClean="0"/>
              <a:t>　国家安全に関わる産業、自然独占の産業、公共商品とサービスを提供する産業</a:t>
            </a:r>
          </a:p>
          <a:p>
            <a:pPr eaLnBrk="1" hangingPunct="1">
              <a:buFontTx/>
              <a:buNone/>
            </a:pPr>
            <a:r>
              <a:rPr lang="ja-JP" altLang="en-US" smtClean="0"/>
              <a:t>　基幹産業と</a:t>
            </a:r>
            <a:r>
              <a:rPr lang="en-US" altLang="ja-JP" smtClean="0"/>
              <a:t>IT</a:t>
            </a:r>
            <a:r>
              <a:rPr lang="ja-JP" altLang="en-US" smtClean="0"/>
              <a:t>産業</a:t>
            </a:r>
          </a:p>
          <a:p>
            <a:pPr eaLnBrk="1" hangingPunct="1">
              <a:buFontTx/>
              <a:buNone/>
            </a:pPr>
            <a:r>
              <a:rPr lang="ja-JP" altLang="en-US" smtClean="0"/>
              <a:t>　</a:t>
            </a:r>
            <a:r>
              <a:rPr lang="ja-JP" altLang="en-US" smtClean="0">
                <a:solidFill>
                  <a:schemeClr val="accent2"/>
                </a:solidFill>
              </a:rPr>
              <a:t>（国家の命脈となる産業の支配強化）</a:t>
            </a:r>
          </a:p>
          <a:p>
            <a:pPr eaLnBrk="1" hangingPunct="1">
              <a:buFontTx/>
              <a:buNone/>
            </a:pPr>
            <a:r>
              <a:rPr lang="en-US" altLang="ja-JP" smtClean="0"/>
              <a:t>03</a:t>
            </a:r>
            <a:r>
              <a:rPr lang="ja-JP" altLang="en-US" smtClean="0"/>
              <a:t>年　国有資産管理監督委員会</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type="body" idx="1"/>
          </p:nvPr>
        </p:nvSpPr>
        <p:spPr>
          <a:xfrm>
            <a:off x="685800" y="549275"/>
            <a:ext cx="7772400" cy="5546725"/>
          </a:xfrm>
        </p:spPr>
        <p:txBody>
          <a:bodyPr/>
          <a:lstStyle/>
          <a:p>
            <a:pPr eaLnBrk="1" hangingPunct="1">
              <a:buFontTx/>
              <a:buNone/>
            </a:pPr>
            <a:r>
              <a:rPr lang="en-US" altLang="ja-JP" smtClean="0"/>
              <a:t>2010</a:t>
            </a:r>
            <a:r>
              <a:rPr lang="ja-JP" altLang="en-US" smtClean="0"/>
              <a:t>年</a:t>
            </a:r>
            <a:r>
              <a:rPr lang="en-US" altLang="ja-JP" smtClean="0"/>
              <a:t>3</a:t>
            </a:r>
            <a:r>
              <a:rPr lang="ja-JP" altLang="en-US" smtClean="0"/>
              <a:t>月中央国有企業数</a:t>
            </a:r>
            <a:r>
              <a:rPr lang="en-US" altLang="ja-JP" smtClean="0"/>
              <a:t>127</a:t>
            </a:r>
            <a:r>
              <a:rPr lang="ja-JP" altLang="en-US" smtClean="0"/>
              <a:t>社</a:t>
            </a:r>
            <a:endParaRPr lang="en-US" altLang="ja-JP" smtClean="0"/>
          </a:p>
          <a:p>
            <a:pPr eaLnBrk="1" hangingPunct="1">
              <a:buFontTx/>
              <a:buNone/>
            </a:pPr>
            <a:r>
              <a:rPr lang="ja-JP" altLang="en-US" smtClean="0"/>
              <a:t>→</a:t>
            </a:r>
            <a:r>
              <a:rPr lang="en-US" altLang="ja-JP" smtClean="0"/>
              <a:t>2013</a:t>
            </a:r>
            <a:r>
              <a:rPr lang="ja-JP" altLang="en-US" smtClean="0"/>
              <a:t>年　</a:t>
            </a:r>
            <a:r>
              <a:rPr lang="en-US" altLang="ja-JP" smtClean="0"/>
              <a:t>113</a:t>
            </a:r>
            <a:r>
              <a:rPr lang="ja-JP" altLang="en-US" smtClean="0"/>
              <a:t>社</a:t>
            </a:r>
          </a:p>
          <a:p>
            <a:pPr eaLnBrk="1" hangingPunct="1">
              <a:buFontTx/>
              <a:buNone/>
            </a:pPr>
            <a:r>
              <a:rPr lang="ja-JP" altLang="en-US" smtClean="0"/>
              <a:t>（経営資源を政府に集中させ、国家戦略の実現を）</a:t>
            </a:r>
          </a:p>
          <a:p>
            <a:pPr eaLnBrk="1" hangingPunct="1">
              <a:buFontTx/>
              <a:buNone/>
            </a:pPr>
            <a:r>
              <a:rPr lang="ja-JP" altLang="en-US" smtClean="0"/>
              <a:t>一方私営企業は競争的分野に</a:t>
            </a:r>
          </a:p>
          <a:p>
            <a:pPr eaLnBrk="1" hangingPunct="1">
              <a:buFontTx/>
              <a:buNone/>
            </a:pPr>
            <a:r>
              <a:rPr lang="ja-JP" altLang="en-US" smtClean="0"/>
              <a:t>（新規参入のハードル、融資難）</a:t>
            </a:r>
          </a:p>
          <a:p>
            <a:pPr eaLnBrk="1" hangingPunct="1">
              <a:buFontTx/>
              <a:buNone/>
            </a:pPr>
            <a:r>
              <a:rPr lang="ja-JP" altLang="en-US" smtClean="0"/>
              <a:t>「国進民退」</a:t>
            </a:r>
          </a:p>
          <a:p>
            <a:pPr eaLnBrk="1" hangingPunct="1">
              <a:buFontTx/>
              <a:buNone/>
            </a:pPr>
            <a:r>
              <a:rPr lang="ja-JP" altLang="en-US" smtClean="0"/>
              <a:t>外資企業→優遇政策</a:t>
            </a:r>
          </a:p>
          <a:p>
            <a:pPr eaLnBrk="1" hangingPunct="1">
              <a:buFontTx/>
              <a:buNone/>
            </a:pPr>
            <a:r>
              <a:rPr lang="ja-JP" altLang="en-US" smtClean="0"/>
              <a:t>→国内企業と同じ待遇に</a:t>
            </a:r>
          </a:p>
          <a:p>
            <a:pPr eaLnBrk="1" hangingPunct="1">
              <a:buFontTx/>
              <a:buNone/>
            </a:pPr>
            <a:r>
              <a:rPr lang="ja-JP" altLang="en-US" smtClean="0"/>
              <a:t>私営企業にとっては競争相手</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body" idx="1"/>
          </p:nvPr>
        </p:nvSpPr>
        <p:spPr/>
        <p:txBody>
          <a:bodyPr/>
          <a:lstStyle/>
          <a:p>
            <a:pPr eaLnBrk="1" hangingPunct="1"/>
            <a:endParaRPr lang="zh-CN" altLang="zh-CN" smtClean="0"/>
          </a:p>
        </p:txBody>
      </p:sp>
      <p:pic>
        <p:nvPicPr>
          <p:cNvPr id="23555" name="Picture 3" descr="2012年06月20日10時12分23秒00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908050"/>
            <a:ext cx="7200900" cy="489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タイトル 1"/>
          <p:cNvSpPr>
            <a:spLocks noGrp="1"/>
          </p:cNvSpPr>
          <p:nvPr>
            <p:ph type="title"/>
          </p:nvPr>
        </p:nvSpPr>
        <p:spPr>
          <a:xfrm>
            <a:off x="628650" y="333375"/>
            <a:ext cx="7886700" cy="1008063"/>
          </a:xfrm>
        </p:spPr>
        <p:txBody>
          <a:bodyPr/>
          <a:lstStyle/>
          <a:p>
            <a:r>
              <a:rPr lang="ja-JP" altLang="en-US" smtClean="0"/>
              <a:t>過剰生産～</a:t>
            </a:r>
            <a:r>
              <a:rPr lang="ja-JP" altLang="en-US" sz="2400" smtClean="0"/>
              <a:t>（</a:t>
            </a:r>
            <a:r>
              <a:rPr lang="en-US" altLang="ja-JP" sz="2400" smtClean="0"/>
              <a:t>2013</a:t>
            </a:r>
            <a:r>
              <a:rPr lang="ja-JP" altLang="en-US" sz="2400" smtClean="0"/>
              <a:t>年</a:t>
            </a:r>
            <a:r>
              <a:rPr lang="en-US" altLang="ja-JP" sz="2400" smtClean="0"/>
              <a:t>11</a:t>
            </a:r>
            <a:r>
              <a:rPr lang="ja-JP" altLang="en-US" sz="2400" smtClean="0"/>
              <a:t>月</a:t>
            </a:r>
            <a:r>
              <a:rPr lang="en-US" altLang="ja-JP" sz="2400" smtClean="0"/>
              <a:t>21</a:t>
            </a:r>
            <a:r>
              <a:rPr lang="ja-JP" altLang="en-US" sz="2400" smtClean="0"/>
              <a:t>日「経済日報」）</a:t>
            </a:r>
            <a:endParaRPr lang="zh-CN" altLang="en-US" sz="2400" smtClean="0"/>
          </a:p>
        </p:txBody>
      </p:sp>
      <p:sp>
        <p:nvSpPr>
          <p:cNvPr id="24579" name="コンテンツ プレースホルダー 3"/>
          <p:cNvSpPr>
            <a:spLocks noGrp="1"/>
          </p:cNvSpPr>
          <p:nvPr>
            <p:ph sz="half" idx="2"/>
          </p:nvPr>
        </p:nvSpPr>
        <p:spPr>
          <a:xfrm>
            <a:off x="4629150" y="1827213"/>
            <a:ext cx="3886200" cy="4697412"/>
          </a:xfrm>
        </p:spPr>
        <p:txBody>
          <a:bodyPr/>
          <a:lstStyle/>
          <a:p>
            <a:pPr>
              <a:buFontTx/>
              <a:buNone/>
            </a:pPr>
            <a:r>
              <a:rPr lang="ja-JP" altLang="en-US" sz="3600" smtClean="0"/>
              <a:t>＊過剰設備比率</a:t>
            </a:r>
          </a:p>
          <a:p>
            <a:pPr>
              <a:buFontTx/>
              <a:buNone/>
            </a:pPr>
            <a:r>
              <a:rPr lang="ja-JP" altLang="en-US" sz="3600" smtClean="0"/>
              <a:t>　鉄鋼～</a:t>
            </a:r>
            <a:r>
              <a:rPr lang="en-US" altLang="ja-JP" sz="3600" smtClean="0"/>
              <a:t>28.0</a:t>
            </a:r>
            <a:r>
              <a:rPr lang="ja-JP" altLang="en-US" sz="3600" smtClean="0"/>
              <a:t>％</a:t>
            </a:r>
          </a:p>
          <a:p>
            <a:pPr>
              <a:buFontTx/>
              <a:buNone/>
            </a:pPr>
            <a:r>
              <a:rPr lang="ja-JP" altLang="en-US" sz="3600" smtClean="0"/>
              <a:t>　セメント～</a:t>
            </a:r>
            <a:r>
              <a:rPr lang="en-US" altLang="ja-JP" sz="3600" smtClean="0"/>
              <a:t>26.7</a:t>
            </a:r>
            <a:r>
              <a:rPr lang="ja-JP" altLang="en-US" sz="3600" smtClean="0"/>
              <a:t>％</a:t>
            </a:r>
          </a:p>
          <a:p>
            <a:pPr>
              <a:buFontTx/>
              <a:buNone/>
            </a:pPr>
            <a:r>
              <a:rPr lang="ja-JP" altLang="en-US" sz="3600" smtClean="0"/>
              <a:t>　アルミ～</a:t>
            </a:r>
            <a:r>
              <a:rPr lang="en-US" altLang="ja-JP" sz="3600" smtClean="0"/>
              <a:t>28.1</a:t>
            </a:r>
            <a:r>
              <a:rPr lang="ja-JP" altLang="en-US" sz="3600" smtClean="0"/>
              <a:t>％</a:t>
            </a:r>
          </a:p>
          <a:p>
            <a:pPr>
              <a:buFontTx/>
              <a:buNone/>
            </a:pPr>
            <a:r>
              <a:rPr lang="ja-JP" altLang="en-US" sz="3600" smtClean="0"/>
              <a:t>　板硝子～</a:t>
            </a:r>
            <a:r>
              <a:rPr lang="en-US" altLang="ja-JP" sz="3600" smtClean="0"/>
              <a:t>26.9</a:t>
            </a:r>
            <a:r>
              <a:rPr lang="ja-JP" altLang="en-US" sz="3600" smtClean="0"/>
              <a:t>％</a:t>
            </a:r>
          </a:p>
          <a:p>
            <a:pPr>
              <a:buFontTx/>
              <a:buNone/>
            </a:pPr>
            <a:r>
              <a:rPr lang="ja-JP" altLang="en-US" sz="3600" smtClean="0"/>
              <a:t>　造船～</a:t>
            </a:r>
            <a:r>
              <a:rPr lang="en-US" altLang="ja-JP" sz="3600" smtClean="0"/>
              <a:t>25.0</a:t>
            </a:r>
            <a:r>
              <a:rPr lang="ja-JP" altLang="en-US" sz="3600" smtClean="0"/>
              <a:t>％</a:t>
            </a:r>
          </a:p>
          <a:p>
            <a:pPr>
              <a:buFontTx/>
              <a:buNone/>
            </a:pPr>
            <a:r>
              <a:rPr lang="ja-JP" altLang="en-US" sz="3600" smtClean="0"/>
              <a:t>　自動車～</a:t>
            </a:r>
            <a:r>
              <a:rPr lang="en-US" altLang="ja-JP" sz="3600" smtClean="0"/>
              <a:t>25.0</a:t>
            </a:r>
            <a:r>
              <a:rPr lang="ja-JP" altLang="en-US" sz="3600" smtClean="0"/>
              <a:t>％</a:t>
            </a:r>
          </a:p>
          <a:p>
            <a:endParaRPr lang="zh-CN" altLang="en-US" smtClean="0"/>
          </a:p>
        </p:txBody>
      </p:sp>
      <p:graphicFrame>
        <p:nvGraphicFramePr>
          <p:cNvPr id="24580" name="Object 3"/>
          <p:cNvGraphicFramePr>
            <a:graphicFrameLocks noGrp="1" noChangeAspect="1"/>
          </p:cNvGraphicFramePr>
          <p:nvPr>
            <p:ph sz="half" idx="1"/>
          </p:nvPr>
        </p:nvGraphicFramePr>
        <p:xfrm>
          <a:off x="628650" y="1827213"/>
          <a:ext cx="3871913" cy="4697412"/>
        </p:xfrm>
        <a:graphic>
          <a:graphicData uri="http://schemas.openxmlformats.org/presentationml/2006/ole">
            <mc:AlternateContent xmlns:mc="http://schemas.openxmlformats.org/markup-compatibility/2006">
              <mc:Choice xmlns:v="urn:schemas-microsoft-com:vml" Requires="v">
                <p:oleObj spid="_x0000_s24586" name="Acrobat Document" r:id="rId3" imgW="4133805" imgH="5133885" progId="AcroExch.Document.11">
                  <p:embed/>
                </p:oleObj>
              </mc:Choice>
              <mc:Fallback>
                <p:oleObj name="Acrobat Document" r:id="rId3" imgW="4133805" imgH="5133885" progId="AcroExch.Document.11">
                  <p:embed/>
                  <p:pic>
                    <p:nvPicPr>
                      <p:cNvPr id="0" name="Objec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650" y="1827213"/>
                        <a:ext cx="3871913" cy="46974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sld>
</file>

<file path=ppt/theme/theme1.xml><?xml version="1.0" encoding="utf-8"?>
<a:theme xmlns:a="http://schemas.openxmlformats.org/drawingml/2006/main" name="標準デザイン">
  <a:themeElements>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defRPr>
        </a:defPPr>
      </a:lstStyle>
    </a:lnDef>
  </a:objectDefaults>
  <a:extraClrSchemeLst>
    <a:extraClrScheme>
      <a:clrScheme name="標準デザイン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5587</TotalTime>
  <Words>426</Words>
  <Application>Microsoft Office PowerPoint</Application>
  <PresentationFormat>画面に合わせる (4:3)</PresentationFormat>
  <Paragraphs>182</Paragraphs>
  <Slides>22</Slides>
  <Notes>0</Notes>
  <HiddenSlides>0</HiddenSlides>
  <MMClips>0</MMClips>
  <ScaleCrop>false</ScaleCrop>
  <HeadingPairs>
    <vt:vector size="8" baseType="variant">
      <vt:variant>
        <vt:lpstr>使用されているフォント</vt:lpstr>
      </vt:variant>
      <vt:variant>
        <vt:i4>6</vt:i4>
      </vt:variant>
      <vt:variant>
        <vt:lpstr>テーマ</vt:lpstr>
      </vt:variant>
      <vt:variant>
        <vt:i4>1</vt:i4>
      </vt:variant>
      <vt:variant>
        <vt:lpstr>埋め込まれた OLE サーバー</vt:lpstr>
      </vt:variant>
      <vt:variant>
        <vt:i4>2</vt:i4>
      </vt:variant>
      <vt:variant>
        <vt:lpstr>スライド タイトル</vt:lpstr>
      </vt:variant>
      <vt:variant>
        <vt:i4>22</vt:i4>
      </vt:variant>
    </vt:vector>
  </HeadingPairs>
  <TitlesOfParts>
    <vt:vector size="31" baseType="lpstr">
      <vt:lpstr>ＭＳ Ｐゴシック</vt:lpstr>
      <vt:lpstr>ＭＳ Ｐ明朝</vt:lpstr>
      <vt:lpstr>ＭＳ 明朝</vt:lpstr>
      <vt:lpstr>Arial</vt:lpstr>
      <vt:lpstr>Century</vt:lpstr>
      <vt:lpstr>Times New Roman</vt:lpstr>
      <vt:lpstr>標準デザイン</vt:lpstr>
      <vt:lpstr>グラフ</vt:lpstr>
      <vt:lpstr>Acrobat Document</vt:lpstr>
      <vt:lpstr>社会主義体制への移行</vt:lpstr>
      <vt:lpstr>なぜ国有企業は業績は悪かったのか</vt:lpstr>
      <vt:lpstr>なぜ余剰人員が多いのか</vt:lpstr>
      <vt:lpstr>急成長遂げた集団所有企業</vt:lpstr>
      <vt:lpstr>よみがえった私有企業</vt:lpstr>
      <vt:lpstr>外資企業の参入</vt:lpstr>
      <vt:lpstr>各種企業の就業者数</vt:lpstr>
      <vt:lpstr>国有企業改革～経営自主権の拡大</vt:lpstr>
      <vt:lpstr>PowerPoint プレゼンテーション</vt:lpstr>
      <vt:lpstr>PowerPoint プレゼンテーション</vt:lpstr>
      <vt:lpstr>国有企業 (90年代前半まで増加）～95年からは定義が変化</vt:lpstr>
      <vt:lpstr>国有企業職工の割合</vt:lpstr>
      <vt:lpstr>国有企業改革～所有権改革</vt:lpstr>
      <vt:lpstr>企業自主権の付与状況</vt:lpstr>
      <vt:lpstr>PowerPoint プレゼンテーション</vt:lpstr>
      <vt:lpstr>PowerPoint プレゼンテーション</vt:lpstr>
      <vt:lpstr>三者鼎立の企業形態</vt:lpstr>
      <vt:lpstr>企業の経営指標（2015）</vt:lpstr>
      <vt:lpstr>三者鼎立の企業構造の成立基盤</vt:lpstr>
      <vt:lpstr>PowerPoint プレゼンテーション</vt:lpstr>
      <vt:lpstr>PowerPoint プレゼンテーション</vt:lpstr>
      <vt:lpstr>過剰生産～（2013年11月21日「経済日報」）</vt:lpstr>
    </vt:vector>
  </TitlesOfParts>
  <Company>富山大学　経済学部</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農業部門の改革</dc:title>
  <dc:creator>今村</dc:creator>
  <cp:lastModifiedBy>今村弘子</cp:lastModifiedBy>
  <cp:revision>104</cp:revision>
  <cp:lastPrinted>2017-04-29T08:40:03Z</cp:lastPrinted>
  <dcterms:created xsi:type="dcterms:W3CDTF">2003-03-24T11:42:45Z</dcterms:created>
  <dcterms:modified xsi:type="dcterms:W3CDTF">2017-04-29T08:40:36Z</dcterms:modified>
</cp:coreProperties>
</file>