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91" r:id="rId2"/>
    <p:sldId id="297" r:id="rId3"/>
    <p:sldId id="298" r:id="rId4"/>
    <p:sldId id="299" r:id="rId5"/>
    <p:sldId id="292"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2" r:id="rId27"/>
    <p:sldId id="320" r:id="rId28"/>
    <p:sldId id="321" r:id="rId29"/>
    <p:sldId id="323" r:id="rId30"/>
    <p:sldId id="324" r:id="rId31"/>
  </p:sldIdLst>
  <p:sldSz cx="9144000" cy="6858000" type="screen4x3"/>
  <p:notesSz cx="6858000" cy="9144000"/>
  <p:defaultTextStyle>
    <a:defPPr>
      <a:defRPr lang="ja-JP"/>
    </a:defPPr>
    <a:lvl1pPr algn="l" rtl="0" eaLnBrk="0" fontAlgn="base" hangingPunct="0">
      <a:spcBef>
        <a:spcPct val="0"/>
      </a:spcBef>
      <a:spcAft>
        <a:spcPct val="0"/>
      </a:spcAft>
      <a:defRPr kumimoji="1"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718" autoAdjust="0"/>
  </p:normalViewPr>
  <p:slideViewPr>
    <p:cSldViewPr>
      <p:cViewPr varScale="1">
        <p:scale>
          <a:sx n="110" d="100"/>
          <a:sy n="110" d="100"/>
        </p:scale>
        <p:origin x="102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都市化率（</a:t>
            </a:r>
            <a:r>
              <a:rPr lang="en-US" altLang="ja-JP" sz="1200"/>
              <a:t>2015</a:t>
            </a:r>
            <a:r>
              <a:rPr lang="ja-JP" altLang="en-US" sz="1200"/>
              <a:t>年）</a:t>
            </a:r>
            <a:endParaRPr lang="en-US" altLang="ja-JP" sz="1200"/>
          </a:p>
          <a:p>
            <a:pPr>
              <a:defRPr/>
            </a:pPr>
            <a:r>
              <a:rPr lang="en-US" altLang="ja-JP" sz="1000"/>
              <a:t>『</a:t>
            </a:r>
            <a:r>
              <a:rPr lang="ja-JP" altLang="en-US" sz="1000"/>
              <a:t>中国統計年鑑</a:t>
            </a:r>
            <a:r>
              <a:rPr lang="en-US" altLang="ja-JP" sz="1000"/>
              <a:t>2016』p.37</a:t>
            </a:r>
            <a:r>
              <a:rPr lang="ja-JP" altLang="en-US" sz="1000"/>
              <a:t>）</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spPr>
            <a:solidFill>
              <a:schemeClr val="accent1"/>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30"/>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Sheet1!$A$37:$A$68</c:f>
              <c:strCache>
                <c:ptCount val="32"/>
                <c:pt idx="0">
                  <c:v>全国平均</c:v>
                </c:pt>
                <c:pt idx="1">
                  <c:v>上海</c:v>
                </c:pt>
                <c:pt idx="2">
                  <c:v>北京</c:v>
                </c:pt>
                <c:pt idx="3">
                  <c:v>天津</c:v>
                </c:pt>
                <c:pt idx="4">
                  <c:v>広東</c:v>
                </c:pt>
                <c:pt idx="5">
                  <c:v>遼寧</c:v>
                </c:pt>
                <c:pt idx="6">
                  <c:v>江蘇</c:v>
                </c:pt>
                <c:pt idx="7">
                  <c:v>浙江</c:v>
                </c:pt>
                <c:pt idx="8">
                  <c:v>福建</c:v>
                </c:pt>
                <c:pt idx="9">
                  <c:v>重慶</c:v>
                </c:pt>
                <c:pt idx="10">
                  <c:v>内蒙古</c:v>
                </c:pt>
                <c:pt idx="11">
                  <c:v>黒龍江</c:v>
                </c:pt>
                <c:pt idx="12">
                  <c:v>湖北</c:v>
                </c:pt>
                <c:pt idx="13">
                  <c:v>山東</c:v>
                </c:pt>
                <c:pt idx="14">
                  <c:v>吉林</c:v>
                </c:pt>
                <c:pt idx="15">
                  <c:v>海南</c:v>
                </c:pt>
                <c:pt idx="16">
                  <c:v>山西</c:v>
                </c:pt>
                <c:pt idx="17">
                  <c:v>寧夏</c:v>
                </c:pt>
                <c:pt idx="18">
                  <c:v>陝西</c:v>
                </c:pt>
                <c:pt idx="19">
                  <c:v>江西</c:v>
                </c:pt>
                <c:pt idx="20">
                  <c:v>河北</c:v>
                </c:pt>
                <c:pt idx="21">
                  <c:v>安徽</c:v>
                </c:pt>
                <c:pt idx="22">
                  <c:v>青海</c:v>
                </c:pt>
                <c:pt idx="23">
                  <c:v>四川</c:v>
                </c:pt>
                <c:pt idx="24">
                  <c:v>新疆</c:v>
                </c:pt>
                <c:pt idx="25">
                  <c:v>広西</c:v>
                </c:pt>
                <c:pt idx="26">
                  <c:v>湖南</c:v>
                </c:pt>
                <c:pt idx="27">
                  <c:v>河南</c:v>
                </c:pt>
                <c:pt idx="28">
                  <c:v>雲南</c:v>
                </c:pt>
                <c:pt idx="29">
                  <c:v>甘粛</c:v>
                </c:pt>
                <c:pt idx="30">
                  <c:v>貴州</c:v>
                </c:pt>
                <c:pt idx="31">
                  <c:v>チベット</c:v>
                </c:pt>
              </c:strCache>
            </c:strRef>
          </c:cat>
          <c:val>
            <c:numRef>
              <c:f>Sheet1!$B$37:$B$68</c:f>
              <c:numCache>
                <c:formatCode>General</c:formatCode>
                <c:ptCount val="32"/>
                <c:pt idx="0">
                  <c:v>56.1</c:v>
                </c:pt>
                <c:pt idx="1">
                  <c:v>87.6</c:v>
                </c:pt>
                <c:pt idx="2">
                  <c:v>86.5</c:v>
                </c:pt>
                <c:pt idx="3">
                  <c:v>82.6</c:v>
                </c:pt>
                <c:pt idx="4">
                  <c:v>68.7</c:v>
                </c:pt>
                <c:pt idx="5">
                  <c:v>67.8</c:v>
                </c:pt>
                <c:pt idx="6">
                  <c:v>66.5</c:v>
                </c:pt>
                <c:pt idx="7">
                  <c:v>65.8</c:v>
                </c:pt>
                <c:pt idx="8">
                  <c:v>62.6</c:v>
                </c:pt>
                <c:pt idx="9">
                  <c:v>60.9</c:v>
                </c:pt>
                <c:pt idx="10">
                  <c:v>60.3</c:v>
                </c:pt>
                <c:pt idx="11">
                  <c:v>58.8</c:v>
                </c:pt>
                <c:pt idx="12">
                  <c:v>56.9</c:v>
                </c:pt>
                <c:pt idx="13">
                  <c:v>57</c:v>
                </c:pt>
                <c:pt idx="14">
                  <c:v>55.3</c:v>
                </c:pt>
                <c:pt idx="15">
                  <c:v>55.1</c:v>
                </c:pt>
                <c:pt idx="16">
                  <c:v>55</c:v>
                </c:pt>
                <c:pt idx="17">
                  <c:v>55.2</c:v>
                </c:pt>
                <c:pt idx="18">
                  <c:v>53.9</c:v>
                </c:pt>
                <c:pt idx="19">
                  <c:v>51.6</c:v>
                </c:pt>
                <c:pt idx="20">
                  <c:v>51.3</c:v>
                </c:pt>
                <c:pt idx="21">
                  <c:v>50.5</c:v>
                </c:pt>
                <c:pt idx="22">
                  <c:v>50.3</c:v>
                </c:pt>
                <c:pt idx="23">
                  <c:v>47.7</c:v>
                </c:pt>
                <c:pt idx="24">
                  <c:v>47.2</c:v>
                </c:pt>
                <c:pt idx="25">
                  <c:v>47.1</c:v>
                </c:pt>
                <c:pt idx="26">
                  <c:v>46.9</c:v>
                </c:pt>
                <c:pt idx="27">
                  <c:v>46.9</c:v>
                </c:pt>
                <c:pt idx="28">
                  <c:v>43.3</c:v>
                </c:pt>
                <c:pt idx="29">
                  <c:v>43.2</c:v>
                </c:pt>
                <c:pt idx="30">
                  <c:v>42</c:v>
                </c:pt>
                <c:pt idx="31">
                  <c:v>27.7</c:v>
                </c:pt>
              </c:numCache>
            </c:numRef>
          </c:val>
        </c:ser>
        <c:dLbls>
          <c:showLegendKey val="0"/>
          <c:showVal val="0"/>
          <c:showCatName val="0"/>
          <c:showSerName val="0"/>
          <c:showPercent val="0"/>
          <c:showBubbleSize val="0"/>
        </c:dLbls>
        <c:gapWidth val="219"/>
        <c:overlap val="-27"/>
        <c:axId val="395651296"/>
        <c:axId val="538045472"/>
      </c:barChart>
      <c:catAx>
        <c:axId val="39565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ja-JP"/>
          </a:p>
        </c:txPr>
        <c:crossAx val="538045472"/>
        <c:crosses val="autoZero"/>
        <c:auto val="1"/>
        <c:lblAlgn val="ctr"/>
        <c:lblOffset val="100"/>
        <c:noMultiLvlLbl val="0"/>
      </c:catAx>
      <c:valAx>
        <c:axId val="5380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95651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ja-JP"/>
          </a:p>
        </p:txBody>
      </p:sp>
      <p:sp>
        <p:nvSpPr>
          <p:cNvPr id="1945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ja-JP"/>
          </a:p>
        </p:txBody>
      </p:sp>
      <p:sp>
        <p:nvSpPr>
          <p:cNvPr id="1946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ja-JP"/>
          </a:p>
        </p:txBody>
      </p:sp>
      <p:sp>
        <p:nvSpPr>
          <p:cNvPr id="1946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F132B00-4555-40E7-A1EA-A7BF5D4E4BD4}" type="slidenum">
              <a:rPr lang="en-US" altLang="ja-JP"/>
              <a:pPr>
                <a:defRPr/>
              </a:pPr>
              <a:t>‹#›</a:t>
            </a:fld>
            <a:endParaRPr lang="en-US" altLang="ja-JP"/>
          </a:p>
        </p:txBody>
      </p:sp>
    </p:spTree>
    <p:extLst>
      <p:ext uri="{BB962C8B-B14F-4D97-AF65-F5344CB8AC3E}">
        <p14:creationId xmlns:p14="http://schemas.microsoft.com/office/powerpoint/2010/main" val="7158247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AD0E390-DDD2-42BA-8A8C-E4144368CE31}" type="slidenum">
              <a:rPr lang="en-US" altLang="ja-JP"/>
              <a:pPr>
                <a:defRPr/>
              </a:pPr>
              <a:t>‹#›</a:t>
            </a:fld>
            <a:endParaRPr lang="en-US" altLang="ja-JP"/>
          </a:p>
        </p:txBody>
      </p:sp>
    </p:spTree>
    <p:extLst>
      <p:ext uri="{BB962C8B-B14F-4D97-AF65-F5344CB8AC3E}">
        <p14:creationId xmlns:p14="http://schemas.microsoft.com/office/powerpoint/2010/main" val="229439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9666D3E-759C-40C3-AEED-F7A38382960E}" type="slidenum">
              <a:rPr lang="en-US" altLang="ja-JP"/>
              <a:pPr>
                <a:defRPr/>
              </a:pPr>
              <a:t>‹#›</a:t>
            </a:fld>
            <a:endParaRPr lang="en-US" altLang="ja-JP"/>
          </a:p>
        </p:txBody>
      </p:sp>
    </p:spTree>
    <p:extLst>
      <p:ext uri="{BB962C8B-B14F-4D97-AF65-F5344CB8AC3E}">
        <p14:creationId xmlns:p14="http://schemas.microsoft.com/office/powerpoint/2010/main" val="1961506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71AC587-A787-40F5-A7DD-262136D75602}" type="slidenum">
              <a:rPr lang="en-US" altLang="ja-JP"/>
              <a:pPr>
                <a:defRPr/>
              </a:pPr>
              <a:t>‹#›</a:t>
            </a:fld>
            <a:endParaRPr lang="en-US" altLang="ja-JP"/>
          </a:p>
        </p:txBody>
      </p:sp>
    </p:spTree>
    <p:extLst>
      <p:ext uri="{BB962C8B-B14F-4D97-AF65-F5344CB8AC3E}">
        <p14:creationId xmlns:p14="http://schemas.microsoft.com/office/powerpoint/2010/main" val="4095129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685800" y="1981200"/>
            <a:ext cx="3810000" cy="4114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981200"/>
            <a:ext cx="3810000" cy="4114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9E605C12-BDC7-44AB-9EE2-972A056303F9}" type="slidenum">
              <a:rPr lang="en-US" altLang="ja-JP"/>
              <a:pPr>
                <a:defRPr/>
              </a:pPr>
              <a:t>‹#›</a:t>
            </a:fld>
            <a:endParaRPr lang="en-US" altLang="ja-JP"/>
          </a:p>
        </p:txBody>
      </p:sp>
    </p:spTree>
    <p:extLst>
      <p:ext uri="{BB962C8B-B14F-4D97-AF65-F5344CB8AC3E}">
        <p14:creationId xmlns:p14="http://schemas.microsoft.com/office/powerpoint/2010/main" val="190711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F6EB5A88-0223-4C5D-A720-E3E4E824740F}" type="slidenum">
              <a:rPr lang="en-US" altLang="ja-JP"/>
              <a:pPr>
                <a:defRPr/>
              </a:pPr>
              <a:t>‹#›</a:t>
            </a:fld>
            <a:endParaRPr lang="en-US" altLang="ja-JP"/>
          </a:p>
        </p:txBody>
      </p:sp>
    </p:spTree>
    <p:extLst>
      <p:ext uri="{BB962C8B-B14F-4D97-AF65-F5344CB8AC3E}">
        <p14:creationId xmlns:p14="http://schemas.microsoft.com/office/powerpoint/2010/main" val="503689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87853A3-FF23-46D6-8925-690DBDC62C05}" type="slidenum">
              <a:rPr lang="en-US" altLang="ja-JP"/>
              <a:pPr>
                <a:defRPr/>
              </a:pPr>
              <a:t>‹#›</a:t>
            </a:fld>
            <a:endParaRPr lang="en-US" altLang="ja-JP"/>
          </a:p>
        </p:txBody>
      </p:sp>
    </p:spTree>
    <p:extLst>
      <p:ext uri="{BB962C8B-B14F-4D97-AF65-F5344CB8AC3E}">
        <p14:creationId xmlns:p14="http://schemas.microsoft.com/office/powerpoint/2010/main" val="3155032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FD74F74E-B245-460D-B1C3-DCB07D81A21E}" type="slidenum">
              <a:rPr lang="en-US" altLang="ja-JP"/>
              <a:pPr>
                <a:defRPr/>
              </a:pPr>
              <a:t>‹#›</a:t>
            </a:fld>
            <a:endParaRPr lang="en-US" altLang="ja-JP"/>
          </a:p>
        </p:txBody>
      </p:sp>
    </p:spTree>
    <p:extLst>
      <p:ext uri="{BB962C8B-B14F-4D97-AF65-F5344CB8AC3E}">
        <p14:creationId xmlns:p14="http://schemas.microsoft.com/office/powerpoint/2010/main" val="17971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8DFCEFB-9C0F-4B66-A42C-CDF29A8F732D}" type="slidenum">
              <a:rPr lang="en-US" altLang="ja-JP"/>
              <a:pPr>
                <a:defRPr/>
              </a:pPr>
              <a:t>‹#›</a:t>
            </a:fld>
            <a:endParaRPr lang="en-US" altLang="ja-JP"/>
          </a:p>
        </p:txBody>
      </p:sp>
    </p:spTree>
    <p:extLst>
      <p:ext uri="{BB962C8B-B14F-4D97-AF65-F5344CB8AC3E}">
        <p14:creationId xmlns:p14="http://schemas.microsoft.com/office/powerpoint/2010/main" val="49064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3E3FC3A-23E6-4492-B461-8E0D958AD02F}" type="slidenum">
              <a:rPr lang="en-US" altLang="ja-JP"/>
              <a:pPr>
                <a:defRPr/>
              </a:pPr>
              <a:t>‹#›</a:t>
            </a:fld>
            <a:endParaRPr lang="en-US" altLang="ja-JP"/>
          </a:p>
        </p:txBody>
      </p:sp>
    </p:spTree>
    <p:extLst>
      <p:ext uri="{BB962C8B-B14F-4D97-AF65-F5344CB8AC3E}">
        <p14:creationId xmlns:p14="http://schemas.microsoft.com/office/powerpoint/2010/main" val="107220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0FC7FA3-E513-4FA9-9ACE-E68C300400D3}" type="slidenum">
              <a:rPr lang="en-US" altLang="ja-JP"/>
              <a:pPr>
                <a:defRPr/>
              </a:pPr>
              <a:t>‹#›</a:t>
            </a:fld>
            <a:endParaRPr lang="en-US" altLang="ja-JP"/>
          </a:p>
        </p:txBody>
      </p:sp>
    </p:spTree>
    <p:extLst>
      <p:ext uri="{BB962C8B-B14F-4D97-AF65-F5344CB8AC3E}">
        <p14:creationId xmlns:p14="http://schemas.microsoft.com/office/powerpoint/2010/main" val="1439541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4382C0A-17C3-4417-8FA3-6C250FE2FD41}" type="slidenum">
              <a:rPr lang="en-US" altLang="ja-JP"/>
              <a:pPr>
                <a:defRPr/>
              </a:pPr>
              <a:t>‹#›</a:t>
            </a:fld>
            <a:endParaRPr lang="en-US" altLang="ja-JP"/>
          </a:p>
        </p:txBody>
      </p:sp>
    </p:spTree>
    <p:extLst>
      <p:ext uri="{BB962C8B-B14F-4D97-AF65-F5344CB8AC3E}">
        <p14:creationId xmlns:p14="http://schemas.microsoft.com/office/powerpoint/2010/main" val="1186044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11996894-1B47-416E-B4F0-2454CBA4D993}"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609600"/>
            <a:ext cx="7772400" cy="587375"/>
          </a:xfrm>
        </p:spPr>
        <p:txBody>
          <a:bodyPr/>
          <a:lstStyle/>
          <a:p>
            <a:pPr eaLnBrk="1" hangingPunct="1"/>
            <a:r>
              <a:rPr lang="ja-JP" altLang="en-US" sz="4000" smtClean="0"/>
              <a:t>建国から改革開放政策開始前まで</a:t>
            </a:r>
          </a:p>
        </p:txBody>
      </p:sp>
      <p:sp>
        <p:nvSpPr>
          <p:cNvPr id="3075" name="Rectangle 3"/>
          <p:cNvSpPr>
            <a:spLocks noGrp="1" noChangeArrowheads="1"/>
          </p:cNvSpPr>
          <p:nvPr>
            <p:ph type="body" idx="1"/>
          </p:nvPr>
        </p:nvSpPr>
        <p:spPr>
          <a:xfrm>
            <a:off x="685800" y="1341438"/>
            <a:ext cx="7772400" cy="4754562"/>
          </a:xfrm>
        </p:spPr>
        <p:txBody>
          <a:bodyPr/>
          <a:lstStyle/>
          <a:p>
            <a:pPr eaLnBrk="1" hangingPunct="1">
              <a:buFontTx/>
              <a:buNone/>
            </a:pPr>
            <a:r>
              <a:rPr lang="ja-JP" altLang="en-US" smtClean="0"/>
              <a:t>＊内陸地域の工業基盤の形成</a:t>
            </a:r>
          </a:p>
          <a:p>
            <a:pPr eaLnBrk="1" hangingPunct="1">
              <a:buFontTx/>
              <a:buNone/>
            </a:pPr>
            <a:r>
              <a:rPr lang="ja-JP" altLang="en-US" smtClean="0"/>
              <a:t>→ソ連援助の大型プラントの</a:t>
            </a:r>
            <a:r>
              <a:rPr lang="en-US" altLang="ja-JP" smtClean="0"/>
              <a:t>8</a:t>
            </a:r>
            <a:r>
              <a:rPr lang="ja-JP" altLang="en-US" smtClean="0"/>
              <a:t>割は内陸</a:t>
            </a:r>
          </a:p>
          <a:p>
            <a:pPr eaLnBrk="1" hangingPunct="1">
              <a:buFontTx/>
              <a:buNone/>
            </a:pPr>
            <a:r>
              <a:rPr lang="ja-JP" altLang="en-US" smtClean="0"/>
              <a:t>　三線建設</a:t>
            </a:r>
            <a:r>
              <a:rPr lang="en-US" altLang="ja-JP" smtClean="0"/>
              <a:t>(①</a:t>
            </a:r>
            <a:r>
              <a:rPr lang="ja-JP" altLang="en-US" smtClean="0"/>
              <a:t>資源供給地に関連産業②遅れた内陸地域の底上げ③国防上）</a:t>
            </a:r>
          </a:p>
          <a:p>
            <a:pPr eaLnBrk="1" hangingPunct="1">
              <a:buFontTx/>
              <a:buNone/>
            </a:pPr>
            <a:r>
              <a:rPr lang="ja-JP" altLang="en-US" smtClean="0"/>
              <a:t>→著しい不均衡発展の解消には役立ったが、地域均衡発展したわけではない</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idx="4294967295"/>
          </p:nvPr>
        </p:nvSpPr>
        <p:spPr>
          <a:xfrm>
            <a:off x="685800" y="404813"/>
            <a:ext cx="7772400" cy="576262"/>
          </a:xfrm>
        </p:spPr>
        <p:txBody>
          <a:bodyPr/>
          <a:lstStyle/>
          <a:p>
            <a:pPr eaLnBrk="1" hangingPunct="1"/>
            <a:r>
              <a:rPr lang="ja-JP" altLang="en-US" sz="4000" smtClean="0"/>
              <a:t>図１　基本建設投資の配分</a:t>
            </a:r>
          </a:p>
        </p:txBody>
      </p:sp>
      <p:pic>
        <p:nvPicPr>
          <p:cNvPr id="4099"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341438"/>
            <a:ext cx="7993063" cy="4818062"/>
          </a:xfrm>
        </p:spPr>
      </p:pic>
      <p:sp>
        <p:nvSpPr>
          <p:cNvPr id="6" name="円/楕円 5"/>
          <p:cNvSpPr/>
          <p:nvPr/>
        </p:nvSpPr>
        <p:spPr>
          <a:xfrm rot="985918">
            <a:off x="3167063" y="1711325"/>
            <a:ext cx="1223962" cy="9350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3"/>
          <p:cNvSpPr>
            <a:spLocks noGrp="1"/>
          </p:cNvSpPr>
          <p:nvPr>
            <p:ph type="title" idx="4294967295"/>
          </p:nvPr>
        </p:nvSpPr>
        <p:spPr/>
        <p:txBody>
          <a:bodyPr/>
          <a:lstStyle/>
          <a:p>
            <a:pPr eaLnBrk="1" hangingPunct="1"/>
            <a:r>
              <a:rPr lang="ja-JP" altLang="en-US" smtClean="0"/>
              <a:t>三線建設と三線地域（図２：右）</a:t>
            </a:r>
          </a:p>
        </p:txBody>
      </p:sp>
      <p:sp>
        <p:nvSpPr>
          <p:cNvPr id="5" name="コンテンツ プレースホルダ 4"/>
          <p:cNvSpPr>
            <a:spLocks noGrp="1"/>
          </p:cNvSpPr>
          <p:nvPr>
            <p:ph sz="half" idx="4294967295"/>
          </p:nvPr>
        </p:nvSpPr>
        <p:spPr>
          <a:xfrm>
            <a:off x="685800" y="1981200"/>
            <a:ext cx="3814763" cy="4114800"/>
          </a:xfrm>
        </p:spPr>
        <p:txBody>
          <a:bodyPr>
            <a:normAutofit lnSpcReduction="10000"/>
          </a:bodyPr>
          <a:lstStyle/>
          <a:p>
            <a:pPr eaLnBrk="1" hangingPunct="1">
              <a:lnSpc>
                <a:spcPct val="90000"/>
              </a:lnSpc>
              <a:defRPr/>
            </a:pPr>
            <a:r>
              <a:rPr lang="ja-JP" altLang="en-US" sz="2800" smtClean="0"/>
              <a:t>三線建設とは</a:t>
            </a:r>
          </a:p>
          <a:p>
            <a:pPr eaLnBrk="1" hangingPunct="1">
              <a:lnSpc>
                <a:spcPct val="90000"/>
              </a:lnSpc>
              <a:buFontTx/>
              <a:buNone/>
              <a:defRPr/>
            </a:pPr>
            <a:r>
              <a:rPr lang="ja-JP" altLang="en-US" sz="2800" smtClean="0"/>
              <a:t>・ソ連やアメリカからの軍事攻撃に耐える独立した工業基盤の建設</a:t>
            </a:r>
          </a:p>
          <a:p>
            <a:pPr eaLnBrk="1" hangingPunct="1">
              <a:lnSpc>
                <a:spcPct val="90000"/>
              </a:lnSpc>
              <a:buFontTx/>
              <a:buNone/>
              <a:defRPr/>
            </a:pPr>
            <a:r>
              <a:rPr lang="ja-JP" altLang="en-US" sz="2800" smtClean="0"/>
              <a:t>・「三線」（右図参照）と呼ばれる内陸地域に軍事関連産業やインフラ設備を建設</a:t>
            </a:r>
          </a:p>
          <a:p>
            <a:pPr eaLnBrk="1" hangingPunct="1">
              <a:lnSpc>
                <a:spcPct val="90000"/>
              </a:lnSpc>
              <a:buFontTx/>
              <a:buNone/>
              <a:defRPr/>
            </a:pPr>
            <a:r>
              <a:rPr lang="ja-JP" altLang="en-US" sz="2800" smtClean="0"/>
              <a:t>・軍事的考慮から不合理な立地多く、非効率</a:t>
            </a:r>
          </a:p>
        </p:txBody>
      </p:sp>
      <p:pic>
        <p:nvPicPr>
          <p:cNvPr id="5124" name="コンテンツ プレースホルダ 6" descr="図２.jpg"/>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a:xfrm>
            <a:off x="4643438" y="2006600"/>
            <a:ext cx="3814762" cy="3470275"/>
          </a:xfrm>
        </p:spPr>
      </p:pic>
      <p:sp>
        <p:nvSpPr>
          <p:cNvPr id="5125" name="テキスト ボックス 7"/>
          <p:cNvSpPr txBox="1">
            <a:spLocks noChangeArrowheads="1"/>
          </p:cNvSpPr>
          <p:nvPr/>
        </p:nvSpPr>
        <p:spPr bwMode="auto">
          <a:xfrm>
            <a:off x="4643438" y="5589588"/>
            <a:ext cx="4176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200">
                <a:latin typeface="Calibri" panose="020F0502020204030204" pitchFamily="34" charset="0"/>
              </a:rPr>
              <a:t>出所：</a:t>
            </a:r>
            <a:r>
              <a:rPr lang="en-US" altLang="ja-JP" sz="1200">
                <a:latin typeface="Calibri" panose="020F0502020204030204" pitchFamily="34" charset="0"/>
              </a:rPr>
              <a:t>Barry Naughton, 2007. Chinese Economy: Transitions and Growth, TheMIT Press, 74</a:t>
            </a:r>
            <a:r>
              <a:rPr lang="ja-JP" altLang="en-US" sz="1200">
                <a:latin typeface="Calibri" panose="020F0502020204030204" pitchFamily="34" charset="0"/>
              </a:rPr>
              <a:t>頁から文字を翻訳したうえで引用。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idx="4294967295"/>
          </p:nvPr>
        </p:nvSpPr>
        <p:spPr>
          <a:xfrm>
            <a:off x="685800" y="333375"/>
            <a:ext cx="7772400" cy="719138"/>
          </a:xfrm>
        </p:spPr>
        <p:txBody>
          <a:bodyPr/>
          <a:lstStyle/>
          <a:p>
            <a:pPr eaLnBrk="1" hangingPunct="1"/>
            <a:r>
              <a:rPr lang="ja-JP" altLang="en-US" sz="4000" smtClean="0"/>
              <a:t>１．地域開発政策の変遷</a:t>
            </a:r>
          </a:p>
        </p:txBody>
      </p:sp>
      <p:sp>
        <p:nvSpPr>
          <p:cNvPr id="6147" name="コンテンツ プレースホルダ 2"/>
          <p:cNvSpPr>
            <a:spLocks noGrp="1"/>
          </p:cNvSpPr>
          <p:nvPr>
            <p:ph idx="4294967295"/>
          </p:nvPr>
        </p:nvSpPr>
        <p:spPr>
          <a:xfrm>
            <a:off x="684213" y="1196975"/>
            <a:ext cx="7772400" cy="5184775"/>
          </a:xfrm>
        </p:spPr>
        <p:txBody>
          <a:bodyPr/>
          <a:lstStyle/>
          <a:p>
            <a:pPr eaLnBrk="1" hangingPunct="1">
              <a:lnSpc>
                <a:spcPct val="90000"/>
              </a:lnSpc>
              <a:buFontTx/>
              <a:buNone/>
            </a:pPr>
            <a:r>
              <a:rPr lang="ja-JP" altLang="en-US" sz="2700" smtClean="0"/>
              <a:t>（１）建国から改革開放政策開始前まで（</a:t>
            </a:r>
            <a:r>
              <a:rPr lang="en-US" altLang="ja-JP" sz="2700" smtClean="0"/>
              <a:t>1949</a:t>
            </a:r>
            <a:r>
              <a:rPr lang="ja-JP" altLang="en-US" sz="2700" smtClean="0"/>
              <a:t>～</a:t>
            </a:r>
            <a:r>
              <a:rPr lang="en-US" altLang="ja-JP" sz="2700" smtClean="0"/>
              <a:t>78</a:t>
            </a:r>
            <a:r>
              <a:rPr lang="ja-JP" altLang="en-US" sz="2700" smtClean="0"/>
              <a:t>年頃）</a:t>
            </a:r>
          </a:p>
          <a:p>
            <a:pPr eaLnBrk="1" hangingPunct="1">
              <a:lnSpc>
                <a:spcPct val="90000"/>
              </a:lnSpc>
              <a:buFontTx/>
              <a:buNone/>
            </a:pPr>
            <a:r>
              <a:rPr lang="ja-JP" altLang="en-US" sz="2700" smtClean="0"/>
              <a:t>・地域アウタルキーへの指向性</a:t>
            </a:r>
          </a:p>
          <a:p>
            <a:pPr lvl="1" eaLnBrk="1" hangingPunct="1">
              <a:lnSpc>
                <a:spcPct val="90000"/>
              </a:lnSpc>
              <a:buFontTx/>
              <a:buNone/>
            </a:pPr>
            <a:r>
              <a:rPr lang="ja-JP" altLang="en-US" sz="2400" smtClean="0"/>
              <a:t>他地域に依存しない、比較的独立した産業体系を各地域で整えることが指向された（例：三線建設期など）。</a:t>
            </a:r>
          </a:p>
          <a:p>
            <a:pPr eaLnBrk="1" hangingPunct="1">
              <a:lnSpc>
                <a:spcPct val="90000"/>
              </a:lnSpc>
              <a:buFontTx/>
              <a:buNone/>
            </a:pPr>
            <a:r>
              <a:rPr lang="ja-JP" altLang="en-US" sz="2700" smtClean="0"/>
              <a:t>・地方分権化と地方小規模工業の振興</a:t>
            </a:r>
          </a:p>
          <a:p>
            <a:pPr lvl="1" eaLnBrk="1" hangingPunct="1">
              <a:lnSpc>
                <a:spcPct val="90000"/>
              </a:lnSpc>
              <a:buFontTx/>
              <a:buNone/>
            </a:pPr>
            <a:r>
              <a:rPr lang="ja-JP" altLang="en-US" sz="2400" smtClean="0"/>
              <a:t>計画経済の運営における地方政府の権限が増大（例：大躍進期）</a:t>
            </a:r>
          </a:p>
          <a:p>
            <a:pPr lvl="1" eaLnBrk="1" hangingPunct="1">
              <a:lnSpc>
                <a:spcPct val="90000"/>
              </a:lnSpc>
              <a:buFontTx/>
              <a:buNone/>
            </a:pPr>
            <a:r>
              <a:rPr lang="ja-JP" altLang="en-US" sz="2400" smtClean="0"/>
              <a:t>農村部の中小企業の振興が図られた（例：</a:t>
            </a:r>
            <a:r>
              <a:rPr lang="en-US" altLang="ja-JP" sz="2400" smtClean="0"/>
              <a:t>1970</a:t>
            </a:r>
            <a:r>
              <a:rPr lang="ja-JP" altLang="en-US" sz="2400" smtClean="0"/>
              <a:t>年代の「五小工業」など）。</a:t>
            </a:r>
          </a:p>
          <a:p>
            <a:pPr eaLnBrk="1" hangingPunct="1">
              <a:lnSpc>
                <a:spcPct val="90000"/>
              </a:lnSpc>
              <a:buFontTx/>
              <a:buNone/>
            </a:pPr>
            <a:r>
              <a:rPr lang="ja-JP" altLang="en-US" sz="2700" smtClean="0"/>
              <a:t>・こうした毛沢東モデルの独自性は、改革開放期の地方保護主義や農村工業化の発展の遠因となっている。</a:t>
            </a:r>
          </a:p>
          <a:p>
            <a:pPr eaLnBrk="1" hangingPunct="1">
              <a:lnSpc>
                <a:spcPct val="90000"/>
              </a:lnSpc>
              <a:buFontTx/>
              <a:buNone/>
            </a:pPr>
            <a:endParaRPr lang="en-US" altLang="ja-JP" sz="2700" smtClean="0"/>
          </a:p>
        </p:txBody>
      </p:sp>
      <p:sp>
        <p:nvSpPr>
          <p:cNvPr id="6148" name="テキスト ボックス 3"/>
          <p:cNvSpPr txBox="1">
            <a:spLocks noChangeArrowheads="1"/>
          </p:cNvSpPr>
          <p:nvPr/>
        </p:nvSpPr>
        <p:spPr bwMode="auto">
          <a:xfrm>
            <a:off x="8135938" y="6092825"/>
            <a:ext cx="1008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2800">
                <a:solidFill>
                  <a:srgbClr val="FF0000"/>
                </a:solidFill>
                <a:latin typeface="Calibri" panose="020F0502020204030204" pitchFamily="34" charset="0"/>
              </a:rPr>
              <a:t>＋</a:t>
            </a:r>
            <a:r>
              <a:rPr lang="en-US" altLang="ja-JP" sz="2800">
                <a:solidFill>
                  <a:srgbClr val="FF0000"/>
                </a:solidFill>
                <a:latin typeface="Calibri" panose="020F0502020204030204" pitchFamily="34" charset="0"/>
              </a:rPr>
              <a:t>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33375"/>
            <a:ext cx="7772400" cy="574675"/>
          </a:xfrm>
        </p:spPr>
        <p:txBody>
          <a:bodyPr/>
          <a:lstStyle/>
          <a:p>
            <a:pPr eaLnBrk="1" hangingPunct="1"/>
            <a:r>
              <a:rPr lang="ja-JP" altLang="en-US" sz="4000" smtClean="0"/>
              <a:t>改革開放初期から</a:t>
            </a:r>
            <a:r>
              <a:rPr lang="en-US" altLang="ja-JP" sz="4000" smtClean="0"/>
              <a:t>1990</a:t>
            </a:r>
            <a:r>
              <a:rPr lang="ja-JP" altLang="en-US" sz="4000" smtClean="0"/>
              <a:t>年代末</a:t>
            </a:r>
          </a:p>
        </p:txBody>
      </p:sp>
      <p:sp>
        <p:nvSpPr>
          <p:cNvPr id="7171" name="Rectangle 3"/>
          <p:cNvSpPr>
            <a:spLocks noGrp="1" noChangeArrowheads="1"/>
          </p:cNvSpPr>
          <p:nvPr>
            <p:ph type="body" idx="1"/>
          </p:nvPr>
        </p:nvSpPr>
        <p:spPr>
          <a:xfrm>
            <a:off x="685800" y="1052513"/>
            <a:ext cx="7772400" cy="5043487"/>
          </a:xfrm>
        </p:spPr>
        <p:txBody>
          <a:bodyPr/>
          <a:lstStyle/>
          <a:p>
            <a:pPr eaLnBrk="1" hangingPunct="1">
              <a:buFontTx/>
              <a:buNone/>
            </a:pPr>
            <a:r>
              <a:rPr lang="ja-JP" altLang="en-US" smtClean="0"/>
              <a:t>＊遅れた経済を発展させる</a:t>
            </a:r>
            <a:r>
              <a:rPr lang="ja-JP" altLang="en-US" smtClean="0">
                <a:solidFill>
                  <a:schemeClr val="accent2"/>
                </a:solidFill>
              </a:rPr>
              <a:t>先富論</a:t>
            </a:r>
          </a:p>
          <a:p>
            <a:pPr eaLnBrk="1" hangingPunct="1">
              <a:buFontTx/>
              <a:buNone/>
            </a:pPr>
            <a:r>
              <a:rPr lang="ja-JP" altLang="en-US" smtClean="0"/>
              <a:t>＊沿海地域</a:t>
            </a:r>
            <a:r>
              <a:rPr lang="en-US" altLang="ja-JP" smtClean="0"/>
              <a:t>(</a:t>
            </a:r>
            <a:r>
              <a:rPr lang="ja-JP" altLang="en-US" smtClean="0"/>
              <a:t>外資導入に有利）</a:t>
            </a:r>
          </a:p>
          <a:p>
            <a:pPr eaLnBrk="1" hangingPunct="1">
              <a:buFontTx/>
              <a:buNone/>
            </a:pPr>
            <a:r>
              <a:rPr lang="ja-JP" altLang="en-US" smtClean="0"/>
              <a:t>　</a:t>
            </a:r>
            <a:r>
              <a:rPr lang="en-US" altLang="ja-JP" smtClean="0"/>
              <a:t>1988</a:t>
            </a:r>
            <a:r>
              <a:rPr lang="ja-JP" altLang="en-US" smtClean="0"/>
              <a:t>年「沿海地区経済発展戦略」</a:t>
            </a:r>
          </a:p>
          <a:p>
            <a:pPr eaLnBrk="1" hangingPunct="1">
              <a:buFontTx/>
              <a:buNone/>
            </a:pPr>
            <a:r>
              <a:rPr lang="ja-JP" altLang="en-US" smtClean="0"/>
              <a:t>　→沿海地域をまず発展させ、その経済的輻射力を利用して、中部、西部へと発展を</a:t>
            </a:r>
          </a:p>
          <a:p>
            <a:pPr eaLnBrk="1" hangingPunct="1">
              <a:buFontTx/>
              <a:buNone/>
            </a:pPr>
            <a:r>
              <a:rPr lang="ja-JP" altLang="en-US" smtClean="0"/>
              <a:t>　「梯子理論」</a:t>
            </a:r>
          </a:p>
          <a:p>
            <a:pPr eaLnBrk="1" hangingPunct="1">
              <a:buFontTx/>
              <a:buNone/>
            </a:pPr>
            <a:r>
              <a:rPr lang="en-US" altLang="ja-JP" smtClean="0"/>
              <a:t>1992</a:t>
            </a:r>
            <a:r>
              <a:rPr lang="ja-JP" altLang="en-US" smtClean="0"/>
              <a:t>年　三沿開発　</a:t>
            </a:r>
            <a:r>
              <a:rPr lang="en-US" altLang="ja-JP" smtClean="0"/>
              <a:t>T</a:t>
            </a:r>
            <a:r>
              <a:rPr lang="ja-JP" altLang="en-US" smtClean="0"/>
              <a:t>字開発</a:t>
            </a:r>
          </a:p>
          <a:p>
            <a:pPr eaLnBrk="1" hangingPunct="1">
              <a:buFontTx/>
              <a:buNone/>
            </a:pPr>
            <a:r>
              <a:rPr lang="en-US" altLang="ja-JP" smtClean="0"/>
              <a:t>90</a:t>
            </a:r>
            <a:r>
              <a:rPr lang="ja-JP" altLang="en-US" smtClean="0"/>
              <a:t>年代半ば　内陸地域の不満が大きくなる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p:cNvSpPr>
            <a:spLocks noGrp="1"/>
          </p:cNvSpPr>
          <p:nvPr>
            <p:ph type="title" idx="4294967295"/>
          </p:nvPr>
        </p:nvSpPr>
        <p:spPr>
          <a:xfrm>
            <a:off x="468313" y="260350"/>
            <a:ext cx="8229600" cy="1143000"/>
          </a:xfrm>
        </p:spPr>
        <p:txBody>
          <a:bodyPr/>
          <a:lstStyle/>
          <a:p>
            <a:pPr eaLnBrk="1" hangingPunct="1"/>
            <a:r>
              <a:rPr lang="ja-JP" altLang="en-US" smtClean="0"/>
              <a:t>図３　漸進的対外開放</a:t>
            </a:r>
          </a:p>
        </p:txBody>
      </p:sp>
      <p:pic>
        <p:nvPicPr>
          <p:cNvPr id="8195" name="コンテンツ プレースホルダ 3" descr="図３.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50825" y="1268413"/>
            <a:ext cx="8839200" cy="4897437"/>
          </a:xfrm>
        </p:spPr>
      </p:pic>
      <p:sp>
        <p:nvSpPr>
          <p:cNvPr id="8196" name="テキスト ボックス 4"/>
          <p:cNvSpPr txBox="1">
            <a:spLocks noChangeArrowheads="1"/>
          </p:cNvSpPr>
          <p:nvPr/>
        </p:nvSpPr>
        <p:spPr bwMode="auto">
          <a:xfrm>
            <a:off x="323850" y="6165850"/>
            <a:ext cx="8820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出所：世界銀行</a:t>
            </a:r>
            <a:r>
              <a:rPr lang="en-US" altLang="ja-JP" sz="1800">
                <a:latin typeface="Calibri" panose="020F0502020204030204" pitchFamily="34" charset="0"/>
              </a:rPr>
              <a:t>『</a:t>
            </a:r>
            <a:r>
              <a:rPr lang="ja-JP" altLang="en-US" sz="1800">
                <a:latin typeface="Calibri" panose="020F0502020204030204" pitchFamily="34" charset="0"/>
              </a:rPr>
              <a:t>世界開発報告２００９：変わりつつある世界経済地理</a:t>
            </a:r>
            <a:r>
              <a:rPr lang="en-US" altLang="ja-JP" sz="1800">
                <a:latin typeface="Calibri" panose="020F0502020204030204" pitchFamily="34" charset="0"/>
              </a:rPr>
              <a:t>』</a:t>
            </a:r>
            <a:r>
              <a:rPr lang="ja-JP" altLang="en-US" sz="1800">
                <a:latin typeface="Calibri" panose="020F0502020204030204" pitchFamily="34" charset="0"/>
              </a:rPr>
              <a:t>一灯社２７６頁より引用。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idx="4294967295"/>
          </p:nvPr>
        </p:nvSpPr>
        <p:spPr/>
        <p:txBody>
          <a:bodyPr/>
          <a:lstStyle/>
          <a:p>
            <a:pPr eaLnBrk="1" hangingPunct="1"/>
            <a:r>
              <a:rPr lang="ja-JP" altLang="en-US" smtClean="0"/>
              <a:t>図４　沿海地域への投資配分増大</a:t>
            </a:r>
          </a:p>
        </p:txBody>
      </p:sp>
      <p:pic>
        <p:nvPicPr>
          <p:cNvPr id="9219"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68313" y="1628775"/>
            <a:ext cx="8207375" cy="4943475"/>
          </a:xfrm>
        </p:spPr>
      </p:pic>
      <p:sp>
        <p:nvSpPr>
          <p:cNvPr id="6" name="円/楕円 5"/>
          <p:cNvSpPr/>
          <p:nvPr/>
        </p:nvSpPr>
        <p:spPr>
          <a:xfrm rot="20303777">
            <a:off x="1238250" y="2973388"/>
            <a:ext cx="2749550" cy="746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p:cNvSpPr>
            <a:spLocks noGrp="1"/>
          </p:cNvSpPr>
          <p:nvPr>
            <p:ph type="title" idx="4294967295"/>
          </p:nvPr>
        </p:nvSpPr>
        <p:spPr/>
        <p:txBody>
          <a:bodyPr/>
          <a:lstStyle/>
          <a:p>
            <a:pPr eaLnBrk="1" hangingPunct="1"/>
            <a:r>
              <a:rPr lang="ja-JP" altLang="en-US" smtClean="0"/>
              <a:t>１．地域開発政策の変遷</a:t>
            </a:r>
          </a:p>
        </p:txBody>
      </p:sp>
      <p:sp>
        <p:nvSpPr>
          <p:cNvPr id="10243" name="コンテンツ プレースホルダ 2"/>
          <p:cNvSpPr>
            <a:spLocks noGrp="1"/>
          </p:cNvSpPr>
          <p:nvPr>
            <p:ph idx="4294967295"/>
          </p:nvPr>
        </p:nvSpPr>
        <p:spPr/>
        <p:txBody>
          <a:bodyPr/>
          <a:lstStyle/>
          <a:p>
            <a:pPr eaLnBrk="1" hangingPunct="1">
              <a:buFontTx/>
              <a:buNone/>
            </a:pPr>
            <a:r>
              <a:rPr lang="ja-JP" altLang="en-US" smtClean="0"/>
              <a:t>「沿海地区経済発展戦略」（趙紫陽）</a:t>
            </a:r>
          </a:p>
          <a:p>
            <a:pPr eaLnBrk="1" hangingPunct="1"/>
            <a:r>
              <a:rPr lang="ja-JP" altLang="en-US" smtClean="0"/>
              <a:t>内陸地域との原材料争奪を避けつつ、沿海地域に労働集約型・輸出指向工業化の実現を目指す。</a:t>
            </a:r>
          </a:p>
          <a:p>
            <a:pPr eaLnBrk="1" hangingPunct="1"/>
            <a:r>
              <a:rPr lang="ja-JP" altLang="en-US" smtClean="0"/>
              <a:t>郷鎮企業：主たる担い手の一つとして重視</a:t>
            </a:r>
          </a:p>
          <a:p>
            <a:pPr eaLnBrk="1" hangingPunct="1"/>
            <a:r>
              <a:rPr lang="ja-JP" altLang="en-US" smtClean="0"/>
              <a:t>両頭在外：製品市場と原材料調達の双方を海外市場に求める</a:t>
            </a:r>
          </a:p>
          <a:p>
            <a:pPr eaLnBrk="1" hangingPunct="1">
              <a:buFontTx/>
              <a:buNone/>
            </a:pPr>
            <a:r>
              <a:rPr lang="ja-JP" altLang="en-US" smtClean="0"/>
              <a:t>→「委託加工」を通じた貿易成長に寄与</a:t>
            </a:r>
          </a:p>
          <a:p>
            <a:pPr eaLnBrk="1" hangingPunct="1"/>
            <a:endParaRPr lang="en-US" altLang="ja-JP"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タイトル 1"/>
          <p:cNvSpPr>
            <a:spLocks noGrp="1"/>
          </p:cNvSpPr>
          <p:nvPr>
            <p:ph type="title" idx="4294967295"/>
          </p:nvPr>
        </p:nvSpPr>
        <p:spPr/>
        <p:txBody>
          <a:bodyPr/>
          <a:lstStyle/>
          <a:p>
            <a:pPr eaLnBrk="1" hangingPunct="1"/>
            <a:r>
              <a:rPr lang="ja-JP" altLang="en-US" smtClean="0"/>
              <a:t>１．地域開発政策の変遷</a:t>
            </a:r>
          </a:p>
        </p:txBody>
      </p:sp>
      <p:sp>
        <p:nvSpPr>
          <p:cNvPr id="11267" name="コンテンツ プレースホルダ 2"/>
          <p:cNvSpPr>
            <a:spLocks noGrp="1"/>
          </p:cNvSpPr>
          <p:nvPr>
            <p:ph idx="4294967295"/>
          </p:nvPr>
        </p:nvSpPr>
        <p:spPr/>
        <p:txBody>
          <a:bodyPr/>
          <a:lstStyle/>
          <a:p>
            <a:pPr eaLnBrk="1" hangingPunct="1"/>
            <a:r>
              <a:rPr lang="ja-JP" altLang="en-US" smtClean="0"/>
              <a:t>地域協調発展への変化胎動（</a:t>
            </a:r>
            <a:r>
              <a:rPr lang="en-US" altLang="ja-JP" smtClean="0"/>
              <a:t>1990</a:t>
            </a:r>
            <a:r>
              <a:rPr lang="ja-JP" altLang="en-US" smtClean="0"/>
              <a:t>年代中期以降）</a:t>
            </a:r>
          </a:p>
          <a:p>
            <a:pPr eaLnBrk="1" hangingPunct="1"/>
            <a:r>
              <a:rPr lang="ja-JP" altLang="en-US" smtClean="0"/>
              <a:t>沿海地域と内陸地域との地域間格差が拡大した結果（図４の折れ線グラフ参照）、</a:t>
            </a:r>
            <a:r>
              <a:rPr lang="en-US" altLang="ja-JP" smtClean="0"/>
              <a:t>90</a:t>
            </a:r>
            <a:r>
              <a:rPr lang="ja-JP" altLang="en-US" smtClean="0"/>
              <a:t>年代中頃ぐらいから地域協調発展へむけた流れも出てくる。</a:t>
            </a:r>
          </a:p>
          <a:p>
            <a:pPr eaLnBrk="1" hangingPunct="1"/>
            <a:r>
              <a:rPr lang="ja-JP" altLang="en-US" smtClean="0"/>
              <a:t>しかし沿海内陸間の地域間格差はすぐに縮小に転じず、引き続き上昇を続けた。</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タイトル 1"/>
          <p:cNvSpPr>
            <a:spLocks noGrp="1"/>
          </p:cNvSpPr>
          <p:nvPr>
            <p:ph type="title" idx="4294967295"/>
          </p:nvPr>
        </p:nvSpPr>
        <p:spPr/>
        <p:txBody>
          <a:bodyPr/>
          <a:lstStyle/>
          <a:p>
            <a:pPr eaLnBrk="1" hangingPunct="1"/>
            <a:r>
              <a:rPr lang="ja-JP" altLang="en-US" smtClean="0"/>
              <a:t>１．地域開発政策の変遷</a:t>
            </a:r>
          </a:p>
        </p:txBody>
      </p:sp>
      <p:sp>
        <p:nvSpPr>
          <p:cNvPr id="12291" name="コンテンツ プレースホルダ 2"/>
          <p:cNvSpPr>
            <a:spLocks noGrp="1"/>
          </p:cNvSpPr>
          <p:nvPr>
            <p:ph idx="4294967295"/>
          </p:nvPr>
        </p:nvSpPr>
        <p:spPr>
          <a:xfrm>
            <a:off x="685800" y="1557338"/>
            <a:ext cx="7772400" cy="4538662"/>
          </a:xfrm>
        </p:spPr>
        <p:txBody>
          <a:bodyPr/>
          <a:lstStyle/>
          <a:p>
            <a:pPr eaLnBrk="1" hangingPunct="1">
              <a:buFontTx/>
              <a:buNone/>
            </a:pPr>
            <a:r>
              <a:rPr lang="ja-JP" altLang="en-US" smtClean="0"/>
              <a:t>（３）</a:t>
            </a:r>
            <a:r>
              <a:rPr lang="en-US" altLang="ja-JP" smtClean="0"/>
              <a:t>1990</a:t>
            </a:r>
            <a:r>
              <a:rPr lang="ja-JP" altLang="en-US" smtClean="0"/>
              <a:t>年代末から現在までの時期</a:t>
            </a:r>
          </a:p>
          <a:p>
            <a:pPr eaLnBrk="1" hangingPunct="1">
              <a:buFontTx/>
              <a:buNone/>
            </a:pPr>
            <a:r>
              <a:rPr lang="ja-JP" altLang="en-US" smtClean="0"/>
              <a:t>①地域協調発展への流れがより明確化</a:t>
            </a:r>
          </a:p>
          <a:p>
            <a:pPr lvl="1" eaLnBrk="1" hangingPunct="1">
              <a:buFontTx/>
              <a:buNone/>
            </a:pPr>
            <a:r>
              <a:rPr lang="ja-JP" altLang="en-US" smtClean="0"/>
              <a:t>・全国を４大ブロック（東北、沿海、中部、西部）に分割（図</a:t>
            </a:r>
            <a:r>
              <a:rPr lang="en-US" altLang="ja-JP" smtClean="0"/>
              <a:t>5</a:t>
            </a:r>
            <a:r>
              <a:rPr lang="ja-JP" altLang="en-US" smtClean="0"/>
              <a:t>参照）</a:t>
            </a:r>
          </a:p>
          <a:p>
            <a:pPr lvl="1" eaLnBrk="1" hangingPunct="1">
              <a:buFontTx/>
              <a:buNone/>
            </a:pPr>
            <a:r>
              <a:rPr lang="ja-JP" altLang="en-US" smtClean="0"/>
              <a:t>・４大ブロックそれぞれに総合的地域発展戦略</a:t>
            </a:r>
          </a:p>
          <a:p>
            <a:pPr eaLnBrk="1" hangingPunct="1">
              <a:buFontTx/>
              <a:buNone/>
            </a:pPr>
            <a:r>
              <a:rPr lang="ja-JP" altLang="en-US" smtClean="0"/>
              <a:t>②環境保全や持続可能な発展への指向性</a:t>
            </a:r>
          </a:p>
          <a:p>
            <a:pPr lvl="1" eaLnBrk="1" hangingPunct="1">
              <a:buFontTx/>
              <a:buNone/>
            </a:pPr>
            <a:r>
              <a:rPr lang="ja-JP" altLang="en-US" smtClean="0"/>
              <a:t>・「主体功能区」の設置と地域開発政策の調整（４節で説明）</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p:cNvSpPr>
            <a:spLocks noGrp="1"/>
          </p:cNvSpPr>
          <p:nvPr>
            <p:ph type="title" idx="4294967295"/>
          </p:nvPr>
        </p:nvSpPr>
        <p:spPr/>
        <p:txBody>
          <a:bodyPr/>
          <a:lstStyle/>
          <a:p>
            <a:pPr eaLnBrk="1" hangingPunct="1"/>
            <a:r>
              <a:rPr lang="ja-JP" altLang="en-US" smtClean="0"/>
              <a:t>図５　各地で展開する地域開発</a:t>
            </a:r>
          </a:p>
        </p:txBody>
      </p:sp>
      <p:pic>
        <p:nvPicPr>
          <p:cNvPr id="13315"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00113" y="1557338"/>
            <a:ext cx="7724775" cy="4751387"/>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p:cNvSpPr>
            <a:spLocks noGrp="1"/>
          </p:cNvSpPr>
          <p:nvPr>
            <p:ph type="title" idx="4294967295"/>
          </p:nvPr>
        </p:nvSpPr>
        <p:spPr/>
        <p:txBody>
          <a:bodyPr/>
          <a:lstStyle/>
          <a:p>
            <a:pPr eaLnBrk="1" hangingPunct="1"/>
            <a:r>
              <a:rPr lang="ja-JP" altLang="en-US" smtClean="0"/>
              <a:t>１．地域開発政策の変遷</a:t>
            </a:r>
          </a:p>
        </p:txBody>
      </p:sp>
      <p:sp>
        <p:nvSpPr>
          <p:cNvPr id="14339" name="コンテンツ プレースホルダ 2"/>
          <p:cNvSpPr>
            <a:spLocks noGrp="1"/>
          </p:cNvSpPr>
          <p:nvPr>
            <p:ph idx="4294967295"/>
          </p:nvPr>
        </p:nvSpPr>
        <p:spPr>
          <a:xfrm>
            <a:off x="457200" y="1600200"/>
            <a:ext cx="8229600" cy="4637088"/>
          </a:xfrm>
        </p:spPr>
        <p:txBody>
          <a:bodyPr/>
          <a:lstStyle/>
          <a:p>
            <a:pPr eaLnBrk="1" hangingPunct="1">
              <a:lnSpc>
                <a:spcPct val="90000"/>
              </a:lnSpc>
              <a:buFontTx/>
              <a:buNone/>
            </a:pPr>
            <a:r>
              <a:rPr lang="en-US" altLang="ja-JP" sz="3000" smtClean="0"/>
              <a:t>①</a:t>
            </a:r>
            <a:r>
              <a:rPr lang="ja-JP" altLang="en-US" sz="3000" smtClean="0"/>
              <a:t>西部大開発（２０００年頃～）</a:t>
            </a:r>
          </a:p>
          <a:p>
            <a:pPr eaLnBrk="1" hangingPunct="1">
              <a:lnSpc>
                <a:spcPct val="90000"/>
              </a:lnSpc>
              <a:buFontTx/>
              <a:buNone/>
            </a:pPr>
            <a:r>
              <a:rPr lang="ja-JP" altLang="en-US" sz="3000" smtClean="0"/>
              <a:t>・長期性：</a:t>
            </a:r>
            <a:r>
              <a:rPr lang="en-US" altLang="ja-JP" sz="3000" smtClean="0"/>
              <a:t>21</a:t>
            </a:r>
            <a:r>
              <a:rPr lang="ja-JP" altLang="en-US" sz="3000" smtClean="0"/>
              <a:t>世紀半ばまでの約</a:t>
            </a:r>
            <a:r>
              <a:rPr lang="en-US" altLang="ja-JP" sz="3000" smtClean="0"/>
              <a:t>50</a:t>
            </a:r>
            <a:r>
              <a:rPr lang="ja-JP" altLang="en-US" sz="3000" smtClean="0"/>
              <a:t>年間</a:t>
            </a:r>
          </a:p>
          <a:p>
            <a:pPr eaLnBrk="1" hangingPunct="1">
              <a:lnSpc>
                <a:spcPct val="90000"/>
              </a:lnSpc>
              <a:buFontTx/>
              <a:buNone/>
            </a:pPr>
            <a:r>
              <a:rPr lang="ja-JP" altLang="en-US" sz="3000" smtClean="0"/>
              <a:t>・目的：西部地域（少数民族地域多し）の経済底上げによる格差是正や生態環境保全の促進</a:t>
            </a:r>
          </a:p>
          <a:p>
            <a:pPr eaLnBrk="1" hangingPunct="1">
              <a:lnSpc>
                <a:spcPct val="90000"/>
              </a:lnSpc>
              <a:buFontTx/>
              <a:buNone/>
            </a:pPr>
            <a:r>
              <a:rPr lang="ja-JP" altLang="en-US" sz="3000" smtClean="0"/>
              <a:t>・現在までの政策</a:t>
            </a:r>
          </a:p>
          <a:p>
            <a:pPr lvl="1" eaLnBrk="1" hangingPunct="1">
              <a:lnSpc>
                <a:spcPct val="90000"/>
              </a:lnSpc>
              <a:buFontTx/>
              <a:buNone/>
            </a:pPr>
            <a:r>
              <a:rPr lang="ja-JP" altLang="en-US" sz="2600" smtClean="0">
                <a:solidFill>
                  <a:srgbClr val="FF0000"/>
                </a:solidFill>
              </a:rPr>
              <a:t>（１）インフラ建設：「西気東輸」などの巨大プロジェクト</a:t>
            </a:r>
          </a:p>
          <a:p>
            <a:pPr lvl="1" eaLnBrk="1" hangingPunct="1">
              <a:lnSpc>
                <a:spcPct val="90000"/>
              </a:lnSpc>
              <a:buFontTx/>
              <a:buNone/>
            </a:pPr>
            <a:r>
              <a:rPr lang="ja-JP" altLang="en-US" sz="2600" smtClean="0">
                <a:solidFill>
                  <a:srgbClr val="FF0000"/>
                </a:solidFill>
              </a:rPr>
              <a:t>（２）生態環境保全：「退耕還林」などの生態保全</a:t>
            </a:r>
          </a:p>
          <a:p>
            <a:pPr lvl="1" eaLnBrk="1" hangingPunct="1">
              <a:lnSpc>
                <a:spcPct val="90000"/>
              </a:lnSpc>
              <a:buFontTx/>
              <a:buNone/>
            </a:pPr>
            <a:r>
              <a:rPr lang="ja-JP" altLang="en-US" sz="2600" smtClean="0"/>
              <a:t>（３）農業基盤の強化や農村の生活条件改善</a:t>
            </a:r>
          </a:p>
          <a:p>
            <a:pPr lvl="1" eaLnBrk="1" hangingPunct="1">
              <a:lnSpc>
                <a:spcPct val="90000"/>
              </a:lnSpc>
              <a:buFontTx/>
              <a:buNone/>
            </a:pPr>
            <a:r>
              <a:rPr lang="ja-JP" altLang="en-US" sz="2600" smtClean="0"/>
              <a:t>（４）産業構造の調整や特色ある優位産業の育成</a:t>
            </a:r>
          </a:p>
          <a:p>
            <a:pPr lvl="1" eaLnBrk="1" hangingPunct="1">
              <a:lnSpc>
                <a:spcPct val="90000"/>
              </a:lnSpc>
              <a:buFontTx/>
              <a:buNone/>
            </a:pPr>
            <a:r>
              <a:rPr lang="ja-JP" altLang="en-US" sz="2600" smtClean="0"/>
              <a:t>（５）教育・医療・衛生などの基本公共サービス是正　等</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タイトル 1"/>
          <p:cNvSpPr>
            <a:spLocks noGrp="1"/>
          </p:cNvSpPr>
          <p:nvPr>
            <p:ph type="title" idx="4294967295"/>
          </p:nvPr>
        </p:nvSpPr>
        <p:spPr/>
        <p:txBody>
          <a:bodyPr/>
          <a:lstStyle/>
          <a:p>
            <a:pPr eaLnBrk="1" hangingPunct="1"/>
            <a:r>
              <a:rPr lang="ja-JP" altLang="en-US" smtClean="0"/>
              <a:t>１．地域開発政策の変遷</a:t>
            </a:r>
          </a:p>
        </p:txBody>
      </p:sp>
      <p:sp>
        <p:nvSpPr>
          <p:cNvPr id="3" name="コンテンツ プレースホルダ 2"/>
          <p:cNvSpPr>
            <a:spLocks noGrp="1"/>
          </p:cNvSpPr>
          <p:nvPr>
            <p:ph idx="4294967295"/>
          </p:nvPr>
        </p:nvSpPr>
        <p:spPr/>
        <p:txBody>
          <a:bodyPr>
            <a:normAutofit lnSpcReduction="10000"/>
          </a:bodyPr>
          <a:lstStyle/>
          <a:p>
            <a:pPr eaLnBrk="1" hangingPunct="1">
              <a:lnSpc>
                <a:spcPct val="80000"/>
              </a:lnSpc>
              <a:buFontTx/>
              <a:buNone/>
              <a:defRPr/>
            </a:pPr>
            <a:r>
              <a:rPr lang="en-US" altLang="ja-JP" sz="2700" smtClean="0"/>
              <a:t>②</a:t>
            </a:r>
            <a:r>
              <a:rPr lang="ja-JP" altLang="en-US" sz="2700" smtClean="0"/>
              <a:t>東北地区等の旧工業基地振興（「東北振興」、</a:t>
            </a:r>
            <a:r>
              <a:rPr lang="en-US" altLang="ja-JP" sz="2700" smtClean="0"/>
              <a:t>2003</a:t>
            </a:r>
            <a:r>
              <a:rPr lang="ja-JP" altLang="en-US" sz="2700" smtClean="0"/>
              <a:t>年頃～）</a:t>
            </a:r>
          </a:p>
          <a:p>
            <a:pPr eaLnBrk="1" hangingPunct="1">
              <a:lnSpc>
                <a:spcPct val="80000"/>
              </a:lnSpc>
              <a:buFontTx/>
              <a:buNone/>
              <a:defRPr/>
            </a:pPr>
            <a:r>
              <a:rPr lang="ja-JP" altLang="en-US" sz="2700" smtClean="0"/>
              <a:t>・背景：計画経済期からの工業地帯を擁し、人材やインフラ面では西部などよりも恵まれているが、国有大企業が多く、設備老朽化、市場経済化・対外開放の遅れによる地域経済の不振</a:t>
            </a:r>
          </a:p>
          <a:p>
            <a:pPr eaLnBrk="1" hangingPunct="1">
              <a:lnSpc>
                <a:spcPct val="80000"/>
              </a:lnSpc>
              <a:buFontTx/>
              <a:buNone/>
              <a:defRPr/>
            </a:pPr>
            <a:r>
              <a:rPr lang="ja-JP" altLang="en-US" sz="2700" smtClean="0"/>
              <a:t>・課題：地域経済の</a:t>
            </a:r>
            <a:r>
              <a:rPr lang="ja-JP" altLang="en-US" sz="2700" smtClean="0">
                <a:solidFill>
                  <a:srgbClr val="FF0000"/>
                </a:solidFill>
              </a:rPr>
              <a:t>リストラと対外開放深化による、経済成長力の回復</a:t>
            </a:r>
          </a:p>
          <a:p>
            <a:pPr eaLnBrk="1" hangingPunct="1">
              <a:lnSpc>
                <a:spcPct val="80000"/>
              </a:lnSpc>
              <a:buFontTx/>
              <a:buNone/>
              <a:defRPr/>
            </a:pPr>
            <a:r>
              <a:rPr lang="ja-JP" altLang="en-US" sz="2700" smtClean="0"/>
              <a:t>・政策：従来の基幹産業のグレードアップ、新しい地域基幹産業の育成、国有企業改革の深化と非公有経済の振興、対外開放拡大、一部の資源枯渇都市の後継産業育成　</a:t>
            </a:r>
            <a:r>
              <a:rPr lang="en-US" altLang="ja-JP" sz="2700" smtClean="0"/>
              <a:t>etc.</a:t>
            </a:r>
          </a:p>
          <a:p>
            <a:pPr eaLnBrk="1" hangingPunct="1">
              <a:lnSpc>
                <a:spcPct val="80000"/>
              </a:lnSpc>
              <a:buFontTx/>
              <a:buNone/>
              <a:defRPr/>
            </a:pPr>
            <a:endParaRPr lang="en-US" altLang="ja-JP" sz="2700" smtClean="0"/>
          </a:p>
          <a:p>
            <a:pPr eaLnBrk="1" hangingPunct="1">
              <a:lnSpc>
                <a:spcPct val="80000"/>
              </a:lnSpc>
              <a:buFontTx/>
              <a:buNone/>
              <a:defRPr/>
            </a:pPr>
            <a:endParaRPr lang="en-US" altLang="ja-JP" sz="27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title" idx="4294967295"/>
          </p:nvPr>
        </p:nvSpPr>
        <p:spPr>
          <a:xfrm>
            <a:off x="685800" y="609600"/>
            <a:ext cx="7772400" cy="587375"/>
          </a:xfrm>
        </p:spPr>
        <p:txBody>
          <a:bodyPr/>
          <a:lstStyle/>
          <a:p>
            <a:pPr eaLnBrk="1" hangingPunct="1"/>
            <a:r>
              <a:rPr lang="ja-JP" altLang="en-US" sz="4000" smtClean="0"/>
              <a:t>１．地域開発政策の変遷</a:t>
            </a:r>
          </a:p>
        </p:txBody>
      </p:sp>
      <p:sp>
        <p:nvSpPr>
          <p:cNvPr id="16387" name="コンテンツ プレースホルダ 2"/>
          <p:cNvSpPr>
            <a:spLocks noGrp="1"/>
          </p:cNvSpPr>
          <p:nvPr>
            <p:ph idx="4294967295"/>
          </p:nvPr>
        </p:nvSpPr>
        <p:spPr>
          <a:xfrm>
            <a:off x="395288" y="1341438"/>
            <a:ext cx="8229600" cy="5257800"/>
          </a:xfrm>
        </p:spPr>
        <p:txBody>
          <a:bodyPr/>
          <a:lstStyle/>
          <a:p>
            <a:pPr eaLnBrk="1" hangingPunct="1">
              <a:lnSpc>
                <a:spcPct val="90000"/>
              </a:lnSpc>
              <a:buFontTx/>
              <a:buNone/>
            </a:pPr>
            <a:r>
              <a:rPr lang="en-US" altLang="ja-JP" sz="2700" smtClean="0"/>
              <a:t>③</a:t>
            </a:r>
            <a:r>
              <a:rPr lang="ja-JP" altLang="en-US" sz="2700" smtClean="0"/>
              <a:t>中部地区の勃興促進（「中部崛起」、</a:t>
            </a:r>
            <a:r>
              <a:rPr lang="en-US" altLang="ja-JP" sz="2700" smtClean="0"/>
              <a:t>2004</a:t>
            </a:r>
            <a:r>
              <a:rPr lang="ja-JP" altLang="en-US" sz="2700" smtClean="0"/>
              <a:t>年頃～）</a:t>
            </a:r>
          </a:p>
          <a:p>
            <a:pPr eaLnBrk="1" hangingPunct="1">
              <a:lnSpc>
                <a:spcPct val="90000"/>
              </a:lnSpc>
              <a:buFontTx/>
              <a:buNone/>
            </a:pPr>
            <a:r>
              <a:rPr lang="ja-JP" altLang="en-US" sz="2700" smtClean="0"/>
              <a:t>背景：</a:t>
            </a:r>
          </a:p>
          <a:p>
            <a:pPr lvl="1" eaLnBrk="1" hangingPunct="1">
              <a:lnSpc>
                <a:spcPct val="90000"/>
              </a:lnSpc>
              <a:buFontTx/>
              <a:buNone/>
            </a:pPr>
            <a:r>
              <a:rPr lang="ja-JP" altLang="en-US" sz="2400" smtClean="0"/>
              <a:t>南北／東西をつなぐ全国的交通要衝</a:t>
            </a:r>
          </a:p>
          <a:p>
            <a:pPr lvl="1" eaLnBrk="1" hangingPunct="1">
              <a:lnSpc>
                <a:spcPct val="90000"/>
              </a:lnSpc>
              <a:buFontTx/>
              <a:buNone/>
            </a:pPr>
            <a:r>
              <a:rPr lang="ja-JP" altLang="en-US" sz="2400" smtClean="0"/>
              <a:t>一定の工業基盤（エネルギー産業や原材料産業など）</a:t>
            </a:r>
          </a:p>
          <a:p>
            <a:pPr lvl="1" eaLnBrk="1" hangingPunct="1">
              <a:lnSpc>
                <a:spcPct val="90000"/>
              </a:lnSpc>
              <a:buFontTx/>
              <a:buNone/>
            </a:pPr>
            <a:r>
              <a:rPr lang="ja-JP" altLang="en-US" sz="2400" smtClean="0"/>
              <a:t>食糧主要産地</a:t>
            </a:r>
          </a:p>
          <a:p>
            <a:pPr lvl="1" eaLnBrk="1" hangingPunct="1">
              <a:lnSpc>
                <a:spcPct val="90000"/>
              </a:lnSpc>
              <a:buFontTx/>
              <a:buNone/>
            </a:pPr>
            <a:r>
              <a:rPr lang="ja-JP" altLang="en-US" sz="2400" smtClean="0"/>
              <a:t>人口稠密であり、発展ポテンシャルに富むが、就業問題や余剰労働力問題が深刻</a:t>
            </a:r>
          </a:p>
          <a:p>
            <a:pPr eaLnBrk="1" hangingPunct="1">
              <a:lnSpc>
                <a:spcPct val="90000"/>
              </a:lnSpc>
              <a:buFontTx/>
              <a:buNone/>
            </a:pPr>
            <a:r>
              <a:rPr lang="ja-JP" altLang="en-US" sz="2700" smtClean="0"/>
              <a:t>課題：「</a:t>
            </a:r>
            <a:r>
              <a:rPr lang="ja-JP" altLang="en-US" sz="2700" smtClean="0">
                <a:solidFill>
                  <a:srgbClr val="FF0000"/>
                </a:solidFill>
              </a:rPr>
              <a:t>３つの基地と１つの中枢</a:t>
            </a:r>
            <a:r>
              <a:rPr lang="ja-JP" altLang="en-US" sz="2700" smtClean="0"/>
              <a:t>」</a:t>
            </a:r>
          </a:p>
          <a:p>
            <a:pPr lvl="1" eaLnBrk="1" hangingPunct="1">
              <a:lnSpc>
                <a:spcPct val="90000"/>
              </a:lnSpc>
              <a:buFontTx/>
              <a:buNone/>
            </a:pPr>
            <a:r>
              <a:rPr lang="ja-JP" altLang="en-US" sz="2400" smtClean="0"/>
              <a:t>①３つの基地（食糧生産基地、エネルギーと原材料生産基地、現代的装備製造業やハイテク産業基地）</a:t>
            </a:r>
          </a:p>
          <a:p>
            <a:pPr lvl="1" eaLnBrk="1" hangingPunct="1">
              <a:lnSpc>
                <a:spcPct val="90000"/>
              </a:lnSpc>
              <a:buFontTx/>
              <a:buNone/>
            </a:pPr>
            <a:r>
              <a:rPr lang="ja-JP" altLang="en-US" sz="2400" smtClean="0"/>
              <a:t>②１つの中枢（武漢や鄭州といった全国的交通中枢都市と各種交通インフラ整備による交通中枢としての機能充実）</a:t>
            </a:r>
          </a:p>
          <a:p>
            <a:pPr lvl="1" eaLnBrk="1" hangingPunct="1">
              <a:lnSpc>
                <a:spcPct val="90000"/>
              </a:lnSpc>
              <a:buFontTx/>
              <a:buNone/>
            </a:pPr>
            <a:endParaRPr lang="ja-JP" altLang="en-US" sz="2400" smtClean="0"/>
          </a:p>
          <a:p>
            <a:pPr eaLnBrk="1" hangingPunct="1">
              <a:lnSpc>
                <a:spcPct val="90000"/>
              </a:lnSpc>
              <a:buFontTx/>
              <a:buNone/>
            </a:pPr>
            <a:endParaRPr lang="ja-JP" altLang="en-US" sz="2700" smtClean="0"/>
          </a:p>
          <a:p>
            <a:pPr eaLnBrk="1" hangingPunct="1">
              <a:lnSpc>
                <a:spcPct val="90000"/>
              </a:lnSpc>
              <a:buFontTx/>
              <a:buNone/>
            </a:pPr>
            <a:endParaRPr lang="en-US" altLang="ja-JP" sz="27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タイトル 1"/>
          <p:cNvSpPr>
            <a:spLocks noGrp="1"/>
          </p:cNvSpPr>
          <p:nvPr>
            <p:ph type="title" idx="4294967295"/>
          </p:nvPr>
        </p:nvSpPr>
        <p:spPr/>
        <p:txBody>
          <a:bodyPr/>
          <a:lstStyle/>
          <a:p>
            <a:pPr eaLnBrk="1" hangingPunct="1"/>
            <a:r>
              <a:rPr lang="ja-JP" altLang="en-US" smtClean="0"/>
              <a:t>１．地域開発政策の変遷</a:t>
            </a:r>
          </a:p>
        </p:txBody>
      </p:sp>
      <p:sp>
        <p:nvSpPr>
          <p:cNvPr id="3" name="コンテンツ プレースホルダ 2"/>
          <p:cNvSpPr>
            <a:spLocks noGrp="1"/>
          </p:cNvSpPr>
          <p:nvPr>
            <p:ph idx="4294967295"/>
          </p:nvPr>
        </p:nvSpPr>
        <p:spPr/>
        <p:txBody>
          <a:bodyPr>
            <a:normAutofit lnSpcReduction="10000"/>
          </a:bodyPr>
          <a:lstStyle/>
          <a:p>
            <a:pPr eaLnBrk="1" hangingPunct="1">
              <a:lnSpc>
                <a:spcPct val="80000"/>
              </a:lnSpc>
              <a:buFontTx/>
              <a:buNone/>
              <a:defRPr/>
            </a:pPr>
            <a:r>
              <a:rPr lang="en-US" altLang="ja-JP" sz="3000" smtClean="0"/>
              <a:t>④</a:t>
            </a:r>
            <a:r>
              <a:rPr lang="ja-JP" altLang="en-US" sz="3000" smtClean="0"/>
              <a:t>東部地区の先行発展の奨励</a:t>
            </a:r>
          </a:p>
          <a:p>
            <a:pPr eaLnBrk="1" hangingPunct="1">
              <a:lnSpc>
                <a:spcPct val="80000"/>
              </a:lnSpc>
              <a:buFontTx/>
              <a:buNone/>
              <a:defRPr/>
            </a:pPr>
            <a:r>
              <a:rPr lang="ja-JP" altLang="en-US" sz="3000" smtClean="0"/>
              <a:t>・背景：</a:t>
            </a:r>
          </a:p>
          <a:p>
            <a:pPr lvl="1" eaLnBrk="1" hangingPunct="1">
              <a:lnSpc>
                <a:spcPct val="80000"/>
              </a:lnSpc>
              <a:buFontTx/>
              <a:buNone/>
              <a:defRPr/>
            </a:pPr>
            <a:r>
              <a:rPr lang="ja-JP" altLang="en-US" sz="2600" smtClean="0"/>
              <a:t>市場化・対外開放は最も進展</a:t>
            </a:r>
          </a:p>
          <a:p>
            <a:pPr lvl="1" eaLnBrk="1" hangingPunct="1">
              <a:lnSpc>
                <a:spcPct val="80000"/>
              </a:lnSpc>
              <a:buFontTx/>
              <a:buNone/>
              <a:defRPr/>
            </a:pPr>
            <a:r>
              <a:rPr lang="ja-JP" altLang="en-US" sz="2600" smtClean="0"/>
              <a:t>改革開放後、他地域を凌駕する高い経済成長</a:t>
            </a:r>
          </a:p>
          <a:p>
            <a:pPr eaLnBrk="1" hangingPunct="1">
              <a:lnSpc>
                <a:spcPct val="80000"/>
              </a:lnSpc>
              <a:buFontTx/>
              <a:buNone/>
              <a:defRPr/>
            </a:pPr>
            <a:r>
              <a:rPr lang="ja-JP" altLang="en-US" sz="3000" smtClean="0"/>
              <a:t>・課題</a:t>
            </a:r>
          </a:p>
          <a:p>
            <a:pPr lvl="1" eaLnBrk="1" hangingPunct="1">
              <a:lnSpc>
                <a:spcPct val="80000"/>
              </a:lnSpc>
              <a:buFontTx/>
              <a:buNone/>
              <a:defRPr/>
            </a:pPr>
            <a:r>
              <a:rPr lang="ja-JP" altLang="en-US" sz="2600" smtClean="0"/>
              <a:t>内発的イノベーションの強化</a:t>
            </a:r>
          </a:p>
          <a:p>
            <a:pPr lvl="1" eaLnBrk="1" hangingPunct="1">
              <a:lnSpc>
                <a:spcPct val="80000"/>
              </a:lnSpc>
              <a:buFontTx/>
              <a:buNone/>
              <a:defRPr/>
            </a:pPr>
            <a:r>
              <a:rPr lang="ja-JP" altLang="en-US" sz="2600" smtClean="0"/>
              <a:t>産業構造・加工貿易の高度化</a:t>
            </a:r>
          </a:p>
          <a:p>
            <a:pPr lvl="1" eaLnBrk="1" hangingPunct="1">
              <a:lnSpc>
                <a:spcPct val="80000"/>
              </a:lnSpc>
              <a:buFontTx/>
              <a:buNone/>
              <a:defRPr/>
            </a:pPr>
            <a:r>
              <a:rPr lang="ja-JP" altLang="en-US" sz="2600" smtClean="0"/>
              <a:t>粗放型経済成長からの脱却</a:t>
            </a:r>
          </a:p>
          <a:p>
            <a:pPr lvl="1" eaLnBrk="1" hangingPunct="1">
              <a:lnSpc>
                <a:spcPct val="80000"/>
              </a:lnSpc>
              <a:buFontTx/>
              <a:buNone/>
              <a:defRPr/>
            </a:pPr>
            <a:r>
              <a:rPr lang="ja-JP" altLang="en-US" sz="2600" smtClean="0"/>
              <a:t>土地や資源の集約的利用</a:t>
            </a:r>
          </a:p>
          <a:p>
            <a:pPr lvl="1" eaLnBrk="1" hangingPunct="1">
              <a:lnSpc>
                <a:spcPct val="80000"/>
              </a:lnSpc>
              <a:buFontTx/>
              <a:buNone/>
              <a:defRPr/>
            </a:pPr>
            <a:r>
              <a:rPr lang="ja-JP" altLang="en-US" sz="2600" smtClean="0"/>
              <a:t>環境保全、持続可能な発展</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idx="4294967295"/>
          </p:nvPr>
        </p:nvSpPr>
        <p:spPr>
          <a:xfrm>
            <a:off x="539750" y="333375"/>
            <a:ext cx="7772400" cy="792163"/>
          </a:xfrm>
        </p:spPr>
        <p:txBody>
          <a:bodyPr/>
          <a:lstStyle/>
          <a:p>
            <a:pPr eaLnBrk="1" hangingPunct="1"/>
            <a:r>
              <a:rPr lang="ja-JP" altLang="en-US" smtClean="0"/>
              <a:t>２．産業の集積</a:t>
            </a:r>
          </a:p>
        </p:txBody>
      </p:sp>
      <p:sp>
        <p:nvSpPr>
          <p:cNvPr id="18435" name="コンテンツ プレースホルダ 2"/>
          <p:cNvSpPr>
            <a:spLocks noGrp="1"/>
          </p:cNvSpPr>
          <p:nvPr>
            <p:ph idx="4294967295"/>
          </p:nvPr>
        </p:nvSpPr>
        <p:spPr>
          <a:xfrm>
            <a:off x="684213" y="1196975"/>
            <a:ext cx="7772400" cy="5400675"/>
          </a:xfrm>
        </p:spPr>
        <p:txBody>
          <a:bodyPr/>
          <a:lstStyle/>
          <a:p>
            <a:pPr eaLnBrk="1" hangingPunct="1">
              <a:buFontTx/>
              <a:buNone/>
            </a:pPr>
            <a:r>
              <a:rPr lang="ja-JP" altLang="en-US" smtClean="0"/>
              <a:t>（１）産業集積とは何か？</a:t>
            </a:r>
          </a:p>
          <a:p>
            <a:pPr lvl="1" eaLnBrk="1" hangingPunct="1">
              <a:buFontTx/>
              <a:buNone/>
            </a:pPr>
            <a:r>
              <a:rPr lang="ja-JP" altLang="en-US" smtClean="0"/>
              <a:t>・特定の地理的範囲に企業や関連組織が集中して立地していること</a:t>
            </a:r>
          </a:p>
          <a:p>
            <a:pPr lvl="1" eaLnBrk="1" hangingPunct="1">
              <a:buFontTx/>
              <a:buNone/>
            </a:pPr>
            <a:r>
              <a:rPr lang="ja-JP" altLang="en-US" smtClean="0"/>
              <a:t>・「集積の経済」（</a:t>
            </a:r>
            <a:r>
              <a:rPr lang="en-US" altLang="ja-JP" smtClean="0"/>
              <a:t>agglomeration economies</a:t>
            </a:r>
            <a:r>
              <a:rPr lang="ja-JP" altLang="en-US" smtClean="0"/>
              <a:t>）の存在</a:t>
            </a:r>
          </a:p>
          <a:p>
            <a:pPr lvl="1" eaLnBrk="1" hangingPunct="1">
              <a:buFontTx/>
              <a:buNone/>
            </a:pPr>
            <a:r>
              <a:rPr lang="en-US" altLang="ja-JP" smtClean="0"/>
              <a:t>Cf. </a:t>
            </a:r>
            <a:r>
              <a:rPr lang="ja-JP" altLang="en-US" smtClean="0"/>
              <a:t>外部経済（マーシャル）：産地に多数の企業が集積することから生じる生産性向上</a:t>
            </a:r>
          </a:p>
          <a:p>
            <a:pPr lvl="2" eaLnBrk="1" hangingPunct="1">
              <a:buFontTx/>
              <a:buNone/>
            </a:pPr>
            <a:r>
              <a:rPr lang="ja-JP" altLang="en-US" smtClean="0"/>
              <a:t>①知識のスピルオーバー</a:t>
            </a:r>
          </a:p>
          <a:p>
            <a:pPr lvl="2" eaLnBrk="1" hangingPunct="1">
              <a:buFontTx/>
              <a:buNone/>
            </a:pPr>
            <a:r>
              <a:rPr lang="ja-JP" altLang="en-US" smtClean="0"/>
              <a:t>②地域の補助産業の成立</a:t>
            </a:r>
          </a:p>
          <a:p>
            <a:pPr lvl="2" eaLnBrk="1" hangingPunct="1">
              <a:buFontTx/>
              <a:buNone/>
            </a:pPr>
            <a:r>
              <a:rPr lang="ja-JP" altLang="en-US" smtClean="0"/>
              <a:t>③地域の熟練労働力のプール</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タイトル 1"/>
          <p:cNvSpPr>
            <a:spLocks noGrp="1"/>
          </p:cNvSpPr>
          <p:nvPr>
            <p:ph type="title" idx="4294967295"/>
          </p:nvPr>
        </p:nvSpPr>
        <p:spPr/>
        <p:txBody>
          <a:bodyPr/>
          <a:lstStyle/>
          <a:p>
            <a:pPr eaLnBrk="1" hangingPunct="1"/>
            <a:r>
              <a:rPr lang="ja-JP" altLang="en-US" smtClean="0"/>
              <a:t>２．産業の集積</a:t>
            </a:r>
          </a:p>
        </p:txBody>
      </p:sp>
      <p:sp>
        <p:nvSpPr>
          <p:cNvPr id="19459" name="コンテンツ プレースホルダ 2"/>
          <p:cNvSpPr>
            <a:spLocks noGrp="1"/>
          </p:cNvSpPr>
          <p:nvPr>
            <p:ph idx="4294967295"/>
          </p:nvPr>
        </p:nvSpPr>
        <p:spPr/>
        <p:txBody>
          <a:bodyPr/>
          <a:lstStyle/>
          <a:p>
            <a:pPr eaLnBrk="1" hangingPunct="1">
              <a:buFontTx/>
              <a:buNone/>
            </a:pPr>
            <a:r>
              <a:rPr lang="ja-JP" altLang="en-US" smtClean="0"/>
              <a:t>（２）中国における産業集積の形成</a:t>
            </a:r>
          </a:p>
          <a:p>
            <a:pPr eaLnBrk="1" hangingPunct="1">
              <a:buFontTx/>
              <a:buNone/>
            </a:pPr>
            <a:r>
              <a:rPr lang="ja-JP" altLang="en-US" smtClean="0"/>
              <a:t>・中国の産業集積の類型（劉</a:t>
            </a:r>
            <a:r>
              <a:rPr lang="en-US" altLang="ja-JP" smtClean="0"/>
              <a:t>2008</a:t>
            </a:r>
            <a:r>
              <a:rPr lang="ja-JP" altLang="en-US" smtClean="0"/>
              <a:t>を参照）</a:t>
            </a:r>
          </a:p>
          <a:p>
            <a:pPr eaLnBrk="1" hangingPunct="1">
              <a:buFontTx/>
              <a:buNone/>
            </a:pPr>
            <a:r>
              <a:rPr lang="ja-JP" altLang="en-US" smtClean="0"/>
              <a:t>①地域伝統・自然発生型</a:t>
            </a:r>
          </a:p>
          <a:p>
            <a:pPr eaLnBrk="1" hangingPunct="1">
              <a:buFontTx/>
              <a:buNone/>
            </a:pPr>
            <a:r>
              <a:rPr lang="ja-JP" altLang="en-US" smtClean="0"/>
              <a:t>②自然資源依存型</a:t>
            </a:r>
          </a:p>
          <a:p>
            <a:pPr eaLnBrk="1" hangingPunct="1">
              <a:buFontTx/>
              <a:buNone/>
            </a:pPr>
            <a:r>
              <a:rPr lang="ja-JP" altLang="en-US" smtClean="0"/>
              <a:t>③科学技術依存型</a:t>
            </a:r>
          </a:p>
          <a:p>
            <a:pPr eaLnBrk="1" hangingPunct="1">
              <a:buFontTx/>
              <a:buNone/>
            </a:pPr>
            <a:r>
              <a:rPr lang="ja-JP" altLang="en-US" smtClean="0"/>
              <a:t>④外資系企業・大企業関連型</a:t>
            </a:r>
          </a:p>
          <a:p>
            <a:pPr eaLnBrk="1" hangingPunct="1">
              <a:buFontTx/>
              <a:buNone/>
            </a:pPr>
            <a:r>
              <a:rPr lang="ja-JP" altLang="en-US" smtClean="0"/>
              <a:t>⑤産業移転型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idx="4294967295"/>
          </p:nvPr>
        </p:nvSpPr>
        <p:spPr/>
        <p:txBody>
          <a:bodyPr/>
          <a:lstStyle/>
          <a:p>
            <a:pPr eaLnBrk="1" hangingPunct="1"/>
            <a:r>
              <a:rPr lang="ja-JP" altLang="en-US" smtClean="0"/>
              <a:t>２．産業の集積</a:t>
            </a:r>
          </a:p>
        </p:txBody>
      </p:sp>
      <p:sp>
        <p:nvSpPr>
          <p:cNvPr id="20483" name="コンテンツ プレースホルダ 2"/>
          <p:cNvSpPr>
            <a:spLocks noGrp="1"/>
          </p:cNvSpPr>
          <p:nvPr>
            <p:ph idx="4294967295"/>
          </p:nvPr>
        </p:nvSpPr>
        <p:spPr/>
        <p:txBody>
          <a:bodyPr/>
          <a:lstStyle/>
          <a:p>
            <a:pPr eaLnBrk="1" hangingPunct="1">
              <a:buFontTx/>
              <a:buNone/>
            </a:pPr>
            <a:r>
              <a:rPr lang="ja-JP" altLang="en-US" smtClean="0"/>
              <a:t>（２）中国における産業集積の形成（続き）</a:t>
            </a:r>
          </a:p>
          <a:p>
            <a:pPr eaLnBrk="1" hangingPunct="1">
              <a:buFontTx/>
              <a:buNone/>
            </a:pPr>
            <a:r>
              <a:rPr lang="ja-JP" altLang="en-US" smtClean="0"/>
              <a:t>○産地の形成</a:t>
            </a:r>
          </a:p>
          <a:p>
            <a:pPr lvl="1" eaLnBrk="1" hangingPunct="1">
              <a:buFontTx/>
              <a:buNone/>
            </a:pPr>
            <a:r>
              <a:rPr lang="ja-JP" altLang="en-US" smtClean="0"/>
              <a:t>労働集約型業種（繊維、衣料、雑貨、靴鞄、ライター、金属加工、眼鏡、金型 </a:t>
            </a:r>
            <a:r>
              <a:rPr lang="en-US" altLang="ja-JP" smtClean="0"/>
              <a:t>etc.)</a:t>
            </a:r>
            <a:r>
              <a:rPr lang="ja-JP" altLang="en-US" smtClean="0"/>
              <a:t>が多い</a:t>
            </a:r>
          </a:p>
          <a:p>
            <a:pPr lvl="1" eaLnBrk="1" hangingPunct="1">
              <a:buFontTx/>
              <a:buNone/>
            </a:pPr>
            <a:r>
              <a:rPr lang="ja-JP" altLang="en-US" smtClean="0"/>
              <a:t>特定業種の多数企業の集積、多くは中小企業</a:t>
            </a:r>
          </a:p>
          <a:p>
            <a:pPr lvl="1" eaLnBrk="1" hangingPunct="1">
              <a:buFontTx/>
              <a:buNone/>
            </a:pPr>
            <a:r>
              <a:rPr lang="ja-JP" altLang="en-US" smtClean="0"/>
              <a:t>産地形成における専業市場の役割大</a:t>
            </a:r>
          </a:p>
          <a:p>
            <a:pPr lvl="1" eaLnBrk="1" hangingPunct="1">
              <a:buFontTx/>
              <a:buNone/>
            </a:pPr>
            <a:r>
              <a:rPr lang="ja-JP" altLang="en-US" smtClean="0"/>
              <a:t>段階的発展（園部・大塚</a:t>
            </a:r>
            <a:r>
              <a:rPr lang="en-US" altLang="ja-JP" smtClean="0"/>
              <a:t>2004</a:t>
            </a:r>
            <a:r>
              <a:rPr lang="ja-JP" altLang="en-US" smtClean="0"/>
              <a:t>）：始発期→量的拡大→質的向上</a:t>
            </a:r>
          </a:p>
          <a:p>
            <a:pPr lvl="1" eaLnBrk="1" hangingPunct="1">
              <a:buFontTx/>
              <a:buNone/>
            </a:pPr>
            <a:endParaRPr lang="en-US" altLang="ja-JP"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idx="4294967295"/>
          </p:nvPr>
        </p:nvSpPr>
        <p:spPr/>
        <p:txBody>
          <a:bodyPr/>
          <a:lstStyle/>
          <a:p>
            <a:pPr eaLnBrk="1" hangingPunct="1"/>
            <a:r>
              <a:rPr lang="ja-JP" altLang="en-US" smtClean="0"/>
              <a:t>図６　トップ</a:t>
            </a:r>
            <a:r>
              <a:rPr lang="en-US" altLang="ja-JP" smtClean="0"/>
              <a:t>100</a:t>
            </a:r>
            <a:r>
              <a:rPr lang="ja-JP" altLang="en-US" smtClean="0"/>
              <a:t>クラスターの分布</a:t>
            </a:r>
          </a:p>
        </p:txBody>
      </p:sp>
      <p:sp>
        <p:nvSpPr>
          <p:cNvPr id="3" name="コンテンツ プレースホルダ 2"/>
          <p:cNvSpPr>
            <a:spLocks noGrp="1"/>
          </p:cNvSpPr>
          <p:nvPr>
            <p:ph sz="half" idx="4294967295"/>
          </p:nvPr>
        </p:nvSpPr>
        <p:spPr>
          <a:xfrm>
            <a:off x="685800" y="1981200"/>
            <a:ext cx="3814763" cy="4114800"/>
          </a:xfrm>
        </p:spPr>
        <p:txBody>
          <a:bodyPr>
            <a:normAutofit fontScale="92500" lnSpcReduction="10000"/>
          </a:bodyPr>
          <a:lstStyle/>
          <a:p>
            <a:pPr eaLnBrk="1" hangingPunct="1">
              <a:buFontTx/>
              <a:buNone/>
              <a:defRPr/>
            </a:pPr>
            <a:r>
              <a:rPr lang="ja-JP" altLang="en-US" sz="2600" smtClean="0"/>
              <a:t>（２）中国における産業集積の形成（続き）</a:t>
            </a:r>
          </a:p>
          <a:p>
            <a:pPr eaLnBrk="1" hangingPunct="1">
              <a:buFontTx/>
              <a:buNone/>
              <a:defRPr/>
            </a:pPr>
            <a:r>
              <a:rPr lang="ja-JP" altLang="en-US" sz="2600" smtClean="0"/>
              <a:t>○空間分布</a:t>
            </a:r>
          </a:p>
          <a:p>
            <a:pPr eaLnBrk="1" hangingPunct="1">
              <a:buFontTx/>
              <a:buNone/>
              <a:defRPr/>
            </a:pPr>
            <a:r>
              <a:rPr lang="ja-JP" altLang="en-US" sz="2600" smtClean="0"/>
              <a:t>・沿海地域に多く分布</a:t>
            </a:r>
          </a:p>
          <a:p>
            <a:pPr lvl="1" eaLnBrk="1" hangingPunct="1">
              <a:buFontTx/>
              <a:buNone/>
              <a:defRPr/>
            </a:pPr>
            <a:r>
              <a:rPr lang="ja-JP" altLang="en-US" sz="2200" smtClean="0"/>
              <a:t>著名産地の多くが浙江省、広東省、江蘇省等に集中</a:t>
            </a:r>
          </a:p>
          <a:p>
            <a:pPr eaLnBrk="1" hangingPunct="1">
              <a:buFontTx/>
              <a:buNone/>
              <a:defRPr/>
            </a:pPr>
            <a:r>
              <a:rPr lang="ja-JP" altLang="en-US" sz="2600" smtClean="0"/>
              <a:t>・一部産業では内陸地域に移転が出現してきた</a:t>
            </a:r>
          </a:p>
          <a:p>
            <a:pPr lvl="1" eaLnBrk="1" hangingPunct="1">
              <a:buFontTx/>
              <a:buNone/>
              <a:defRPr/>
            </a:pPr>
            <a:r>
              <a:rPr lang="ja-JP" altLang="en-US" sz="2200" smtClean="0"/>
              <a:t>沿海部における労賃高騰や土地入手難、環境規制厳格化への対応</a:t>
            </a:r>
          </a:p>
          <a:p>
            <a:pPr eaLnBrk="1" hangingPunct="1">
              <a:buFontTx/>
              <a:buNone/>
              <a:defRPr/>
            </a:pPr>
            <a:endParaRPr lang="en-US" altLang="ja-JP" sz="2600" smtClean="0"/>
          </a:p>
        </p:txBody>
      </p:sp>
      <p:pic>
        <p:nvPicPr>
          <p:cNvPr id="21508"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648200" y="1412875"/>
            <a:ext cx="4038600" cy="4679950"/>
          </a:xfrm>
        </p:spPr>
      </p:pic>
      <p:sp>
        <p:nvSpPr>
          <p:cNvPr id="6" name="角丸四角形 5"/>
          <p:cNvSpPr/>
          <p:nvPr/>
        </p:nvSpPr>
        <p:spPr>
          <a:xfrm>
            <a:off x="4572000" y="2060575"/>
            <a:ext cx="4248150" cy="20161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7" name="角丸四角形 6"/>
          <p:cNvSpPr/>
          <p:nvPr/>
        </p:nvSpPr>
        <p:spPr>
          <a:xfrm>
            <a:off x="6011863" y="4724400"/>
            <a:ext cx="2736850" cy="64928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idx="4294967295"/>
          </p:nvPr>
        </p:nvSpPr>
        <p:spPr/>
        <p:txBody>
          <a:bodyPr/>
          <a:lstStyle/>
          <a:p>
            <a:pPr eaLnBrk="1" hangingPunct="1"/>
            <a:r>
              <a:rPr lang="ja-JP" altLang="en-US" smtClean="0"/>
              <a:t>３．人の集積</a:t>
            </a:r>
          </a:p>
        </p:txBody>
      </p:sp>
      <p:sp>
        <p:nvSpPr>
          <p:cNvPr id="22531" name="コンテンツ プレースホルダ 4"/>
          <p:cNvSpPr>
            <a:spLocks noGrp="1"/>
          </p:cNvSpPr>
          <p:nvPr>
            <p:ph idx="4294967295"/>
          </p:nvPr>
        </p:nvSpPr>
        <p:spPr/>
        <p:txBody>
          <a:bodyPr/>
          <a:lstStyle/>
          <a:p>
            <a:pPr eaLnBrk="1" hangingPunct="1">
              <a:buFontTx/>
              <a:buNone/>
            </a:pPr>
            <a:r>
              <a:rPr lang="ja-JP" altLang="en-US" smtClean="0"/>
              <a:t>（１）都市化の進展</a:t>
            </a:r>
          </a:p>
          <a:p>
            <a:pPr eaLnBrk="1" hangingPunct="1">
              <a:buFontTx/>
              <a:buNone/>
            </a:pPr>
            <a:r>
              <a:rPr lang="ja-JP" altLang="en-US" smtClean="0"/>
              <a:t>○中国の都市システム</a:t>
            </a:r>
          </a:p>
          <a:p>
            <a:pPr eaLnBrk="1" hangingPunct="1">
              <a:buFontTx/>
              <a:buNone/>
            </a:pPr>
            <a:r>
              <a:rPr lang="ja-JP" altLang="en-US" smtClean="0"/>
              <a:t>・都市（「城市」）</a:t>
            </a:r>
          </a:p>
          <a:p>
            <a:pPr lvl="1" eaLnBrk="1" hangingPunct="1">
              <a:buFontTx/>
              <a:buNone/>
            </a:pPr>
            <a:r>
              <a:rPr lang="ja-JP" altLang="en-US" smtClean="0"/>
              <a:t>①直轄市</a:t>
            </a:r>
          </a:p>
          <a:p>
            <a:pPr lvl="1" eaLnBrk="1" hangingPunct="1">
              <a:buFontTx/>
              <a:buNone/>
            </a:pPr>
            <a:r>
              <a:rPr lang="ja-JP" altLang="en-US" smtClean="0"/>
              <a:t>②地級市</a:t>
            </a:r>
          </a:p>
          <a:p>
            <a:pPr lvl="1" eaLnBrk="1" hangingPunct="1">
              <a:buFontTx/>
              <a:buNone/>
            </a:pPr>
            <a:r>
              <a:rPr lang="ja-JP" altLang="en-US" smtClean="0"/>
              <a:t>③県級市</a:t>
            </a:r>
          </a:p>
          <a:p>
            <a:pPr eaLnBrk="1" hangingPunct="1">
              <a:buFontTx/>
              <a:buNone/>
            </a:pPr>
            <a:r>
              <a:rPr lang="ja-JP" altLang="en-US" smtClean="0"/>
              <a:t>・建制鎮（鎮建制が敷かれた鎮）</a:t>
            </a:r>
          </a:p>
          <a:p>
            <a:pPr lvl="1" eaLnBrk="1" hangingPunct="1">
              <a:buFontTx/>
              <a:buNone/>
            </a:pPr>
            <a:r>
              <a:rPr lang="ja-JP" altLang="en-US" smtClean="0"/>
              <a:t>鎮：農村部の市場町</a:t>
            </a:r>
          </a:p>
          <a:p>
            <a:pPr eaLnBrk="1" hangingPunct="1">
              <a:buFontTx/>
              <a:buNone/>
            </a:pPr>
            <a:endParaRPr lang="en-US" altLang="ja-JP" smtClean="0"/>
          </a:p>
        </p:txBody>
      </p:sp>
      <p:sp>
        <p:nvSpPr>
          <p:cNvPr id="6" name="左中かっこ 5"/>
          <p:cNvSpPr/>
          <p:nvPr/>
        </p:nvSpPr>
        <p:spPr>
          <a:xfrm>
            <a:off x="323850" y="2708275"/>
            <a:ext cx="360363" cy="316865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ja-JP" altLang="en-US"/>
          </a:p>
        </p:txBody>
      </p:sp>
      <p:sp>
        <p:nvSpPr>
          <p:cNvPr id="22533" name="テキスト ボックス 9"/>
          <p:cNvSpPr txBox="1">
            <a:spLocks noChangeArrowheads="1"/>
          </p:cNvSpPr>
          <p:nvPr/>
        </p:nvSpPr>
        <p:spPr bwMode="auto">
          <a:xfrm>
            <a:off x="4643438" y="3500438"/>
            <a:ext cx="3600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2400">
                <a:latin typeface="Calibri" panose="020F0502020204030204" pitchFamily="34" charset="0"/>
              </a:rPr>
              <a:t>特例市（計画単列都市など）</a:t>
            </a:r>
          </a:p>
        </p:txBody>
      </p:sp>
      <p:sp>
        <p:nvSpPr>
          <p:cNvPr id="11" name="左矢印 10"/>
          <p:cNvSpPr/>
          <p:nvPr/>
        </p:nvSpPr>
        <p:spPr>
          <a:xfrm>
            <a:off x="2843213" y="3716338"/>
            <a:ext cx="1728787" cy="360362"/>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4"/>
          <p:cNvSpPr>
            <a:spLocks noGrp="1"/>
          </p:cNvSpPr>
          <p:nvPr>
            <p:ph type="title" idx="4294967295"/>
          </p:nvPr>
        </p:nvSpPr>
        <p:spPr>
          <a:xfrm>
            <a:off x="685800" y="333375"/>
            <a:ext cx="7772400" cy="647700"/>
          </a:xfrm>
        </p:spPr>
        <p:txBody>
          <a:bodyPr/>
          <a:lstStyle/>
          <a:p>
            <a:pPr eaLnBrk="1" hangingPunct="1"/>
            <a:r>
              <a:rPr lang="ja-JP" altLang="en-US" sz="4000" smtClean="0"/>
              <a:t>３．人の集積</a:t>
            </a:r>
          </a:p>
        </p:txBody>
      </p:sp>
      <p:sp>
        <p:nvSpPr>
          <p:cNvPr id="23555" name="コンテンツ プレースホルダ 5"/>
          <p:cNvSpPr>
            <a:spLocks noGrp="1"/>
          </p:cNvSpPr>
          <p:nvPr>
            <p:ph idx="4294967295"/>
          </p:nvPr>
        </p:nvSpPr>
        <p:spPr>
          <a:xfrm>
            <a:off x="685800" y="1052513"/>
            <a:ext cx="7772400" cy="5329237"/>
          </a:xfrm>
        </p:spPr>
        <p:txBody>
          <a:bodyPr/>
          <a:lstStyle/>
          <a:p>
            <a:pPr eaLnBrk="1" hangingPunct="1">
              <a:buFontTx/>
              <a:buNone/>
            </a:pPr>
            <a:r>
              <a:rPr lang="ja-JP" altLang="en-US" smtClean="0"/>
              <a:t>（１）都市化の進展</a:t>
            </a:r>
          </a:p>
          <a:p>
            <a:pPr eaLnBrk="1" hangingPunct="1">
              <a:buFontTx/>
              <a:buNone/>
            </a:pPr>
            <a:r>
              <a:rPr lang="ja-JP" altLang="en-US" smtClean="0"/>
              <a:t>○都市（化）の定義・測定に関する注意点</a:t>
            </a:r>
          </a:p>
          <a:p>
            <a:pPr eaLnBrk="1" hangingPunct="1">
              <a:buFontTx/>
              <a:buNone/>
            </a:pPr>
            <a:r>
              <a:rPr lang="ja-JP" altLang="en-US" smtClean="0"/>
              <a:t>①広域行政区域としての市と経済学的意味の都市は必ずしも一致しない。</a:t>
            </a:r>
          </a:p>
          <a:p>
            <a:pPr lvl="1" eaLnBrk="1" hangingPunct="1">
              <a:buFontTx/>
              <a:buNone/>
            </a:pPr>
            <a:r>
              <a:rPr lang="ja-JP" altLang="en-US" smtClean="0"/>
              <a:t>例：地区級市の管轄領域は広大な農村部を含む</a:t>
            </a:r>
          </a:p>
          <a:p>
            <a:pPr eaLnBrk="1" hangingPunct="1">
              <a:buFontTx/>
              <a:buNone/>
            </a:pPr>
            <a:r>
              <a:rPr lang="ja-JP" altLang="en-US" smtClean="0"/>
              <a:t>②都市の定義は国によって相違しているので、都市化の程度の厳密な国際比較は難しい。</a:t>
            </a:r>
          </a:p>
          <a:p>
            <a:pPr eaLnBrk="1" hangingPunct="1">
              <a:buFontTx/>
              <a:buNone/>
            </a:pPr>
            <a:endParaRPr lang="en-US" altLang="ja-JP" smtClean="0"/>
          </a:p>
        </p:txBody>
      </p:sp>
      <p:sp>
        <p:nvSpPr>
          <p:cNvPr id="23556" name="テキスト ボックス 6"/>
          <p:cNvSpPr txBox="1">
            <a:spLocks noChangeArrowheads="1"/>
          </p:cNvSpPr>
          <p:nvPr/>
        </p:nvSpPr>
        <p:spPr bwMode="auto">
          <a:xfrm>
            <a:off x="8027988" y="5876925"/>
            <a:ext cx="865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2400">
                <a:solidFill>
                  <a:srgbClr val="FF0000"/>
                </a:solidFill>
                <a:latin typeface="Calibri" panose="020F0502020204030204" pitchFamily="34" charset="0"/>
              </a:rPr>
              <a:t>＋</a:t>
            </a:r>
            <a:r>
              <a:rPr lang="en-US" altLang="ja-JP" sz="2400">
                <a:solidFill>
                  <a:srgbClr val="FF0000"/>
                </a:solidFill>
                <a:latin typeface="Calibri" panose="020F0502020204030204" pitchFamily="34" charset="0"/>
              </a:rPr>
              <a:t>α</a:t>
            </a:r>
          </a:p>
        </p:txBody>
      </p:sp>
      <p:sp>
        <p:nvSpPr>
          <p:cNvPr id="23557" name="テキスト ボックス 7"/>
          <p:cNvSpPr txBox="1">
            <a:spLocks noChangeArrowheads="1"/>
          </p:cNvSpPr>
          <p:nvPr/>
        </p:nvSpPr>
        <p:spPr bwMode="auto">
          <a:xfrm>
            <a:off x="611188" y="5589588"/>
            <a:ext cx="70564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教科書における都市化の国際比較に関する記述は大まかなものであると心得て欲しい。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4"/>
          <p:cNvSpPr>
            <a:spLocks noGrp="1"/>
          </p:cNvSpPr>
          <p:nvPr>
            <p:ph type="title" idx="4294967295"/>
          </p:nvPr>
        </p:nvSpPr>
        <p:spPr/>
        <p:txBody>
          <a:bodyPr/>
          <a:lstStyle/>
          <a:p>
            <a:pPr eaLnBrk="1" hangingPunct="1"/>
            <a:r>
              <a:rPr lang="ja-JP" altLang="en-US" smtClean="0"/>
              <a:t>３．人の集積</a:t>
            </a:r>
          </a:p>
        </p:txBody>
      </p:sp>
      <p:sp>
        <p:nvSpPr>
          <p:cNvPr id="24579" name="コンテンツ プレースホルダ 5"/>
          <p:cNvSpPr>
            <a:spLocks noGrp="1"/>
          </p:cNvSpPr>
          <p:nvPr>
            <p:ph idx="4294967295"/>
          </p:nvPr>
        </p:nvSpPr>
        <p:spPr>
          <a:xfrm>
            <a:off x="457200" y="1600200"/>
            <a:ext cx="8229600" cy="4997450"/>
          </a:xfrm>
        </p:spPr>
        <p:txBody>
          <a:bodyPr/>
          <a:lstStyle/>
          <a:p>
            <a:pPr eaLnBrk="1" hangingPunct="1">
              <a:buFontTx/>
              <a:buNone/>
            </a:pPr>
            <a:r>
              <a:rPr lang="ja-JP" altLang="en-US" smtClean="0"/>
              <a:t>（１）都市化の進展</a:t>
            </a:r>
          </a:p>
          <a:p>
            <a:pPr eaLnBrk="1" hangingPunct="1">
              <a:buFontTx/>
              <a:buNone/>
            </a:pPr>
            <a:r>
              <a:rPr lang="ja-JP" altLang="en-US" smtClean="0"/>
              <a:t>①都市化の発展期（建国～</a:t>
            </a:r>
            <a:r>
              <a:rPr lang="en-US" altLang="ja-JP" smtClean="0"/>
              <a:t>1961</a:t>
            </a:r>
            <a:r>
              <a:rPr lang="ja-JP" altLang="en-US" smtClean="0"/>
              <a:t>年代頃）</a:t>
            </a:r>
          </a:p>
          <a:p>
            <a:pPr lvl="1" eaLnBrk="1" hangingPunct="1">
              <a:buFontTx/>
              <a:buNone/>
            </a:pPr>
            <a:r>
              <a:rPr lang="ja-JP" altLang="en-US" smtClean="0"/>
              <a:t>・市制都市、都市人口の順調な増大</a:t>
            </a:r>
          </a:p>
          <a:p>
            <a:pPr eaLnBrk="1" hangingPunct="1">
              <a:buFontTx/>
              <a:buNone/>
            </a:pPr>
            <a:r>
              <a:rPr lang="ja-JP" altLang="en-US" smtClean="0"/>
              <a:t>②都市化の停滞期（</a:t>
            </a:r>
            <a:r>
              <a:rPr lang="en-US" altLang="ja-JP" smtClean="0"/>
              <a:t>1961</a:t>
            </a:r>
            <a:r>
              <a:rPr lang="ja-JP" altLang="en-US" smtClean="0"/>
              <a:t>年頃～</a:t>
            </a:r>
            <a:r>
              <a:rPr lang="en-US" altLang="ja-JP" smtClean="0"/>
              <a:t>1978</a:t>
            </a:r>
            <a:r>
              <a:rPr lang="ja-JP" altLang="en-US" smtClean="0"/>
              <a:t>年頃）</a:t>
            </a:r>
          </a:p>
          <a:p>
            <a:pPr lvl="1" eaLnBrk="1" hangingPunct="1">
              <a:buFontTx/>
              <a:buNone/>
            </a:pPr>
            <a:r>
              <a:rPr lang="ja-JP" altLang="en-US" smtClean="0"/>
              <a:t>・農村部から都市部への厳しい移動制限</a:t>
            </a:r>
          </a:p>
          <a:p>
            <a:pPr lvl="1" eaLnBrk="1" hangingPunct="1">
              <a:buFontTx/>
              <a:buNone/>
            </a:pPr>
            <a:r>
              <a:rPr lang="ja-JP" altLang="en-US" smtClean="0"/>
              <a:t>・都市青年の農村への「下放」</a:t>
            </a:r>
          </a:p>
          <a:p>
            <a:pPr eaLnBrk="1" hangingPunct="1">
              <a:buFontTx/>
              <a:buNone/>
            </a:pPr>
            <a:r>
              <a:rPr lang="ja-JP" altLang="en-US" smtClean="0"/>
              <a:t>③都市化の加速期（</a:t>
            </a:r>
            <a:r>
              <a:rPr lang="en-US" altLang="ja-JP" smtClean="0"/>
              <a:t>1978</a:t>
            </a:r>
            <a:r>
              <a:rPr lang="ja-JP" altLang="en-US" smtClean="0"/>
              <a:t>年頃～）</a:t>
            </a:r>
          </a:p>
          <a:p>
            <a:pPr lvl="1" eaLnBrk="1" hangingPunct="1">
              <a:buFontTx/>
              <a:buNone/>
            </a:pPr>
            <a:r>
              <a:rPr lang="ja-JP" altLang="en-US" smtClean="0"/>
              <a:t>・小城鎮の発展、市への昇格ラッシュ</a:t>
            </a:r>
          </a:p>
          <a:p>
            <a:pPr lvl="1" eaLnBrk="1" hangingPunct="1">
              <a:buFontTx/>
              <a:buNone/>
            </a:pPr>
            <a:r>
              <a:rPr lang="ja-JP" altLang="en-US" smtClean="0"/>
              <a:t>・大都市の発展</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p:cNvSpPr>
            <a:spLocks noGrp="1"/>
          </p:cNvSpPr>
          <p:nvPr>
            <p:ph type="title" idx="4294967295"/>
          </p:nvPr>
        </p:nvSpPr>
        <p:spPr>
          <a:xfrm>
            <a:off x="685800" y="333375"/>
            <a:ext cx="7772400" cy="647700"/>
          </a:xfrm>
        </p:spPr>
        <p:txBody>
          <a:bodyPr/>
          <a:lstStyle/>
          <a:p>
            <a:pPr eaLnBrk="1" hangingPunct="1"/>
            <a:r>
              <a:rPr lang="ja-JP" altLang="en-US" sz="4000" smtClean="0"/>
              <a:t>図７　都市化の進展</a:t>
            </a:r>
          </a:p>
        </p:txBody>
      </p:sp>
      <p:pic>
        <p:nvPicPr>
          <p:cNvPr id="25603"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341438"/>
            <a:ext cx="8370888" cy="5040312"/>
          </a:xfrm>
        </p:spPr>
      </p:pic>
      <p:sp>
        <p:nvSpPr>
          <p:cNvPr id="25604" name="Rectangle 4"/>
          <p:cNvSpPr>
            <a:spLocks noChangeArrowheads="1"/>
          </p:cNvSpPr>
          <p:nvPr/>
        </p:nvSpPr>
        <p:spPr bwMode="auto">
          <a:xfrm>
            <a:off x="7380288" y="1484312"/>
            <a:ext cx="1368425" cy="1512639"/>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800" dirty="0"/>
              <a:t>2010</a:t>
            </a:r>
            <a:r>
              <a:rPr lang="ja-JP" altLang="en-US" sz="1800" dirty="0"/>
              <a:t>年</a:t>
            </a:r>
            <a:r>
              <a:rPr lang="en-US" altLang="ja-JP" sz="1800" dirty="0"/>
              <a:t>50.0</a:t>
            </a:r>
            <a:r>
              <a:rPr lang="ja-JP" altLang="en-US" sz="1800" dirty="0"/>
              <a:t>％</a:t>
            </a:r>
          </a:p>
          <a:p>
            <a:pPr algn="ctr" eaLnBrk="1" hangingPunct="1">
              <a:spcBef>
                <a:spcPct val="0"/>
              </a:spcBef>
              <a:buFontTx/>
              <a:buNone/>
            </a:pPr>
            <a:r>
              <a:rPr lang="en-US" altLang="ja-JP" sz="1800" dirty="0"/>
              <a:t>2012</a:t>
            </a:r>
            <a:r>
              <a:rPr lang="ja-JP" altLang="en-US" sz="1800" dirty="0"/>
              <a:t>年</a:t>
            </a:r>
            <a:r>
              <a:rPr lang="en-US" altLang="ja-JP" sz="1800" dirty="0"/>
              <a:t>52.6</a:t>
            </a:r>
            <a:r>
              <a:rPr lang="ja-JP" altLang="en-US" sz="1800" dirty="0"/>
              <a:t>％</a:t>
            </a:r>
            <a:endParaRPr lang="en-US" altLang="ja-JP" sz="1800" dirty="0"/>
          </a:p>
          <a:p>
            <a:pPr algn="ctr" eaLnBrk="1" hangingPunct="1">
              <a:spcBef>
                <a:spcPct val="0"/>
              </a:spcBef>
              <a:buFontTx/>
              <a:buNone/>
            </a:pPr>
            <a:r>
              <a:rPr lang="en-US" altLang="ja-JP" sz="1800" dirty="0"/>
              <a:t>2013</a:t>
            </a:r>
            <a:r>
              <a:rPr lang="ja-JP" altLang="en-US" sz="1800" dirty="0"/>
              <a:t>年</a:t>
            </a:r>
            <a:r>
              <a:rPr lang="en-US" altLang="ja-JP" sz="1800" dirty="0"/>
              <a:t>53.7</a:t>
            </a:r>
            <a:r>
              <a:rPr lang="ja-JP" altLang="en-US" sz="1800" dirty="0" smtClean="0"/>
              <a:t>％</a:t>
            </a:r>
            <a:endParaRPr lang="en-US" altLang="ja-JP" sz="1800" dirty="0" smtClean="0"/>
          </a:p>
          <a:p>
            <a:pPr algn="ctr" eaLnBrk="1" hangingPunct="1">
              <a:spcBef>
                <a:spcPct val="0"/>
              </a:spcBef>
              <a:buFontTx/>
              <a:buNone/>
            </a:pPr>
            <a:r>
              <a:rPr lang="en-US" altLang="ja-JP" sz="1800" dirty="0" smtClean="0"/>
              <a:t>2014</a:t>
            </a:r>
            <a:r>
              <a:rPr lang="ja-JP" altLang="en-US" sz="1800" dirty="0" smtClean="0"/>
              <a:t>年</a:t>
            </a:r>
            <a:r>
              <a:rPr lang="en-US" altLang="ja-JP" sz="1800" dirty="0" smtClean="0"/>
              <a:t>54.8</a:t>
            </a:r>
            <a:r>
              <a:rPr lang="ja-JP" altLang="en-US" sz="1800" dirty="0" smtClean="0"/>
              <a:t>％</a:t>
            </a:r>
            <a:endParaRPr lang="en-US" altLang="ja-JP" sz="1800" dirty="0" smtClean="0"/>
          </a:p>
          <a:p>
            <a:pPr algn="ctr" eaLnBrk="1" hangingPunct="1">
              <a:spcBef>
                <a:spcPct val="0"/>
              </a:spcBef>
              <a:buFontTx/>
              <a:buNone/>
            </a:pPr>
            <a:r>
              <a:rPr lang="en-US" altLang="ja-JP" sz="1800" dirty="0" smtClean="0"/>
              <a:t>2015</a:t>
            </a:r>
            <a:r>
              <a:rPr lang="ja-JP" altLang="en-US" sz="1800" dirty="0" smtClean="0"/>
              <a:t>年</a:t>
            </a:r>
            <a:r>
              <a:rPr lang="en-US" altLang="ja-JP" sz="1800" dirty="0" smtClean="0"/>
              <a:t>56.1</a:t>
            </a:r>
            <a:r>
              <a:rPr lang="ja-JP" altLang="en-US" sz="1800" dirty="0" smtClean="0"/>
              <a:t>％</a:t>
            </a:r>
            <a:endParaRPr lang="ja-JP" alt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4"/>
          <p:cNvSpPr>
            <a:spLocks noGrp="1"/>
          </p:cNvSpPr>
          <p:nvPr>
            <p:ph type="title" idx="4294967295"/>
          </p:nvPr>
        </p:nvSpPr>
        <p:spPr/>
        <p:txBody>
          <a:bodyPr/>
          <a:lstStyle/>
          <a:p>
            <a:pPr eaLnBrk="1" hangingPunct="1"/>
            <a:r>
              <a:rPr lang="ja-JP" altLang="en-US" smtClean="0"/>
              <a:t>３．人の集積</a:t>
            </a:r>
          </a:p>
        </p:txBody>
      </p:sp>
      <p:sp>
        <p:nvSpPr>
          <p:cNvPr id="6" name="コンテンツ プレースホルダ 5"/>
          <p:cNvSpPr>
            <a:spLocks noGrp="1"/>
          </p:cNvSpPr>
          <p:nvPr>
            <p:ph idx="4294967295"/>
          </p:nvPr>
        </p:nvSpPr>
        <p:spPr/>
        <p:txBody>
          <a:bodyPr>
            <a:normAutofit lnSpcReduction="10000"/>
          </a:bodyPr>
          <a:lstStyle/>
          <a:p>
            <a:pPr eaLnBrk="1" hangingPunct="1">
              <a:lnSpc>
                <a:spcPct val="80000"/>
              </a:lnSpc>
              <a:buFontTx/>
              <a:buNone/>
              <a:defRPr/>
            </a:pPr>
            <a:r>
              <a:rPr lang="ja-JP" altLang="en-US" sz="3000" smtClean="0"/>
              <a:t>（２）都市化の問題点</a:t>
            </a:r>
          </a:p>
          <a:p>
            <a:pPr eaLnBrk="1" hangingPunct="1">
              <a:lnSpc>
                <a:spcPct val="80000"/>
              </a:lnSpc>
              <a:buFontTx/>
              <a:buNone/>
              <a:defRPr/>
            </a:pPr>
            <a:r>
              <a:rPr lang="ja-JP" altLang="en-US" sz="3000" smtClean="0"/>
              <a:t>①大きな地域差（図８）</a:t>
            </a:r>
          </a:p>
          <a:p>
            <a:pPr lvl="1" eaLnBrk="1" hangingPunct="1">
              <a:lnSpc>
                <a:spcPct val="80000"/>
              </a:lnSpc>
              <a:buFontTx/>
              <a:buNone/>
              <a:defRPr/>
            </a:pPr>
            <a:r>
              <a:rPr lang="ja-JP" altLang="en-US" sz="2600" smtClean="0"/>
              <a:t>沿海部において都市化が進展</a:t>
            </a:r>
          </a:p>
          <a:p>
            <a:pPr eaLnBrk="1" hangingPunct="1">
              <a:lnSpc>
                <a:spcPct val="80000"/>
              </a:lnSpc>
              <a:buFontTx/>
              <a:buNone/>
              <a:defRPr/>
            </a:pPr>
            <a:r>
              <a:rPr lang="ja-JP" altLang="en-US" sz="3000" smtClean="0"/>
              <a:t>②都市化と資源・環境制約</a:t>
            </a:r>
          </a:p>
          <a:p>
            <a:pPr lvl="1" eaLnBrk="1" hangingPunct="1">
              <a:lnSpc>
                <a:spcPct val="80000"/>
              </a:lnSpc>
              <a:buFontTx/>
              <a:buNone/>
              <a:defRPr/>
            </a:pPr>
            <a:r>
              <a:rPr lang="ja-JP" altLang="en-US" sz="2600" smtClean="0"/>
              <a:t>特に、北部の都市の水資源制約の深刻化</a:t>
            </a:r>
          </a:p>
          <a:p>
            <a:pPr eaLnBrk="1" hangingPunct="1">
              <a:lnSpc>
                <a:spcPct val="80000"/>
              </a:lnSpc>
              <a:buFontTx/>
              <a:buNone/>
              <a:defRPr/>
            </a:pPr>
            <a:r>
              <a:rPr lang="ja-JP" altLang="en-US" sz="3000" smtClean="0"/>
              <a:t>③失地農民の問題</a:t>
            </a:r>
          </a:p>
          <a:p>
            <a:pPr lvl="1" eaLnBrk="1" hangingPunct="1">
              <a:lnSpc>
                <a:spcPct val="80000"/>
              </a:lnSpc>
              <a:buFontTx/>
              <a:buNone/>
              <a:defRPr/>
            </a:pPr>
            <a:r>
              <a:rPr lang="ja-JP" altLang="en-US" sz="2600" smtClean="0"/>
              <a:t>農村土地収用に伴い社会問題化</a:t>
            </a:r>
          </a:p>
          <a:p>
            <a:pPr eaLnBrk="1" hangingPunct="1">
              <a:lnSpc>
                <a:spcPct val="80000"/>
              </a:lnSpc>
              <a:buFontTx/>
              <a:buNone/>
              <a:defRPr/>
            </a:pPr>
            <a:r>
              <a:rPr lang="ja-JP" altLang="en-US" sz="3000" smtClean="0"/>
              <a:t>④農民工の問題</a:t>
            </a:r>
          </a:p>
          <a:p>
            <a:pPr lvl="1" eaLnBrk="1" hangingPunct="1">
              <a:lnSpc>
                <a:spcPct val="80000"/>
              </a:lnSpc>
              <a:buFontTx/>
              <a:buNone/>
              <a:defRPr/>
            </a:pPr>
            <a:r>
              <a:rPr lang="ja-JP" altLang="en-US" sz="2600" smtClean="0"/>
              <a:t>土地請負制度</a:t>
            </a:r>
          </a:p>
          <a:p>
            <a:pPr lvl="1" eaLnBrk="1" hangingPunct="1">
              <a:lnSpc>
                <a:spcPct val="80000"/>
              </a:lnSpc>
              <a:buFontTx/>
              <a:buNone/>
              <a:defRPr/>
            </a:pPr>
            <a:r>
              <a:rPr lang="ja-JP" altLang="en-US" sz="2600" smtClean="0"/>
              <a:t>戸籍制度＋都市公共サービス供給制度</a:t>
            </a:r>
          </a:p>
          <a:p>
            <a:pPr lvl="1" eaLnBrk="1" hangingPunct="1">
              <a:lnSpc>
                <a:spcPct val="80000"/>
              </a:lnSpc>
              <a:buFontTx/>
              <a:buNone/>
              <a:defRPr/>
            </a:pPr>
            <a:endParaRPr lang="ja-JP" altLang="en-US" sz="2600" smtClean="0"/>
          </a:p>
          <a:p>
            <a:pPr lvl="1" eaLnBrk="1" hangingPunct="1">
              <a:lnSpc>
                <a:spcPct val="80000"/>
              </a:lnSpc>
              <a:buFontTx/>
              <a:buNone/>
              <a:defRPr/>
            </a:pPr>
            <a:endParaRPr lang="ja-JP" altLang="en-US" sz="2600" smtClean="0"/>
          </a:p>
          <a:p>
            <a:pPr lvl="1" eaLnBrk="1" hangingPunct="1">
              <a:lnSpc>
                <a:spcPct val="80000"/>
              </a:lnSpc>
              <a:buFontTx/>
              <a:buNone/>
              <a:defRPr/>
            </a:pPr>
            <a:endParaRPr lang="en-US" altLang="ja-JP" sz="2600" smtClean="0"/>
          </a:p>
        </p:txBody>
      </p:sp>
      <p:sp>
        <p:nvSpPr>
          <p:cNvPr id="26628" name="テキスト ボックス 3"/>
          <p:cNvSpPr txBox="1">
            <a:spLocks noChangeArrowheads="1"/>
          </p:cNvSpPr>
          <p:nvPr/>
        </p:nvSpPr>
        <p:spPr bwMode="auto">
          <a:xfrm>
            <a:off x="7092950" y="4941888"/>
            <a:ext cx="1655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都市市民としての定着を阻害</a:t>
            </a:r>
          </a:p>
        </p:txBody>
      </p:sp>
      <p:sp>
        <p:nvSpPr>
          <p:cNvPr id="7" name="右矢印 6"/>
          <p:cNvSpPr/>
          <p:nvPr/>
        </p:nvSpPr>
        <p:spPr>
          <a:xfrm>
            <a:off x="6227763" y="5084763"/>
            <a:ext cx="865187" cy="360362"/>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4"/>
          <p:cNvSpPr>
            <a:spLocks noGrp="1"/>
          </p:cNvSpPr>
          <p:nvPr>
            <p:ph type="title" idx="4294967295"/>
          </p:nvPr>
        </p:nvSpPr>
        <p:spPr>
          <a:xfrm>
            <a:off x="685800" y="188913"/>
            <a:ext cx="7772400" cy="647700"/>
          </a:xfrm>
        </p:spPr>
        <p:txBody>
          <a:bodyPr/>
          <a:lstStyle/>
          <a:p>
            <a:pPr eaLnBrk="1" hangingPunct="1"/>
            <a:r>
              <a:rPr lang="ja-JP" altLang="en-US" sz="4000" smtClean="0"/>
              <a:t>図８　都市化の地域差</a:t>
            </a:r>
          </a:p>
        </p:txBody>
      </p:sp>
      <p:pic>
        <p:nvPicPr>
          <p:cNvPr id="27651"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68313" y="1341438"/>
            <a:ext cx="8351837" cy="50292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609600"/>
            <a:ext cx="7772400" cy="659160"/>
          </a:xfrm>
        </p:spPr>
        <p:txBody>
          <a:bodyPr/>
          <a:lstStyle/>
          <a:p>
            <a:pPr eaLnBrk="1" hangingPunct="1"/>
            <a:r>
              <a:rPr lang="ja-JP" altLang="en-US" dirty="0" smtClean="0"/>
              <a:t>都市化率</a:t>
            </a:r>
            <a:r>
              <a:rPr lang="en-US" altLang="ja-JP" dirty="0" smtClean="0"/>
              <a:t>(2015</a:t>
            </a:r>
            <a:r>
              <a:rPr lang="ja-JP" altLang="en-US" dirty="0" smtClean="0"/>
              <a:t>年）</a:t>
            </a:r>
            <a:endParaRPr lang="zh-CN" altLang="zh-CN" dirty="0" smtClean="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388641858"/>
              </p:ext>
            </p:extLst>
          </p:nvPr>
        </p:nvGraphicFramePr>
        <p:xfrm>
          <a:off x="685800" y="1412776"/>
          <a:ext cx="7772400" cy="46832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4"/>
          <p:cNvSpPr>
            <a:spLocks noGrp="1"/>
          </p:cNvSpPr>
          <p:nvPr>
            <p:ph type="title" idx="4294967295"/>
          </p:nvPr>
        </p:nvSpPr>
        <p:spPr/>
        <p:txBody>
          <a:bodyPr/>
          <a:lstStyle/>
          <a:p>
            <a:pPr eaLnBrk="1" hangingPunct="1"/>
            <a:r>
              <a:rPr lang="ja-JP" altLang="en-US" smtClean="0"/>
              <a:t>４．地域開発政策の新展開</a:t>
            </a:r>
          </a:p>
        </p:txBody>
      </p:sp>
      <p:sp>
        <p:nvSpPr>
          <p:cNvPr id="6" name="コンテンツ プレースホルダ 5"/>
          <p:cNvSpPr>
            <a:spLocks noGrp="1"/>
          </p:cNvSpPr>
          <p:nvPr>
            <p:ph idx="4294967295"/>
          </p:nvPr>
        </p:nvSpPr>
        <p:spPr/>
        <p:txBody>
          <a:bodyPr>
            <a:normAutofit lnSpcReduction="10000"/>
          </a:bodyPr>
          <a:lstStyle/>
          <a:p>
            <a:pPr eaLnBrk="1" hangingPunct="1">
              <a:lnSpc>
                <a:spcPct val="90000"/>
              </a:lnSpc>
              <a:buFontTx/>
              <a:buNone/>
              <a:defRPr/>
            </a:pPr>
            <a:r>
              <a:rPr lang="en-US" altLang="ja-JP" sz="3000" smtClean="0"/>
              <a:t>○</a:t>
            </a:r>
            <a:r>
              <a:rPr lang="ja-JP" altLang="en-US" sz="3000" smtClean="0"/>
              <a:t>主体機能区（「主体功能区」）の提起</a:t>
            </a:r>
          </a:p>
          <a:p>
            <a:pPr eaLnBrk="1" hangingPunct="1">
              <a:lnSpc>
                <a:spcPct val="90000"/>
              </a:lnSpc>
              <a:buFontTx/>
              <a:buNone/>
              <a:defRPr/>
            </a:pPr>
            <a:r>
              <a:rPr lang="ja-JP" altLang="en-US" sz="3000" smtClean="0"/>
              <a:t>・第十一次五カ年規画で提起（まだこれから）</a:t>
            </a:r>
          </a:p>
          <a:p>
            <a:pPr eaLnBrk="1" hangingPunct="1">
              <a:lnSpc>
                <a:spcPct val="90000"/>
              </a:lnSpc>
              <a:buFontTx/>
              <a:buNone/>
              <a:defRPr/>
            </a:pPr>
            <a:r>
              <a:rPr lang="ja-JP" altLang="en-US" sz="3000" smtClean="0"/>
              <a:t>・環境保全／持続可能な発展への指向性</a:t>
            </a:r>
          </a:p>
          <a:p>
            <a:pPr eaLnBrk="1" hangingPunct="1">
              <a:lnSpc>
                <a:spcPct val="90000"/>
              </a:lnSpc>
              <a:buFontTx/>
              <a:buNone/>
              <a:defRPr/>
            </a:pPr>
            <a:r>
              <a:rPr lang="ja-JP" altLang="en-US" sz="3000" smtClean="0"/>
              <a:t>・国土を４種類の主体機能区に分類、開発の方向性を定め、地域政策の調整</a:t>
            </a:r>
          </a:p>
          <a:p>
            <a:pPr lvl="1" eaLnBrk="1" hangingPunct="1">
              <a:lnSpc>
                <a:spcPct val="90000"/>
              </a:lnSpc>
              <a:buFontTx/>
              <a:buNone/>
              <a:defRPr/>
            </a:pPr>
            <a:r>
              <a:rPr lang="ja-JP" altLang="en-US" sz="2600" smtClean="0"/>
              <a:t>①最適化開発区域</a:t>
            </a:r>
          </a:p>
          <a:p>
            <a:pPr lvl="1" eaLnBrk="1" hangingPunct="1">
              <a:lnSpc>
                <a:spcPct val="90000"/>
              </a:lnSpc>
              <a:buFontTx/>
              <a:buNone/>
              <a:defRPr/>
            </a:pPr>
            <a:r>
              <a:rPr lang="ja-JP" altLang="en-US" sz="2600" smtClean="0"/>
              <a:t>②重点開発区域</a:t>
            </a:r>
          </a:p>
          <a:p>
            <a:pPr lvl="1" eaLnBrk="1" hangingPunct="1">
              <a:lnSpc>
                <a:spcPct val="90000"/>
              </a:lnSpc>
              <a:buFontTx/>
              <a:buNone/>
              <a:defRPr/>
            </a:pPr>
            <a:r>
              <a:rPr lang="ja-JP" altLang="en-US" sz="2600" smtClean="0"/>
              <a:t>③開発制限区域</a:t>
            </a:r>
          </a:p>
          <a:p>
            <a:pPr lvl="1" eaLnBrk="1" hangingPunct="1">
              <a:lnSpc>
                <a:spcPct val="90000"/>
              </a:lnSpc>
              <a:buFontTx/>
              <a:buNone/>
              <a:defRPr/>
            </a:pPr>
            <a:r>
              <a:rPr lang="ja-JP" altLang="en-US" sz="2600" smtClean="0"/>
              <a:t>④開発禁止区域</a:t>
            </a:r>
          </a:p>
          <a:p>
            <a:pPr eaLnBrk="1" hangingPunct="1">
              <a:lnSpc>
                <a:spcPct val="90000"/>
              </a:lnSpc>
              <a:buFontTx/>
              <a:buNone/>
              <a:defRPr/>
            </a:pPr>
            <a:endParaRPr lang="en-US" altLang="ja-JP" sz="30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3"/>
          <p:cNvSpPr>
            <a:spLocks noGrp="1"/>
          </p:cNvSpPr>
          <p:nvPr>
            <p:ph type="title" idx="4294967295"/>
          </p:nvPr>
        </p:nvSpPr>
        <p:spPr>
          <a:xfrm>
            <a:off x="685800" y="260350"/>
            <a:ext cx="7772400" cy="647700"/>
          </a:xfrm>
        </p:spPr>
        <p:txBody>
          <a:bodyPr/>
          <a:lstStyle/>
          <a:p>
            <a:pPr eaLnBrk="1" hangingPunct="1"/>
            <a:r>
              <a:rPr lang="ja-JP" altLang="en-US" sz="4000" smtClean="0"/>
              <a:t>図９　主体機能区の分類</a:t>
            </a:r>
          </a:p>
        </p:txBody>
      </p:sp>
      <p:pic>
        <p:nvPicPr>
          <p:cNvPr id="30723"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268413"/>
            <a:ext cx="8208963" cy="5367337"/>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233488"/>
            <a:ext cx="57150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196975"/>
            <a:ext cx="604837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正方形/長方形 2"/>
          <p:cNvSpPr>
            <a:spLocks noChangeArrowheads="1"/>
          </p:cNvSpPr>
          <p:nvPr/>
        </p:nvSpPr>
        <p:spPr bwMode="auto">
          <a:xfrm>
            <a:off x="2195513" y="5805488"/>
            <a:ext cx="4679950" cy="769937"/>
          </a:xfrm>
          <a:prstGeom prst="rect">
            <a:avLst/>
          </a:prstGeom>
          <a:solidFill>
            <a:schemeClr val="bg1"/>
          </a:solidFill>
          <a:ln w="9525" algn="ctr">
            <a:solidFill>
              <a:schemeClr val="tx1"/>
            </a:solidFill>
            <a:round/>
            <a:headEnd/>
            <a:tailEnd/>
          </a:ln>
        </p:spPr>
        <p:txBody>
          <a:bodyPr/>
          <a:lstStyle>
            <a:lvl1pPr>
              <a:defRPr kumimoji="1">
                <a:solidFill>
                  <a:schemeClr val="tx1"/>
                </a:solidFill>
                <a:latin typeface="Times New Roman" panose="02020603050405020304" pitchFamily="18" charset="0"/>
                <a:ea typeface="ＭＳ Ｐゴシック" panose="020B0600070205080204" pitchFamily="50" charset="-128"/>
              </a:defRPr>
            </a:lvl1pPr>
            <a:lvl2pPr marL="742950" indent="-285750">
              <a:defRPr kumimoji="1">
                <a:solidFill>
                  <a:schemeClr val="tx1"/>
                </a:solidFill>
                <a:latin typeface="Times New Roman" panose="02020603050405020304" pitchFamily="18" charset="0"/>
                <a:ea typeface="ＭＳ Ｐゴシック" panose="020B0600070205080204" pitchFamily="50" charset="-128"/>
              </a:defRPr>
            </a:lvl2pPr>
            <a:lvl3pPr marL="1143000" indent="-228600">
              <a:defRPr kumimoji="1">
                <a:solidFill>
                  <a:schemeClr val="tx1"/>
                </a:solidFill>
                <a:latin typeface="Times New Roman" panose="02020603050405020304" pitchFamily="18" charset="0"/>
                <a:ea typeface="ＭＳ Ｐゴシック" panose="020B0600070205080204" pitchFamily="50" charset="-128"/>
              </a:defRPr>
            </a:lvl3pPr>
            <a:lvl4pPr marL="1600200" indent="-228600">
              <a:defRPr kumimoji="1">
                <a:solidFill>
                  <a:schemeClr val="tx1"/>
                </a:solidFill>
                <a:latin typeface="Times New Roman" panose="02020603050405020304" pitchFamily="18" charset="0"/>
                <a:ea typeface="ＭＳ Ｐゴシック" panose="020B0600070205080204" pitchFamily="50" charset="-128"/>
              </a:defRPr>
            </a:lvl4pPr>
            <a:lvl5pPr marL="2057400" indent="-228600">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sz="2400"/>
              <a:t>陝西省主体機能区の批准を受ける</a:t>
            </a:r>
            <a:endParaRPr lang="zh-CN" altLang="en-US" sz="2400"/>
          </a:p>
        </p:txBody>
      </p:sp>
    </p:spTree>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7207</TotalTime>
  <Words>1737</Words>
  <Application>Microsoft Office PowerPoint</Application>
  <PresentationFormat>画面に合わせる (4:3)</PresentationFormat>
  <Paragraphs>183</Paragraphs>
  <Slides>30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30</vt:i4>
      </vt:variant>
    </vt:vector>
  </HeadingPairs>
  <TitlesOfParts>
    <vt:vector size="35" baseType="lpstr">
      <vt:lpstr>ＭＳ Ｐゴシック</vt:lpstr>
      <vt:lpstr>Arial</vt:lpstr>
      <vt:lpstr>Calibri</vt:lpstr>
      <vt:lpstr>Times New Roman</vt:lpstr>
      <vt:lpstr>標準デザイン</vt:lpstr>
      <vt:lpstr>建国から改革開放政策開始前まで</vt:lpstr>
      <vt:lpstr>図１　基本建設投資の配分</vt:lpstr>
      <vt:lpstr>三線建設と三線地域（図２：右）</vt:lpstr>
      <vt:lpstr>１．地域開発政策の変遷</vt:lpstr>
      <vt:lpstr>改革開放初期から1990年代末</vt:lpstr>
      <vt:lpstr>図３　漸進的対外開放</vt:lpstr>
      <vt:lpstr>図４　沿海地域への投資配分増大</vt:lpstr>
      <vt:lpstr>１．地域開発政策の変遷</vt:lpstr>
      <vt:lpstr>１．地域開発政策の変遷</vt:lpstr>
      <vt:lpstr>１．地域開発政策の変遷</vt:lpstr>
      <vt:lpstr>図５　各地で展開する地域開発</vt:lpstr>
      <vt:lpstr>１．地域開発政策の変遷</vt:lpstr>
      <vt:lpstr>１．地域開発政策の変遷</vt:lpstr>
      <vt:lpstr>１．地域開発政策の変遷</vt:lpstr>
      <vt:lpstr>１．地域開発政策の変遷</vt:lpstr>
      <vt:lpstr>２．産業の集積</vt:lpstr>
      <vt:lpstr>２．産業の集積</vt:lpstr>
      <vt:lpstr>２．産業の集積</vt:lpstr>
      <vt:lpstr>図６　トップ100クラスターの分布</vt:lpstr>
      <vt:lpstr>３．人の集積</vt:lpstr>
      <vt:lpstr>３．人の集積</vt:lpstr>
      <vt:lpstr>３．人の集積</vt:lpstr>
      <vt:lpstr>図７　都市化の進展</vt:lpstr>
      <vt:lpstr>３．人の集積</vt:lpstr>
      <vt:lpstr>図８　都市化の地域差</vt:lpstr>
      <vt:lpstr>都市化率(2015年）</vt:lpstr>
      <vt:lpstr>４．地域開発政策の新展開</vt:lpstr>
      <vt:lpstr>図９　主体機能区の分類</vt:lpstr>
      <vt:lpstr>PowerPoint プレゼンテーション</vt:lpstr>
      <vt:lpstr>PowerPoint プレゼンテーション</vt:lpstr>
    </vt:vector>
  </TitlesOfParts>
  <Company>富山大学　経済学部</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工業部門の改革</dc:title>
  <dc:creator>今村</dc:creator>
  <cp:lastModifiedBy>今村弘子</cp:lastModifiedBy>
  <cp:revision>67</cp:revision>
  <dcterms:created xsi:type="dcterms:W3CDTF">2003-04-17T09:44:41Z</dcterms:created>
  <dcterms:modified xsi:type="dcterms:W3CDTF">2017-04-30T07:08:32Z</dcterms:modified>
</cp:coreProperties>
</file>