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9" r:id="rId3"/>
    <p:sldId id="260" r:id="rId4"/>
    <p:sldId id="288" r:id="rId5"/>
    <p:sldId id="261" r:id="rId6"/>
    <p:sldId id="289" r:id="rId7"/>
    <p:sldId id="300" r:id="rId8"/>
    <p:sldId id="280" r:id="rId9"/>
    <p:sldId id="282" r:id="rId10"/>
    <p:sldId id="265" r:id="rId11"/>
    <p:sldId id="294" r:id="rId12"/>
    <p:sldId id="291" r:id="rId13"/>
    <p:sldId id="266" r:id="rId14"/>
    <p:sldId id="279" r:id="rId15"/>
    <p:sldId id="295" r:id="rId16"/>
    <p:sldId id="292" r:id="rId17"/>
    <p:sldId id="296" r:id="rId18"/>
    <p:sldId id="298" r:id="rId19"/>
    <p:sldId id="299" r:id="rId20"/>
    <p:sldId id="293" r:id="rId21"/>
    <p:sldId id="278" r:id="rId22"/>
  </p:sldIdLst>
  <p:sldSz cx="9144000" cy="6858000" type="screen4x3"/>
  <p:notesSz cx="6858000" cy="994568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E:\&#12511;&#12493;&#12523;&#12532;&#12449;&#22259;&#34920;&#65288;&#26806;&#35895;&#65289;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E:\&#12511;&#12493;&#12523;&#12532;&#12449;&#22259;&#34920;&#65288;&#26806;&#35895;&#65289;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200"/>
              <a:t>財政に占める中央政府予算の比率（％）</a:t>
            </a:r>
            <a:endParaRPr lang="en-US" altLang="ja-JP" sz="1200"/>
          </a:p>
          <a:p>
            <a:pPr>
              <a:defRPr/>
            </a:pPr>
            <a:r>
              <a:rPr lang="en-US" altLang="ja-JP" sz="1000"/>
              <a:t>『</a:t>
            </a:r>
            <a:r>
              <a:rPr lang="ja-JP" altLang="en-US" sz="1000"/>
              <a:t>中国統計年鑑</a:t>
            </a:r>
            <a:r>
              <a:rPr lang="en-US" altLang="ja-JP" sz="1000"/>
              <a:t>2015』p.214</a:t>
            </a:r>
            <a:endParaRPr lang="ja-JP" altLang="en-US" sz="1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[財政.xls]Sheet1!$B$1</c:f>
              <c:strCache>
                <c:ptCount val="1"/>
                <c:pt idx="0">
                  <c:v>収入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[財政.xls]Sheet1!$A$2:$A$39</c:f>
              <c:numCache>
                <c:formatCode>General</c:formatCode>
                <c:ptCount val="38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</c:numCache>
            </c:numRef>
          </c:cat>
          <c:val>
            <c:numRef>
              <c:f>[財政.xls]Sheet1!$B$2:$B$39</c:f>
            </c:numRef>
          </c:val>
          <c:smooth val="0"/>
        </c:ser>
        <c:ser>
          <c:idx val="1"/>
          <c:order val="1"/>
          <c:tx>
            <c:strRef>
              <c:f>[財政.xls]Sheet1!$C$1</c:f>
              <c:strCache>
                <c:ptCount val="1"/>
                <c:pt idx="0">
                  <c:v>中央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[財政.xls]Sheet1!$A$2:$A$39</c:f>
              <c:numCache>
                <c:formatCode>General</c:formatCode>
                <c:ptCount val="38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</c:numCache>
            </c:numRef>
          </c:cat>
          <c:val>
            <c:numRef>
              <c:f>[財政.xls]Sheet1!$C$2:$C$39</c:f>
            </c:numRef>
          </c:val>
          <c:smooth val="0"/>
        </c:ser>
        <c:ser>
          <c:idx val="2"/>
          <c:order val="2"/>
          <c:tx>
            <c:strRef>
              <c:f>[財政.xls]Sheet1!$D$1</c:f>
              <c:strCache>
                <c:ptCount val="1"/>
                <c:pt idx="0">
                  <c:v>収入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[財政.xls]Sheet1!$A$2:$A$39</c:f>
              <c:numCache>
                <c:formatCode>General</c:formatCode>
                <c:ptCount val="38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</c:numCache>
            </c:numRef>
          </c:cat>
          <c:val>
            <c:numRef>
              <c:f>[財政.xls]Sheet1!$D$2:$D$39</c:f>
              <c:numCache>
                <c:formatCode>0.0_ </c:formatCode>
                <c:ptCount val="38"/>
                <c:pt idx="0" formatCode="General">
                  <c:v>15.5</c:v>
                </c:pt>
                <c:pt idx="1">
                  <c:v>20.180045011252812</c:v>
                </c:pt>
                <c:pt idx="2">
                  <c:v>24.5</c:v>
                </c:pt>
                <c:pt idx="3">
                  <c:v>26.456254943484808</c:v>
                </c:pt>
                <c:pt idx="4">
                  <c:v>28.609372035666858</c:v>
                </c:pt>
                <c:pt idx="5">
                  <c:v>35.846958557372247</c:v>
                </c:pt>
                <c:pt idx="6">
                  <c:v>40.506799118610232</c:v>
                </c:pt>
                <c:pt idx="7">
                  <c:v>38.4</c:v>
                </c:pt>
                <c:pt idx="8">
                  <c:v>36.683144754265996</c:v>
                </c:pt>
                <c:pt idx="9">
                  <c:v>33.477618387250779</c:v>
                </c:pt>
                <c:pt idx="10">
                  <c:v>32.867251531452041</c:v>
                </c:pt>
                <c:pt idx="11">
                  <c:v>32.867251531452041</c:v>
                </c:pt>
                <c:pt idx="12" formatCode="General">
                  <c:v>33.799999999999997</c:v>
                </c:pt>
                <c:pt idx="13" formatCode="General">
                  <c:v>29.8</c:v>
                </c:pt>
                <c:pt idx="14" formatCode="General">
                  <c:v>28.1</c:v>
                </c:pt>
                <c:pt idx="15" formatCode="General">
                  <c:v>22</c:v>
                </c:pt>
                <c:pt idx="16" formatCode="General">
                  <c:v>55.7</c:v>
                </c:pt>
                <c:pt idx="17" formatCode="General">
                  <c:v>52.2</c:v>
                </c:pt>
                <c:pt idx="18" formatCode="General">
                  <c:v>49.4</c:v>
                </c:pt>
                <c:pt idx="19" formatCode="General">
                  <c:v>48.9</c:v>
                </c:pt>
                <c:pt idx="20" formatCode="General">
                  <c:v>49.5</c:v>
                </c:pt>
                <c:pt idx="21" formatCode="General">
                  <c:v>51.1</c:v>
                </c:pt>
                <c:pt idx="22" formatCode="General">
                  <c:v>52.2</c:v>
                </c:pt>
                <c:pt idx="23" formatCode="General">
                  <c:v>52.4</c:v>
                </c:pt>
                <c:pt idx="24" formatCode="General">
                  <c:v>55</c:v>
                </c:pt>
                <c:pt idx="25" formatCode="General">
                  <c:v>54.6</c:v>
                </c:pt>
                <c:pt idx="26" formatCode="General">
                  <c:v>54.9</c:v>
                </c:pt>
                <c:pt idx="27" formatCode="General">
                  <c:v>52.3</c:v>
                </c:pt>
                <c:pt idx="28" formatCode="General">
                  <c:v>52.8</c:v>
                </c:pt>
                <c:pt idx="29" formatCode="General">
                  <c:v>54.1</c:v>
                </c:pt>
                <c:pt idx="30" formatCode="General">
                  <c:v>53.3</c:v>
                </c:pt>
                <c:pt idx="31" formatCode="0.0">
                  <c:v>52.418342625295544</c:v>
                </c:pt>
                <c:pt idx="32" formatCode="0.0">
                  <c:v>51.128145269009991</c:v>
                </c:pt>
                <c:pt idx="33" formatCode="0.0">
                  <c:v>49.41275006257581</c:v>
                </c:pt>
                <c:pt idx="34" formatCode="0.0">
                  <c:v>47.908813345386939</c:v>
                </c:pt>
                <c:pt idx="35" formatCode="0.0">
                  <c:v>46.589273276062229</c:v>
                </c:pt>
                <c:pt idx="36" formatCode="0.0">
                  <c:v>45.945002493410279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[財政.xls]Sheet1!$E$1</c:f>
              <c:strCache>
                <c:ptCount val="1"/>
                <c:pt idx="0">
                  <c:v>支出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[財政.xls]Sheet1!$A$2:$A$39</c:f>
              <c:numCache>
                <c:formatCode>General</c:formatCode>
                <c:ptCount val="38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</c:numCache>
            </c:numRef>
          </c:cat>
          <c:val>
            <c:numRef>
              <c:f>[財政.xls]Sheet1!$E$2:$E$39</c:f>
            </c:numRef>
          </c:val>
          <c:smooth val="0"/>
        </c:ser>
        <c:ser>
          <c:idx val="4"/>
          <c:order val="4"/>
          <c:tx>
            <c:strRef>
              <c:f>[財政.xls]Sheet1!$F$1</c:f>
              <c:strCache>
                <c:ptCount val="1"/>
                <c:pt idx="0">
                  <c:v>中央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[財政.xls]Sheet1!$A$2:$A$39</c:f>
              <c:numCache>
                <c:formatCode>General</c:formatCode>
                <c:ptCount val="38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</c:numCache>
            </c:numRef>
          </c:cat>
          <c:val>
            <c:numRef>
              <c:f>[財政.xls]Sheet1!$F$2:$F$39</c:f>
            </c:numRef>
          </c:val>
          <c:smooth val="0"/>
        </c:ser>
        <c:ser>
          <c:idx val="5"/>
          <c:order val="5"/>
          <c:tx>
            <c:strRef>
              <c:f>[財政.xls]Sheet1!$G$1</c:f>
              <c:strCache>
                <c:ptCount val="1"/>
                <c:pt idx="0">
                  <c:v>支出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[財政.xls]Sheet1!$A$2:$A$39</c:f>
              <c:numCache>
                <c:formatCode>General</c:formatCode>
                <c:ptCount val="38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</c:numCache>
            </c:numRef>
          </c:cat>
          <c:val>
            <c:numRef>
              <c:f>[財政.xls]Sheet1!$G$2:$G$39</c:f>
              <c:numCache>
                <c:formatCode>0.0;_ᰀ</c:formatCode>
                <c:ptCount val="38"/>
                <c:pt idx="0">
                  <c:v>47.4</c:v>
                </c:pt>
                <c:pt idx="1">
                  <c:v>51.102270067868005</c:v>
                </c:pt>
                <c:pt idx="2">
                  <c:v>54.3</c:v>
                </c:pt>
                <c:pt idx="3">
                  <c:v>54.958231217224018</c:v>
                </c:pt>
                <c:pt idx="4">
                  <c:v>52.993544610481472</c:v>
                </c:pt>
                <c:pt idx="5">
                  <c:v>53.890686191043756</c:v>
                </c:pt>
                <c:pt idx="6">
                  <c:v>52.517313141526856</c:v>
                </c:pt>
                <c:pt idx="7">
                  <c:v>39.700000000000003</c:v>
                </c:pt>
                <c:pt idx="8">
                  <c:v>37.931706963096005</c:v>
                </c:pt>
                <c:pt idx="9">
                  <c:v>37.381198666772761</c:v>
                </c:pt>
                <c:pt idx="10">
                  <c:v>33.920865764026317</c:v>
                </c:pt>
                <c:pt idx="11">
                  <c:v>31.474477473457561</c:v>
                </c:pt>
                <c:pt idx="12" formatCode="General">
                  <c:v>32.6</c:v>
                </c:pt>
                <c:pt idx="13" formatCode="General">
                  <c:v>32.200000000000003</c:v>
                </c:pt>
                <c:pt idx="14" formatCode="General">
                  <c:v>31.3</c:v>
                </c:pt>
                <c:pt idx="15" formatCode="General">
                  <c:v>28.3</c:v>
                </c:pt>
                <c:pt idx="16" formatCode="General">
                  <c:v>30.3</c:v>
                </c:pt>
                <c:pt idx="17" formatCode="General">
                  <c:v>29.2</c:v>
                </c:pt>
                <c:pt idx="18" formatCode="General">
                  <c:v>27.1</c:v>
                </c:pt>
                <c:pt idx="19" formatCode="General">
                  <c:v>27.4</c:v>
                </c:pt>
                <c:pt idx="20" formatCode="General">
                  <c:v>28.9</c:v>
                </c:pt>
                <c:pt idx="21" formatCode="General">
                  <c:v>31.5</c:v>
                </c:pt>
                <c:pt idx="22" formatCode="General">
                  <c:v>34.700000000000003</c:v>
                </c:pt>
                <c:pt idx="23" formatCode="General">
                  <c:v>30.5</c:v>
                </c:pt>
                <c:pt idx="24" formatCode="General">
                  <c:v>30.7</c:v>
                </c:pt>
                <c:pt idx="25" formatCode="General">
                  <c:v>30.1</c:v>
                </c:pt>
                <c:pt idx="26" formatCode="General">
                  <c:v>27.7</c:v>
                </c:pt>
                <c:pt idx="27" formatCode="General">
                  <c:v>25.9</c:v>
                </c:pt>
                <c:pt idx="28" formatCode="General">
                  <c:v>24.7</c:v>
                </c:pt>
                <c:pt idx="29" formatCode="General">
                  <c:v>23</c:v>
                </c:pt>
                <c:pt idx="30" formatCode="General">
                  <c:v>21.3</c:v>
                </c:pt>
                <c:pt idx="31" formatCode="0.0">
                  <c:v>19.994757536041941</c:v>
                </c:pt>
                <c:pt idx="32" formatCode="0.0">
                  <c:v>17.791574871486748</c:v>
                </c:pt>
                <c:pt idx="33" formatCode="0.0">
                  <c:v>15.116066198008202</c:v>
                </c:pt>
                <c:pt idx="34" formatCode="0.0">
                  <c:v>14.898414487943915</c:v>
                </c:pt>
                <c:pt idx="35" formatCode="0.0">
                  <c:v>14.600747439591476</c:v>
                </c:pt>
                <c:pt idx="36" formatCode="0.0">
                  <c:v>14.869619068952341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990080"/>
        <c:axId val="363995960"/>
      </c:lineChart>
      <c:catAx>
        <c:axId val="36399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3995960"/>
        <c:crosses val="autoZero"/>
        <c:auto val="1"/>
        <c:lblAlgn val="ctr"/>
        <c:lblOffset val="100"/>
        <c:noMultiLvlLbl val="0"/>
      </c:catAx>
      <c:valAx>
        <c:axId val="36399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399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3094923313966775E-2"/>
          <c:y val="9.6466857827742628E-2"/>
          <c:w val="0.82356913385826758"/>
          <c:h val="0.70243320740976745"/>
        </c:manualLayout>
      </c:layout>
      <c:lineChart>
        <c:grouping val="standard"/>
        <c:varyColors val="0"/>
        <c:ser>
          <c:idx val="0"/>
          <c:order val="0"/>
          <c:tx>
            <c:strRef>
              <c:f>[1]分配前省内所得!$EQ$82</c:f>
              <c:strCache>
                <c:ptCount val="1"/>
                <c:pt idx="0">
                  <c:v>分配前省内所得</c:v>
                </c:pt>
              </c:strCache>
            </c:strRef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strRef>
              <c:f>[1]分配前省内所得!$ER$81:$FQ$81</c:f>
              <c:strCache>
                <c:ptCount val="26"/>
                <c:pt idx="0">
                  <c:v>1978</c:v>
                </c:pt>
                <c:pt idx="1">
                  <c:v>79</c:v>
                </c:pt>
                <c:pt idx="2">
                  <c:v>80</c:v>
                </c:pt>
                <c:pt idx="3">
                  <c:v>81</c:v>
                </c:pt>
                <c:pt idx="4">
                  <c:v>82</c:v>
                </c:pt>
                <c:pt idx="5">
                  <c:v>83</c:v>
                </c:pt>
                <c:pt idx="6">
                  <c:v>84</c:v>
                </c:pt>
                <c:pt idx="7">
                  <c:v>85</c:v>
                </c:pt>
                <c:pt idx="8">
                  <c:v>86</c:v>
                </c:pt>
                <c:pt idx="9">
                  <c:v>87</c:v>
                </c:pt>
                <c:pt idx="10">
                  <c:v>88</c:v>
                </c:pt>
                <c:pt idx="11">
                  <c:v>89</c:v>
                </c:pt>
                <c:pt idx="12">
                  <c:v>90</c:v>
                </c:pt>
                <c:pt idx="13">
                  <c:v>91</c:v>
                </c:pt>
                <c:pt idx="14">
                  <c:v>92</c:v>
                </c:pt>
                <c:pt idx="15">
                  <c:v>93</c:v>
                </c:pt>
                <c:pt idx="16">
                  <c:v>94</c:v>
                </c:pt>
                <c:pt idx="17">
                  <c:v>95</c:v>
                </c:pt>
                <c:pt idx="18">
                  <c:v>96</c:v>
                </c:pt>
                <c:pt idx="19">
                  <c:v>97</c:v>
                </c:pt>
                <c:pt idx="20">
                  <c:v>98</c:v>
                </c:pt>
                <c:pt idx="21">
                  <c:v>99</c:v>
                </c:pt>
                <c:pt idx="22">
                  <c:v>00</c:v>
                </c:pt>
                <c:pt idx="23">
                  <c:v>01</c:v>
                </c:pt>
                <c:pt idx="24">
                  <c:v>02</c:v>
                </c:pt>
                <c:pt idx="25">
                  <c:v>03</c:v>
                </c:pt>
              </c:strCache>
            </c:strRef>
          </c:cat>
          <c:val>
            <c:numRef>
              <c:f>[1]分配前省内所得!$ER$82:$FQ$82</c:f>
              <c:numCache>
                <c:formatCode>General</c:formatCode>
                <c:ptCount val="26"/>
                <c:pt idx="0">
                  <c:v>1.0338082306859988</c:v>
                </c:pt>
                <c:pt idx="1">
                  <c:v>1.0169121575622229</c:v>
                </c:pt>
                <c:pt idx="2">
                  <c:v>1.0176310125132548</c:v>
                </c:pt>
                <c:pt idx="3">
                  <c:v>1.0095440794306978</c:v>
                </c:pt>
                <c:pt idx="4">
                  <c:v>0.98210520671687673</c:v>
                </c:pt>
                <c:pt idx="5">
                  <c:v>0.96070916279339602</c:v>
                </c:pt>
                <c:pt idx="6">
                  <c:v>0.94389470666497044</c:v>
                </c:pt>
                <c:pt idx="7">
                  <c:v>0.93718203316499515</c:v>
                </c:pt>
                <c:pt idx="8">
                  <c:v>0.91780984619121975</c:v>
                </c:pt>
                <c:pt idx="9">
                  <c:v>0.89340490434985997</c:v>
                </c:pt>
                <c:pt idx="10">
                  <c:v>0.86611592655471104</c:v>
                </c:pt>
                <c:pt idx="11">
                  <c:v>0.85316582088468862</c:v>
                </c:pt>
                <c:pt idx="12">
                  <c:v>0.84940492577342752</c:v>
                </c:pt>
                <c:pt idx="13">
                  <c:v>0.83753305959594349</c:v>
                </c:pt>
                <c:pt idx="14">
                  <c:v>0.84983373089618364</c:v>
                </c:pt>
                <c:pt idx="15">
                  <c:v>0.87149115447600201</c:v>
                </c:pt>
                <c:pt idx="16">
                  <c:v>0.86089028520260469</c:v>
                </c:pt>
                <c:pt idx="17">
                  <c:v>0.87301999848153033</c:v>
                </c:pt>
                <c:pt idx="18">
                  <c:v>0.90277974242588943</c:v>
                </c:pt>
                <c:pt idx="19">
                  <c:v>0.93231717026632155</c:v>
                </c:pt>
                <c:pt idx="20">
                  <c:v>0.94090919608661883</c:v>
                </c:pt>
                <c:pt idx="21">
                  <c:v>0.95611595483591649</c:v>
                </c:pt>
                <c:pt idx="22">
                  <c:v>0.97868029779437182</c:v>
                </c:pt>
                <c:pt idx="23">
                  <c:v>0.98609570232649846</c:v>
                </c:pt>
                <c:pt idx="24">
                  <c:v>0.99163978179529866</c:v>
                </c:pt>
                <c:pt idx="25">
                  <c:v>0.97990727460209293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[1]分配前省内所得!$EQ$83</c:f>
              <c:strCache>
                <c:ptCount val="1"/>
                <c:pt idx="0">
                  <c:v>分配後省内所得</c:v>
                </c:pt>
              </c:strCache>
            </c:strRef>
          </c:tx>
          <c:spPr>
            <a:ln w="12700">
              <a:solidFill>
                <a:srgbClr val="808080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FFFF"/>
              </a:solidFill>
              <a:ln>
                <a:solidFill>
                  <a:srgbClr val="808080"/>
                </a:solidFill>
                <a:prstDash val="solid"/>
              </a:ln>
            </c:spPr>
          </c:marker>
          <c:cat>
            <c:strRef>
              <c:f>[1]分配前省内所得!$ER$81:$FQ$81</c:f>
              <c:strCache>
                <c:ptCount val="26"/>
                <c:pt idx="0">
                  <c:v>1978</c:v>
                </c:pt>
                <c:pt idx="1">
                  <c:v>79</c:v>
                </c:pt>
                <c:pt idx="2">
                  <c:v>80</c:v>
                </c:pt>
                <c:pt idx="3">
                  <c:v>81</c:v>
                </c:pt>
                <c:pt idx="4">
                  <c:v>82</c:v>
                </c:pt>
                <c:pt idx="5">
                  <c:v>83</c:v>
                </c:pt>
                <c:pt idx="6">
                  <c:v>84</c:v>
                </c:pt>
                <c:pt idx="7">
                  <c:v>85</c:v>
                </c:pt>
                <c:pt idx="8">
                  <c:v>86</c:v>
                </c:pt>
                <c:pt idx="9">
                  <c:v>87</c:v>
                </c:pt>
                <c:pt idx="10">
                  <c:v>88</c:v>
                </c:pt>
                <c:pt idx="11">
                  <c:v>89</c:v>
                </c:pt>
                <c:pt idx="12">
                  <c:v>90</c:v>
                </c:pt>
                <c:pt idx="13">
                  <c:v>91</c:v>
                </c:pt>
                <c:pt idx="14">
                  <c:v>92</c:v>
                </c:pt>
                <c:pt idx="15">
                  <c:v>93</c:v>
                </c:pt>
                <c:pt idx="16">
                  <c:v>94</c:v>
                </c:pt>
                <c:pt idx="17">
                  <c:v>95</c:v>
                </c:pt>
                <c:pt idx="18">
                  <c:v>96</c:v>
                </c:pt>
                <c:pt idx="19">
                  <c:v>97</c:v>
                </c:pt>
                <c:pt idx="20">
                  <c:v>98</c:v>
                </c:pt>
                <c:pt idx="21">
                  <c:v>99</c:v>
                </c:pt>
                <c:pt idx="22">
                  <c:v>00</c:v>
                </c:pt>
                <c:pt idx="23">
                  <c:v>01</c:v>
                </c:pt>
                <c:pt idx="24">
                  <c:v>02</c:v>
                </c:pt>
                <c:pt idx="25">
                  <c:v>03</c:v>
                </c:pt>
              </c:strCache>
            </c:strRef>
          </c:cat>
          <c:val>
            <c:numRef>
              <c:f>[1]分配前省内所得!$ER$83:$FQ$83</c:f>
              <c:numCache>
                <c:formatCode>General</c:formatCode>
                <c:ptCount val="26"/>
                <c:pt idx="0">
                  <c:v>0.43053833188660068</c:v>
                </c:pt>
                <c:pt idx="1">
                  <c:v>0.42220094685679715</c:v>
                </c:pt>
                <c:pt idx="2">
                  <c:v>0.45370109867268626</c:v>
                </c:pt>
                <c:pt idx="3">
                  <c:v>0.45459185398500768</c:v>
                </c:pt>
                <c:pt idx="4">
                  <c:v>0.49104087080205905</c:v>
                </c:pt>
                <c:pt idx="5">
                  <c:v>0.54842384465147043</c:v>
                </c:pt>
                <c:pt idx="6">
                  <c:v>0.5673005887375473</c:v>
                </c:pt>
                <c:pt idx="7">
                  <c:v>0.6237846443377385</c:v>
                </c:pt>
                <c:pt idx="8">
                  <c:v>0.6334852859119996</c:v>
                </c:pt>
                <c:pt idx="9">
                  <c:v>0.6268754459025111</c:v>
                </c:pt>
                <c:pt idx="10">
                  <c:v>0.65612376887384394</c:v>
                </c:pt>
                <c:pt idx="11">
                  <c:v>0.65605357764980154</c:v>
                </c:pt>
                <c:pt idx="12">
                  <c:v>0.6644829466910096</c:v>
                </c:pt>
                <c:pt idx="13">
                  <c:v>0.67581507618484216</c:v>
                </c:pt>
                <c:pt idx="14">
                  <c:v>0.70461465685396374</c:v>
                </c:pt>
                <c:pt idx="15">
                  <c:v>0.76535090209196566</c:v>
                </c:pt>
                <c:pt idx="16">
                  <c:v>0.7858257328242173</c:v>
                </c:pt>
                <c:pt idx="17">
                  <c:v>0.80721172070731151</c:v>
                </c:pt>
                <c:pt idx="18">
                  <c:v>0.82910194985284258</c:v>
                </c:pt>
                <c:pt idx="19">
                  <c:v>0.85496183074060061</c:v>
                </c:pt>
                <c:pt idx="20">
                  <c:v>0.85765656851720651</c:v>
                </c:pt>
                <c:pt idx="21">
                  <c:v>0.85908553663996001</c:v>
                </c:pt>
                <c:pt idx="22">
                  <c:v>0.8546037615694636</c:v>
                </c:pt>
                <c:pt idx="23">
                  <c:v>0.83613090119064259</c:v>
                </c:pt>
                <c:pt idx="24">
                  <c:v>0.8438273823566812</c:v>
                </c:pt>
                <c:pt idx="25">
                  <c:v>0.82092106624331784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[1]分配前省内所得!$EQ$84</c:f>
              <c:strCache>
                <c:ptCount val="1"/>
                <c:pt idx="0">
                  <c:v>消費</c:v>
                </c:pt>
              </c:strCache>
            </c:strRef>
          </c:tx>
          <c:spPr>
            <a:ln w="12700">
              <a:solidFill>
                <a:srgbClr val="333333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333333"/>
              </a:solidFill>
              <a:ln>
                <a:solidFill>
                  <a:srgbClr val="333333"/>
                </a:solidFill>
                <a:prstDash val="solid"/>
              </a:ln>
            </c:spPr>
          </c:marker>
          <c:cat>
            <c:strRef>
              <c:f>[1]分配前省内所得!$ER$81:$FQ$81</c:f>
              <c:strCache>
                <c:ptCount val="26"/>
                <c:pt idx="0">
                  <c:v>1978</c:v>
                </c:pt>
                <c:pt idx="1">
                  <c:v>79</c:v>
                </c:pt>
                <c:pt idx="2">
                  <c:v>80</c:v>
                </c:pt>
                <c:pt idx="3">
                  <c:v>81</c:v>
                </c:pt>
                <c:pt idx="4">
                  <c:v>82</c:v>
                </c:pt>
                <c:pt idx="5">
                  <c:v>83</c:v>
                </c:pt>
                <c:pt idx="6">
                  <c:v>84</c:v>
                </c:pt>
                <c:pt idx="7">
                  <c:v>85</c:v>
                </c:pt>
                <c:pt idx="8">
                  <c:v>86</c:v>
                </c:pt>
                <c:pt idx="9">
                  <c:v>87</c:v>
                </c:pt>
                <c:pt idx="10">
                  <c:v>88</c:v>
                </c:pt>
                <c:pt idx="11">
                  <c:v>89</c:v>
                </c:pt>
                <c:pt idx="12">
                  <c:v>90</c:v>
                </c:pt>
                <c:pt idx="13">
                  <c:v>91</c:v>
                </c:pt>
                <c:pt idx="14">
                  <c:v>92</c:v>
                </c:pt>
                <c:pt idx="15">
                  <c:v>93</c:v>
                </c:pt>
                <c:pt idx="16">
                  <c:v>94</c:v>
                </c:pt>
                <c:pt idx="17">
                  <c:v>95</c:v>
                </c:pt>
                <c:pt idx="18">
                  <c:v>96</c:v>
                </c:pt>
                <c:pt idx="19">
                  <c:v>97</c:v>
                </c:pt>
                <c:pt idx="20">
                  <c:v>98</c:v>
                </c:pt>
                <c:pt idx="21">
                  <c:v>99</c:v>
                </c:pt>
                <c:pt idx="22">
                  <c:v>00</c:v>
                </c:pt>
                <c:pt idx="23">
                  <c:v>01</c:v>
                </c:pt>
                <c:pt idx="24">
                  <c:v>02</c:v>
                </c:pt>
                <c:pt idx="25">
                  <c:v>03</c:v>
                </c:pt>
              </c:strCache>
            </c:strRef>
          </c:cat>
          <c:val>
            <c:numRef>
              <c:f>[1]分配前省内所得!$ER$84:$FQ$84</c:f>
              <c:numCache>
                <c:formatCode>General</c:formatCode>
                <c:ptCount val="26"/>
                <c:pt idx="0">
                  <c:v>0.39469889395540153</c:v>
                </c:pt>
                <c:pt idx="1">
                  <c:v>0.40273658143681718</c:v>
                </c:pt>
                <c:pt idx="2">
                  <c:v>0.40482767045196832</c:v>
                </c:pt>
                <c:pt idx="3">
                  <c:v>0.39774636197528312</c:v>
                </c:pt>
                <c:pt idx="4">
                  <c:v>0.37069378826761573</c:v>
                </c:pt>
                <c:pt idx="5">
                  <c:v>0.38157916224821076</c:v>
                </c:pt>
                <c:pt idx="6">
                  <c:v>0.38961584450545073</c:v>
                </c:pt>
                <c:pt idx="7">
                  <c:v>0.37119111267482491</c:v>
                </c:pt>
                <c:pt idx="8">
                  <c:v>0.36818961202057532</c:v>
                </c:pt>
                <c:pt idx="9">
                  <c:v>0.36126114948634724</c:v>
                </c:pt>
                <c:pt idx="10">
                  <c:v>0.3709311893887976</c:v>
                </c:pt>
                <c:pt idx="11">
                  <c:v>0.37698811847344288</c:v>
                </c:pt>
                <c:pt idx="12">
                  <c:v>0.34409276756194862</c:v>
                </c:pt>
                <c:pt idx="13">
                  <c:v>0.33690624878871489</c:v>
                </c:pt>
                <c:pt idx="14">
                  <c:v>0.35656594175567691</c:v>
                </c:pt>
                <c:pt idx="15">
                  <c:v>0.3992756680581383</c:v>
                </c:pt>
                <c:pt idx="16">
                  <c:v>0.42376517966250837</c:v>
                </c:pt>
                <c:pt idx="17">
                  <c:v>0.43457616095098722</c:v>
                </c:pt>
                <c:pt idx="18">
                  <c:v>0.4445440128527024</c:v>
                </c:pt>
                <c:pt idx="19">
                  <c:v>0.47022601260578567</c:v>
                </c:pt>
                <c:pt idx="20">
                  <c:v>0.50080260345911021</c:v>
                </c:pt>
                <c:pt idx="21">
                  <c:v>0.52573109084178149</c:v>
                </c:pt>
                <c:pt idx="22">
                  <c:v>0.54262048638458105</c:v>
                </c:pt>
                <c:pt idx="23">
                  <c:v>0.55523975503075351</c:v>
                </c:pt>
                <c:pt idx="24">
                  <c:v>0.57543994582327962</c:v>
                </c:pt>
                <c:pt idx="25">
                  <c:v>0.59762752452682011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3991256"/>
        <c:axId val="363991648"/>
      </c:lineChart>
      <c:catAx>
        <c:axId val="36399125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zh-CN"/>
          </a:p>
        </c:txPr>
        <c:crossAx val="36399164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63991648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zh-CN"/>
          </a:p>
        </c:txPr>
        <c:crossAx val="3639912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679504461942263"/>
          <c:y val="0.92011287606390268"/>
          <c:w val="0.71084372381570693"/>
          <c:h val="5.7851410192223174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900" b="0" i="0" u="none" strike="noStrike" baseline="0">
              <a:solidFill>
                <a:srgbClr val="000000"/>
              </a:solidFill>
              <a:latin typeface="ＭＳ Ｐゴシック"/>
              <a:ea typeface="ＭＳ Ｐゴシック"/>
              <a:cs typeface="ＭＳ Ｐゴシック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zh-CN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r>
              <a:rPr lang="ja-JP" altLang="en-US"/>
              <a:t>予算外資金収入</a:t>
            </a:r>
          </a:p>
        </c:rich>
      </c:tx>
      <c:layout>
        <c:manualLayout>
          <c:xMode val="edge"/>
          <c:yMode val="edge"/>
          <c:x val="0.40255085600638713"/>
          <c:y val="3.31325301204819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664873037755175"/>
          <c:y val="0.17771084337349444"/>
          <c:w val="0.71584826788811473"/>
          <c:h val="0.6174698795180740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[1]予算外資金!$A$17</c:f>
              <c:strCache>
                <c:ptCount val="1"/>
                <c:pt idx="0">
                  <c:v>予算外資金収入（左目盛り）</c:v>
                </c:pt>
              </c:strCache>
            </c:strRef>
          </c:tx>
          <c:spPr>
            <a:gradFill rotWithShape="0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[1]予算外資金!$B$16:$AF$16</c:f>
              <c:strCache>
                <c:ptCount val="31"/>
                <c:pt idx="0">
                  <c:v>1978</c:v>
                </c:pt>
                <c:pt idx="1">
                  <c:v>79</c:v>
                </c:pt>
                <c:pt idx="2">
                  <c:v>80</c:v>
                </c:pt>
                <c:pt idx="3">
                  <c:v>81</c:v>
                </c:pt>
                <c:pt idx="4">
                  <c:v>82</c:v>
                </c:pt>
                <c:pt idx="5">
                  <c:v>83</c:v>
                </c:pt>
                <c:pt idx="6">
                  <c:v>84</c:v>
                </c:pt>
                <c:pt idx="7">
                  <c:v>85</c:v>
                </c:pt>
                <c:pt idx="8">
                  <c:v>86</c:v>
                </c:pt>
                <c:pt idx="9">
                  <c:v>87</c:v>
                </c:pt>
                <c:pt idx="10">
                  <c:v>88</c:v>
                </c:pt>
                <c:pt idx="11">
                  <c:v>89</c:v>
                </c:pt>
                <c:pt idx="12">
                  <c:v>90</c:v>
                </c:pt>
                <c:pt idx="13">
                  <c:v>91</c:v>
                </c:pt>
                <c:pt idx="14">
                  <c:v>92</c:v>
                </c:pt>
                <c:pt idx="15">
                  <c:v>93</c:v>
                </c:pt>
                <c:pt idx="16">
                  <c:v>94</c:v>
                </c:pt>
                <c:pt idx="17">
                  <c:v>95</c:v>
                </c:pt>
                <c:pt idx="18">
                  <c:v>96</c:v>
                </c:pt>
                <c:pt idx="19">
                  <c:v>97</c:v>
                </c:pt>
                <c:pt idx="20">
                  <c:v>98</c:v>
                </c:pt>
                <c:pt idx="21">
                  <c:v>99</c:v>
                </c:pt>
                <c:pt idx="22">
                  <c:v>00</c:v>
                </c:pt>
                <c:pt idx="23">
                  <c:v>01</c:v>
                </c:pt>
                <c:pt idx="24">
                  <c:v>02</c:v>
                </c:pt>
                <c:pt idx="25">
                  <c:v>03</c:v>
                </c:pt>
                <c:pt idx="26">
                  <c:v>04</c:v>
                </c:pt>
                <c:pt idx="27">
                  <c:v>05</c:v>
                </c:pt>
                <c:pt idx="28">
                  <c:v>06</c:v>
                </c:pt>
                <c:pt idx="29">
                  <c:v>07</c:v>
                </c:pt>
                <c:pt idx="30">
                  <c:v>08</c:v>
                </c:pt>
              </c:strCache>
            </c:strRef>
          </c:cat>
          <c:val>
            <c:numRef>
              <c:f>[1]予算外資金!$B$17:$AF$17</c:f>
              <c:numCache>
                <c:formatCode>General</c:formatCode>
                <c:ptCount val="31"/>
                <c:pt idx="0">
                  <c:v>347.11000000000007</c:v>
                </c:pt>
                <c:pt idx="1">
                  <c:v>452.84999999999997</c:v>
                </c:pt>
                <c:pt idx="2">
                  <c:v>557.4</c:v>
                </c:pt>
                <c:pt idx="3">
                  <c:v>601.07000000000005</c:v>
                </c:pt>
                <c:pt idx="4">
                  <c:v>802.74</c:v>
                </c:pt>
                <c:pt idx="5">
                  <c:v>967.6800000000004</c:v>
                </c:pt>
                <c:pt idx="6">
                  <c:v>1188.48</c:v>
                </c:pt>
                <c:pt idx="7">
                  <c:v>1530.0300000000002</c:v>
                </c:pt>
                <c:pt idx="8">
                  <c:v>1737.31</c:v>
                </c:pt>
                <c:pt idx="9">
                  <c:v>2028.8</c:v>
                </c:pt>
                <c:pt idx="10">
                  <c:v>2360.77</c:v>
                </c:pt>
                <c:pt idx="11">
                  <c:v>2658.8300000000013</c:v>
                </c:pt>
                <c:pt idx="12">
                  <c:v>2708.64</c:v>
                </c:pt>
                <c:pt idx="13">
                  <c:v>3243.2999999999997</c:v>
                </c:pt>
                <c:pt idx="14">
                  <c:v>3854.92</c:v>
                </c:pt>
                <c:pt idx="15">
                  <c:v>1432.54</c:v>
                </c:pt>
                <c:pt idx="16">
                  <c:v>1862.5300000000002</c:v>
                </c:pt>
                <c:pt idx="17">
                  <c:v>2406.5</c:v>
                </c:pt>
                <c:pt idx="18">
                  <c:v>3893.3400000000006</c:v>
                </c:pt>
                <c:pt idx="19">
                  <c:v>2826</c:v>
                </c:pt>
                <c:pt idx="20">
                  <c:v>3082.29</c:v>
                </c:pt>
                <c:pt idx="21">
                  <c:v>3385.17</c:v>
                </c:pt>
                <c:pt idx="22">
                  <c:v>3826.4300000000012</c:v>
                </c:pt>
                <c:pt idx="23">
                  <c:v>4300</c:v>
                </c:pt>
                <c:pt idx="24">
                  <c:v>4479</c:v>
                </c:pt>
                <c:pt idx="25">
                  <c:v>4566.8</c:v>
                </c:pt>
                <c:pt idx="26">
                  <c:v>4699.18</c:v>
                </c:pt>
                <c:pt idx="27">
                  <c:v>5544.1600000000026</c:v>
                </c:pt>
                <c:pt idx="28">
                  <c:v>6407.88</c:v>
                </c:pt>
                <c:pt idx="29">
                  <c:v>6820.3200000000024</c:v>
                </c:pt>
                <c:pt idx="30">
                  <c:v>6617.25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6758424"/>
        <c:axId val="306758032"/>
      </c:barChart>
      <c:lineChart>
        <c:grouping val="standard"/>
        <c:varyColors val="0"/>
        <c:ser>
          <c:idx val="0"/>
          <c:order val="1"/>
          <c:tx>
            <c:strRef>
              <c:f>[1]予算外資金!$A$18</c:f>
              <c:strCache>
                <c:ptCount val="1"/>
                <c:pt idx="0">
                  <c:v>予算内資金に対する比率（右目盛り）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strRef>
              <c:f>[1]予算外資金!$B$16:$X$16</c:f>
              <c:strCache>
                <c:ptCount val="23"/>
                <c:pt idx="0">
                  <c:v>1978</c:v>
                </c:pt>
                <c:pt idx="1">
                  <c:v>79</c:v>
                </c:pt>
                <c:pt idx="2">
                  <c:v>80</c:v>
                </c:pt>
                <c:pt idx="3">
                  <c:v>81</c:v>
                </c:pt>
                <c:pt idx="4">
                  <c:v>82</c:v>
                </c:pt>
                <c:pt idx="5">
                  <c:v>83</c:v>
                </c:pt>
                <c:pt idx="6">
                  <c:v>84</c:v>
                </c:pt>
                <c:pt idx="7">
                  <c:v>85</c:v>
                </c:pt>
                <c:pt idx="8">
                  <c:v>86</c:v>
                </c:pt>
                <c:pt idx="9">
                  <c:v>87</c:v>
                </c:pt>
                <c:pt idx="10">
                  <c:v>88</c:v>
                </c:pt>
                <c:pt idx="11">
                  <c:v>89</c:v>
                </c:pt>
                <c:pt idx="12">
                  <c:v>90</c:v>
                </c:pt>
                <c:pt idx="13">
                  <c:v>91</c:v>
                </c:pt>
                <c:pt idx="14">
                  <c:v>92</c:v>
                </c:pt>
                <c:pt idx="15">
                  <c:v>93</c:v>
                </c:pt>
                <c:pt idx="16">
                  <c:v>94</c:v>
                </c:pt>
                <c:pt idx="17">
                  <c:v>95</c:v>
                </c:pt>
                <c:pt idx="18">
                  <c:v>96</c:v>
                </c:pt>
                <c:pt idx="19">
                  <c:v>97</c:v>
                </c:pt>
                <c:pt idx="20">
                  <c:v>98</c:v>
                </c:pt>
                <c:pt idx="21">
                  <c:v>99</c:v>
                </c:pt>
                <c:pt idx="22">
                  <c:v>00</c:v>
                </c:pt>
              </c:strCache>
            </c:strRef>
          </c:cat>
          <c:val>
            <c:numRef>
              <c:f>[1]予算外資金!$B$18:$AF$18</c:f>
              <c:numCache>
                <c:formatCode>General</c:formatCode>
                <c:ptCount val="31"/>
                <c:pt idx="0">
                  <c:v>30.656386342359532</c:v>
                </c:pt>
                <c:pt idx="1">
                  <c:v>39.502608210192079</c:v>
                </c:pt>
                <c:pt idx="2">
                  <c:v>48.054623985930164</c:v>
                </c:pt>
                <c:pt idx="3">
                  <c:v>51.120523222684348</c:v>
                </c:pt>
                <c:pt idx="4">
                  <c:v>66.214644527480132</c:v>
                </c:pt>
                <c:pt idx="5">
                  <c:v>70.791177438823652</c:v>
                </c:pt>
                <c:pt idx="6">
                  <c:v>72.342135057156369</c:v>
                </c:pt>
                <c:pt idx="7">
                  <c:v>76.317574645105367</c:v>
                </c:pt>
                <c:pt idx="8">
                  <c:v>81.870961965306464</c:v>
                </c:pt>
                <c:pt idx="9">
                  <c:v>92.245436151590184</c:v>
                </c:pt>
                <c:pt idx="10">
                  <c:v>100.14975140418451</c:v>
                </c:pt>
                <c:pt idx="11">
                  <c:v>99.77222409846523</c:v>
                </c:pt>
                <c:pt idx="12">
                  <c:v>92.221579108644548</c:v>
                </c:pt>
                <c:pt idx="13">
                  <c:v>102.9789044540686</c:v>
                </c:pt>
                <c:pt idx="14">
                  <c:v>110.66639489919247</c:v>
                </c:pt>
                <c:pt idx="15">
                  <c:v>32.939905034548566</c:v>
                </c:pt>
                <c:pt idx="16">
                  <c:v>35.693643280121158</c:v>
                </c:pt>
                <c:pt idx="17">
                  <c:v>38.552113037070285</c:v>
                </c:pt>
                <c:pt idx="18">
                  <c:v>52.555956474023326</c:v>
                </c:pt>
                <c:pt idx="19">
                  <c:v>32.666215088416102</c:v>
                </c:pt>
                <c:pt idx="20">
                  <c:v>31.210060804277052</c:v>
                </c:pt>
                <c:pt idx="21">
                  <c:v>29.580097307953096</c:v>
                </c:pt>
                <c:pt idx="22">
                  <c:v>28.565616267880429</c:v>
                </c:pt>
                <c:pt idx="23">
                  <c:v>26.241849769681988</c:v>
                </c:pt>
                <c:pt idx="24">
                  <c:v>23.693849438520829</c:v>
                </c:pt>
                <c:pt idx="25">
                  <c:v>21.030381874489127</c:v>
                </c:pt>
                <c:pt idx="26">
                  <c:v>17.802304626338287</c:v>
                </c:pt>
                <c:pt idx="27">
                  <c:v>17.517486174255421</c:v>
                </c:pt>
                <c:pt idx="28">
                  <c:v>16.53211283739504</c:v>
                </c:pt>
                <c:pt idx="29">
                  <c:v>13.289289654411832</c:v>
                </c:pt>
                <c:pt idx="30">
                  <c:v>10.789519381513395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6753720"/>
        <c:axId val="306754112"/>
      </c:lineChart>
      <c:catAx>
        <c:axId val="30675842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zh-CN"/>
          </a:p>
        </c:txPr>
        <c:crossAx val="30675803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30675803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1100" b="0" i="0" u="none" strike="noStrike" baseline="0">
                    <a:solidFill>
                      <a:srgbClr val="000000"/>
                    </a:solidFill>
                    <a:latin typeface="ＭＳ Ｐゴシック"/>
                    <a:ea typeface="ＭＳ Ｐゴシック"/>
                    <a:cs typeface="ＭＳ Ｐゴシック"/>
                  </a:defRPr>
                </a:pPr>
                <a:r>
                  <a:rPr lang="ja-JP" altLang="en-US"/>
                  <a:t>億元</a:t>
                </a:r>
              </a:p>
            </c:rich>
          </c:tx>
          <c:layout>
            <c:manualLayout>
              <c:xMode val="edge"/>
              <c:yMode val="edge"/>
              <c:x val="4.0072859744990877E-2"/>
              <c:y val="3.614457831325301E-2"/>
            </c:manualLayout>
          </c:layout>
          <c:overlay val="0"/>
          <c:spPr>
            <a:noFill/>
            <a:ln w="25400">
              <a:noFill/>
            </a:ln>
          </c:spPr>
        </c:title>
        <c:numFmt formatCode="0_);[Red]\(0\)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zh-CN"/>
          </a:p>
        </c:txPr>
        <c:crossAx val="306758424"/>
        <c:crosses val="autoZero"/>
        <c:crossBetween val="between"/>
      </c:valAx>
      <c:catAx>
        <c:axId val="306753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06754112"/>
        <c:crosses val="autoZero"/>
        <c:auto val="0"/>
        <c:lblAlgn val="ctr"/>
        <c:lblOffset val="100"/>
        <c:noMultiLvlLbl val="0"/>
      </c:catAx>
      <c:valAx>
        <c:axId val="306754112"/>
        <c:scaling>
          <c:orientation val="minMax"/>
        </c:scaling>
        <c:delete val="0"/>
        <c:axPos val="r"/>
        <c:title>
          <c:tx>
            <c:rich>
              <a:bodyPr rot="0" vert="horz"/>
              <a:lstStyle/>
              <a:p>
                <a:pPr algn="ctr">
                  <a:defRPr sz="1100" b="0" i="0" u="none" strike="noStrike" baseline="0">
                    <a:solidFill>
                      <a:srgbClr val="000000"/>
                    </a:solidFill>
                    <a:latin typeface="ＭＳ Ｐゴシック"/>
                    <a:ea typeface="ＭＳ Ｐゴシック"/>
                    <a:cs typeface="ＭＳ Ｐゴシック"/>
                  </a:defRPr>
                </a:pPr>
                <a:r>
                  <a:rPr lang="ja-JP" altLang="en-US"/>
                  <a:t>％</a:t>
                </a:r>
              </a:p>
            </c:rich>
          </c:tx>
          <c:layout>
            <c:manualLayout>
              <c:xMode val="edge"/>
              <c:yMode val="edge"/>
              <c:x val="0.94717840597794056"/>
              <c:y val="5.7228915662650474E-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zh-CN"/>
          </a:p>
        </c:txPr>
        <c:crossAx val="306753720"/>
        <c:crosses val="max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0928980871926525"/>
          <c:y val="0.91867469879518193"/>
          <c:w val="0.78506509090735144"/>
          <c:h val="5.7228915662650648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ＭＳ Ｐゴシック"/>
              <a:ea typeface="ＭＳ Ｐゴシック"/>
              <a:cs typeface="ＭＳ Ｐゴシック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0.89374</cdr:x>
      <cdr:y>0.14951</cdr:y>
    </cdr:from>
    <cdr:to>
      <cdr:x>1</cdr:x>
      <cdr:y>0.24497</cdr:y>
    </cdr:to>
    <cdr:sp macro="" textlink="">
      <cdr:nvSpPr>
        <cdr:cNvPr id="2" name="正方形/長方形 1"/>
        <cdr:cNvSpPr/>
      </cdr:nvSpPr>
      <cdr:spPr>
        <a:xfrm xmlns:a="http://schemas.openxmlformats.org/drawingml/2006/main">
          <a:off x="7355160" y="676672"/>
          <a:ext cx="874440" cy="4320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altLang="ja-JP" sz="2800" dirty="0" smtClean="0"/>
            <a:t>45.9</a:t>
          </a:r>
          <a:endParaRPr lang="zh-CN" sz="2800" dirty="0"/>
        </a:p>
      </cdr:txBody>
    </cdr:sp>
  </cdr:relSizeAnchor>
  <cdr:relSizeAnchor xmlns:cdr="http://schemas.openxmlformats.org/drawingml/2006/chartDrawing">
    <cdr:from>
      <cdr:x>0.88889</cdr:x>
      <cdr:y>0.56317</cdr:y>
    </cdr:from>
    <cdr:to>
      <cdr:x>1</cdr:x>
      <cdr:y>0.65863</cdr:y>
    </cdr:to>
    <cdr:sp macro="" textlink="">
      <cdr:nvSpPr>
        <cdr:cNvPr id="3" name="正方形/長方形 2"/>
        <cdr:cNvSpPr/>
      </cdr:nvSpPr>
      <cdr:spPr>
        <a:xfrm xmlns:a="http://schemas.openxmlformats.org/drawingml/2006/main">
          <a:off x="7315200" y="2548880"/>
          <a:ext cx="914400" cy="4320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altLang="ja-JP" sz="2800" dirty="0" smtClean="0"/>
            <a:t>14.9</a:t>
          </a:r>
          <a:endParaRPr lang="zh-CN" sz="2800" dirty="0"/>
        </a:p>
      </cdr:txBody>
    </cdr:sp>
  </cdr:relSizeAnchor>
  <cdr:relSizeAnchor xmlns:cdr="http://schemas.openxmlformats.org/drawingml/2006/chartDrawing">
    <cdr:from>
      <cdr:x>0.41098</cdr:x>
      <cdr:y>0.14951</cdr:y>
    </cdr:from>
    <cdr:to>
      <cdr:x>0.4164</cdr:x>
      <cdr:y>0.16542</cdr:y>
    </cdr:to>
    <cdr:sp macro="" textlink="">
      <cdr:nvSpPr>
        <cdr:cNvPr id="4" name="正方形/長方形 3"/>
        <cdr:cNvSpPr/>
      </cdr:nvSpPr>
      <cdr:spPr>
        <a:xfrm xmlns:a="http://schemas.openxmlformats.org/drawingml/2006/main">
          <a:off x="3466728" y="676672"/>
          <a:ext cx="45719" cy="7200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0.33415</cdr:x>
      <cdr:y>0.14951</cdr:y>
    </cdr:from>
    <cdr:to>
      <cdr:x>0.43659</cdr:x>
      <cdr:y>0.24497</cdr:y>
    </cdr:to>
    <cdr:sp macro="" textlink="">
      <cdr:nvSpPr>
        <cdr:cNvPr id="5" name="正方形/長方形 4"/>
        <cdr:cNvSpPr/>
      </cdr:nvSpPr>
      <cdr:spPr>
        <a:xfrm xmlns:a="http://schemas.openxmlformats.org/drawingml/2006/main">
          <a:off x="2818656" y="676672"/>
          <a:ext cx="864096" cy="4320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altLang="ja-JP" sz="2800" dirty="0" smtClean="0"/>
            <a:t>55.7</a:t>
          </a:r>
          <a:endParaRPr lang="zh-CN" sz="2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0.12695</cdr:x>
      <cdr:y>0.22832</cdr:y>
    </cdr:from>
    <cdr:to>
      <cdr:x>0.13655</cdr:x>
      <cdr:y>0.5427</cdr:y>
    </cdr:to>
    <cdr:sp macro="" textlink="">
      <cdr:nvSpPr>
        <cdr:cNvPr id="2" name="上下矢印 1"/>
        <cdr:cNvSpPr/>
      </cdr:nvSpPr>
      <cdr:spPr>
        <a:xfrm xmlns:a="http://schemas.openxmlformats.org/drawingml/2006/main">
          <a:off x="604600" y="752475"/>
          <a:ext cx="45719" cy="1036075"/>
        </a:xfrm>
        <a:prstGeom xmlns:a="http://schemas.openxmlformats.org/drawingml/2006/main" prst="up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/>
        <a:p xmlns:a="http://schemas.openxmlformats.org/drawingml/2006/main">
          <a:endParaRPr lang="ja-JP" alt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0.00398</cdr:x>
      <cdr:y>0.00705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0.00512</cdr:x>
      <cdr:y>0.0074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0.132</cdr:x>
      <cdr:y>0.32948</cdr:y>
    </cdr:from>
    <cdr:to>
      <cdr:x>0.382</cdr:x>
      <cdr:y>0.40173</cdr:y>
    </cdr:to>
    <cdr:sp macro="" textlink="">
      <cdr:nvSpPr>
        <cdr:cNvPr id="6" name="テキスト ボックス 1"/>
        <cdr:cNvSpPr txBox="1"/>
      </cdr:nvSpPr>
      <cdr:spPr>
        <a:xfrm xmlns:a="http://schemas.openxmlformats.org/drawingml/2006/main">
          <a:off x="628650" y="1085850"/>
          <a:ext cx="119062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ja-JP" altLang="en-US" sz="900"/>
            <a:t>財政による再分配効果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42C9FC7-3DF9-4226-AB5C-6BB163E54B67}" type="datetimeFigureOut">
              <a:rPr lang="zh-CN" altLang="en-US"/>
              <a:pPr>
                <a:defRPr/>
              </a:pPr>
              <a:t>2016/5/27</a:t>
            </a:fld>
            <a:endParaRPr lang="zh-CN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FDC718A-CED8-4FA0-86D7-4308819DB3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483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5739801-47A2-47EF-B6C9-F9890478D290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07D239E-E6C6-4445-A1B1-8A18326591A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45097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51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48A790E6-F35D-4AC6-8419-63F82DD4C023}" type="slidenum">
              <a:rPr lang="ja-JP" altLang="en-US" smtClean="0"/>
              <a:pPr>
                <a:spcBef>
                  <a:spcPct val="0"/>
                </a:spcBef>
              </a:pPr>
              <a:t>1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1307306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717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44177F84-2F2B-4C7E-8FE6-9EE30050807A}" type="slidenum">
              <a:rPr lang="ja-JP" altLang="en-US" smtClean="0"/>
              <a:pPr>
                <a:spcBef>
                  <a:spcPct val="0"/>
                </a:spcBef>
              </a:pPr>
              <a:t>2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442896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922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60CFF3E4-EE46-418F-AAC8-EAA148891BA8}" type="slidenum">
              <a:rPr lang="ja-JP" altLang="en-US" smtClean="0"/>
              <a:pPr>
                <a:spcBef>
                  <a:spcPct val="0"/>
                </a:spcBef>
              </a:pPr>
              <a:t>3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1328088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1729045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331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C460B19E-E09D-4C9A-B189-442D2745D08E}" type="slidenum">
              <a:rPr lang="ja-JP" altLang="en-US" smtClean="0"/>
              <a:pPr>
                <a:spcBef>
                  <a:spcPct val="0"/>
                </a:spcBef>
              </a:pPr>
              <a:t>5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155390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2659688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843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745D0A58-977C-4C3C-B396-5636000952BF}" type="slidenum">
              <a:rPr lang="ja-JP" altLang="en-US" smtClean="0"/>
              <a:pPr>
                <a:spcBef>
                  <a:spcPct val="0"/>
                </a:spcBef>
              </a:pPr>
              <a:t>8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625146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048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A28735C0-F0A5-498C-ACFC-0E73E0C2232D}" type="slidenum">
              <a:rPr lang="ja-JP" altLang="en-US" smtClean="0"/>
              <a:pPr>
                <a:spcBef>
                  <a:spcPct val="0"/>
                </a:spcBef>
              </a:pPr>
              <a:t>9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1302942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253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C8A90A8D-C48E-4D5A-BC07-58B4CA9A3BC3}" type="slidenum">
              <a:rPr lang="ja-JP" altLang="en-US" smtClean="0"/>
              <a:pPr>
                <a:spcBef>
                  <a:spcPct val="0"/>
                </a:spcBef>
              </a:pPr>
              <a:t>10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3551940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3342927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3403453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867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3A9AA348-C99F-4907-B941-B2221EF017AC}" type="slidenum">
              <a:rPr lang="ja-JP" altLang="en-US" smtClean="0"/>
              <a:pPr>
                <a:spcBef>
                  <a:spcPct val="0"/>
                </a:spcBef>
              </a:pPr>
              <a:t>13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806163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07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45A4BC6B-93FA-4239-8067-AF3C2BB156CD}" type="slidenum">
              <a:rPr lang="ja-JP" altLang="en-US" smtClean="0"/>
              <a:pPr>
                <a:spcBef>
                  <a:spcPct val="0"/>
                </a:spcBef>
              </a:pPr>
              <a:t>14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31671392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2502867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471016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4342468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8916" name="スライド番号プレースホルダ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6EFF54C-4D28-40A2-A511-B71BF56E8523}" type="slidenum">
              <a:rPr lang="ja-JP" altLang="en-US"/>
              <a:pPr algn="r" eaLnBrk="1" hangingPunct="1">
                <a:spcBef>
                  <a:spcPct val="0"/>
                </a:spcBef>
              </a:pPr>
              <a:t>18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133232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1521454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39985773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506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7BA7BD90-D07E-429A-BCBB-E42342AC9C2F}" type="slidenum">
              <a:rPr lang="ja-JP" altLang="en-US" smtClean="0"/>
              <a:pPr>
                <a:spcBef>
                  <a:spcPct val="0"/>
                </a:spcBef>
              </a:pPr>
              <a:t>21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823772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20EB7-50E5-4F4A-977A-995DCBD0AA0A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0A9EC-F008-4378-83FE-E762BF3F37F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8885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232A1-1E3E-49CC-9871-FC2DBD07184B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544BA-A5D4-48BC-9D84-C67FDF88F5D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4021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5C014-6FCB-4CAB-BE74-AF0DFFC025F2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17B6C-0787-49FE-998E-8391D2341A1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2318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68E8F-00B3-49A1-8C1C-3EAE49B2F2B5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7D98A-076E-4F07-889F-A20F4F386D6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87273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4DD38-20DC-41D1-B5DA-BE73AA4FD027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3C638-EE28-4CF4-A563-AC743794E78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843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A8D14-C2F2-4F93-A624-2D8975A8E7ED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9F660-6742-4D9F-81DC-1FF0F093A65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5049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0BDE5-E74A-48EC-B08B-E1AD676FF3F7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3FE0C-3AD3-4754-892D-1DE891ADDCF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80485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3B5F2-8705-456D-ACB0-BB4D5CEC5B61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B927C-D143-41A6-AD72-4D8A0B1A1F3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87039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ED909-12B2-480B-9742-6839EF3E90A9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D1E4A-F0C4-45C9-B753-D6CBA789FE1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52695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E060E-46F7-4A3F-8CE0-A51EC780BF2B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809A9-0C26-44AB-B951-26EE4DF7E61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7835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1C54A-0693-497E-A3CB-BFADD581C08B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EFDA1-11AB-4D4E-B349-EF71439CED3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183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24A6136-2622-4A76-B0AD-7EFB90BE8EE5}" type="datetimeFigureOut">
              <a:rPr lang="ja-JP" altLang="en-US"/>
              <a:pPr>
                <a:defRPr/>
              </a:pPr>
              <a:t>2016/5/27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7D94FE7-5D7C-4162-816A-E3CDB49B063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ja-JP" altLang="en-US" sz="4000" smtClean="0"/>
              <a:t>１．中国における中央－地方関係：「重層性」と「多様性」</a:t>
            </a:r>
          </a:p>
        </p:txBody>
      </p:sp>
      <p:sp>
        <p:nvSpPr>
          <p:cNvPr id="4099" name="コンテンツ プレースホルダ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/>
            <a:endParaRPr lang="ja-JP" altLang="en-US" smtClean="0"/>
          </a:p>
          <a:p>
            <a:pPr eaLnBrk="1" hangingPunct="1"/>
            <a:r>
              <a:rPr lang="ja-JP" altLang="en-US" smtClean="0"/>
              <a:t>中央－地方関係の「重層性」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mtClean="0"/>
              <a:t>⇒ 「条」と「塊」</a:t>
            </a:r>
          </a:p>
          <a:p>
            <a:pPr eaLnBrk="1" hangingPunct="1"/>
            <a:r>
              <a:rPr lang="ja-JP" altLang="en-US" smtClean="0"/>
              <a:t>地域間の多様性（格差の存在）と、収－放のサイクル</a:t>
            </a:r>
          </a:p>
          <a:p>
            <a:pPr eaLnBrk="1" hangingPunct="1"/>
            <a:endParaRPr lang="en-US" altLang="ja-JP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sz="4000" smtClean="0"/>
              <a:t>（１）計画経済時代の財政制度</a:t>
            </a:r>
          </a:p>
        </p:txBody>
      </p:sp>
      <p:sp>
        <p:nvSpPr>
          <p:cNvPr id="6147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4259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ja-JP" altLang="en-US" smtClean="0"/>
          </a:p>
          <a:p>
            <a:pPr eaLnBrk="1" hangingPunct="1"/>
            <a:r>
              <a:rPr lang="ja-JP" altLang="en-US" smtClean="0"/>
              <a:t>計画経済時代「統一収入・統一支出」</a:t>
            </a:r>
          </a:p>
          <a:p>
            <a:pPr eaLnBrk="1" hangingPunct="1"/>
            <a:r>
              <a:rPr lang="ja-JP" altLang="en-US" smtClean="0"/>
              <a:t>「</a:t>
            </a:r>
            <a:r>
              <a:rPr lang="ja-JP" altLang="en-US" smtClean="0">
                <a:solidFill>
                  <a:srgbClr val="FF0000"/>
                </a:solidFill>
              </a:rPr>
              <a:t>企業利潤上納</a:t>
            </a:r>
            <a:r>
              <a:rPr lang="ja-JP" altLang="en-US" smtClean="0"/>
              <a:t>」と「工商税」（間接税）が主な政府の収入</a:t>
            </a:r>
          </a:p>
          <a:p>
            <a:pPr eaLnBrk="1" hangingPunct="1"/>
            <a:r>
              <a:rPr lang="ja-JP" altLang="en-US" smtClean="0"/>
              <a:t>地方政府の財政収入は中央政府に集められた後再分配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sz="4000" smtClean="0"/>
              <a:t>（２）</a:t>
            </a:r>
            <a:r>
              <a:rPr lang="ja-JP" altLang="en-US" sz="4000" b="1" smtClean="0">
                <a:solidFill>
                  <a:srgbClr val="FF3300"/>
                </a:solidFill>
              </a:rPr>
              <a:t>地方財政請負制度</a:t>
            </a:r>
            <a:r>
              <a:rPr lang="ja-JP" altLang="en-US" sz="4000" smtClean="0"/>
              <a:t>の導入</a:t>
            </a:r>
          </a:p>
        </p:txBody>
      </p:sp>
      <p:sp>
        <p:nvSpPr>
          <p:cNvPr id="8195" name="コンテンツ プレースホルダ 2"/>
          <p:cNvSpPr>
            <a:spLocks noGrp="1"/>
          </p:cNvSpPr>
          <p:nvPr>
            <p:ph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ja-JP" smtClean="0"/>
              <a:t>1979</a:t>
            </a:r>
            <a:r>
              <a:rPr lang="ja-JP" altLang="en-US" smtClean="0"/>
              <a:t>年に四川省ならびに江蘇省で実験的に行われる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⇒その後次第に全国に普及</a:t>
            </a:r>
          </a:p>
          <a:p>
            <a:pPr eaLnBrk="1" hangingPunct="1">
              <a:lnSpc>
                <a:spcPct val="80000"/>
              </a:lnSpc>
            </a:pPr>
            <a:endParaRPr lang="ja-JP" altLang="en-US" smtClean="0"/>
          </a:p>
          <a:p>
            <a:pPr eaLnBrk="1" hangingPunct="1">
              <a:lnSpc>
                <a:spcPct val="80000"/>
              </a:lnSpc>
            </a:pPr>
            <a:r>
              <a:rPr lang="ja-JP" altLang="en-US" smtClean="0"/>
              <a:t>地方が集めた財源の一部を上納、残りは地方の自主財源に</a:t>
            </a:r>
          </a:p>
          <a:p>
            <a:pPr eaLnBrk="1" hangingPunct="1">
              <a:lnSpc>
                <a:spcPct val="80000"/>
              </a:lnSpc>
            </a:pPr>
            <a:endParaRPr lang="en-US" altLang="ja-JP" smtClean="0"/>
          </a:p>
          <a:p>
            <a:pPr eaLnBrk="1" hangingPunct="1">
              <a:lnSpc>
                <a:spcPct val="80000"/>
              </a:lnSpc>
            </a:pPr>
            <a:endParaRPr lang="ja-JP" altLang="en-US" sz="2800" smtClean="0"/>
          </a:p>
          <a:p>
            <a:pPr eaLnBrk="1" hangingPunct="1">
              <a:lnSpc>
                <a:spcPct val="80000"/>
              </a:lnSpc>
            </a:pPr>
            <a:endParaRPr lang="ja-JP" altLang="en-US" sz="2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600" smtClean="0"/>
              <a:t>財政上納金負担のタイプ</a:t>
            </a:r>
            <a:br>
              <a:rPr lang="ja-JP" altLang="en-US" sz="3600" smtClean="0"/>
            </a:br>
            <a:endParaRPr lang="ja-JP" altLang="en-US" sz="3600" smtClean="0"/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①「総額配分方式」・・・中央ー地方間で固定比率で分配（北京・上海その他）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②「定額上納方式」・・・一定額を中央政府に上納、残りを地方政府に（広東、福建）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③中央からの純移転（補助金）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④（少数）民族自治区・居住地域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⇒ </a:t>
            </a:r>
            <a:r>
              <a:rPr lang="en-US" altLang="ja-JP" smtClean="0"/>
              <a:t>1988</a:t>
            </a:r>
            <a:r>
              <a:rPr lang="ja-JP" altLang="en-US" smtClean="0"/>
              <a:t>年より②のタイプ（一括請負）が全国で導入</a:t>
            </a:r>
          </a:p>
          <a:p>
            <a:endParaRPr lang="ja-JP" alt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※</a:t>
            </a:r>
            <a:r>
              <a:rPr lang="ja-JP" altLang="en-US" smtClean="0"/>
              <a:t>財政請負制の効果</a:t>
            </a:r>
          </a:p>
        </p:txBody>
      </p:sp>
      <p:sp>
        <p:nvSpPr>
          <p:cNvPr id="12291" name="コンテンツ プレースホルダ 2"/>
          <p:cNvSpPr>
            <a:spLocks noGrp="1"/>
          </p:cNvSpPr>
          <p:nvPr>
            <p:ph idx="1"/>
          </p:nvPr>
        </p:nvSpPr>
        <p:spPr>
          <a:xfrm>
            <a:off x="500063" y="1571625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3000" smtClean="0"/>
              <a:t>メリット：　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ja-JP" altLang="en-US" sz="300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3000" smtClean="0"/>
              <a:t>①地方政府の自主財源拡大</a:t>
            </a:r>
          </a:p>
          <a:p>
            <a:pPr eaLnBrk="1" hangingPunct="1">
              <a:lnSpc>
                <a:spcPct val="80000"/>
              </a:lnSpc>
            </a:pPr>
            <a:endParaRPr lang="ja-JP" altLang="en-US" sz="300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3000" smtClean="0"/>
              <a:t>② 地元経済へのコミットメント、経済発展の原動力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3000" smtClean="0"/>
              <a:t>⇒「</a:t>
            </a:r>
            <a:r>
              <a:rPr lang="ja-JP" altLang="en-US" sz="3000" smtClean="0">
                <a:solidFill>
                  <a:srgbClr val="FF3300"/>
                </a:solidFill>
              </a:rPr>
              <a:t>地方政府コーポラティズム</a:t>
            </a:r>
            <a:r>
              <a:rPr lang="ja-JP" altLang="en-US" sz="3000" smtClean="0"/>
              <a:t>」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ja-JP" altLang="en-US" sz="3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4300" smtClean="0"/>
              <a:t>デメリット：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ja-JP" sz="3000" smtClean="0"/>
              <a:t> </a:t>
            </a:r>
            <a:r>
              <a:rPr lang="ja-JP" altLang="en-US" smtClean="0"/>
              <a:t>①中央政府の</a:t>
            </a:r>
            <a:r>
              <a:rPr lang="ja-JP" altLang="en-US" smtClean="0">
                <a:solidFill>
                  <a:srgbClr val="FF3300"/>
                </a:solidFill>
              </a:rPr>
              <a:t>再分配機能の低下、</a:t>
            </a:r>
            <a:r>
              <a:rPr lang="ja-JP" altLang="en-US" smtClean="0"/>
              <a:t>地域間経済格差の拡大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②資源の非効率的な配分 （「</a:t>
            </a:r>
            <a:r>
              <a:rPr lang="ja-JP" altLang="en-US" smtClean="0">
                <a:solidFill>
                  <a:srgbClr val="FF3300"/>
                </a:solidFill>
              </a:rPr>
              <a:t>諸侯経済</a:t>
            </a:r>
            <a:r>
              <a:rPr lang="ja-JP" altLang="en-US" smtClean="0"/>
              <a:t>」）</a:t>
            </a:r>
            <a:endParaRPr lang="en-US" altLang="ja-JP" sz="300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③「</a:t>
            </a:r>
            <a:r>
              <a:rPr lang="ja-JP" altLang="en-US" smtClean="0">
                <a:solidFill>
                  <a:srgbClr val="FF3300"/>
                </a:solidFill>
              </a:rPr>
              <a:t>予算外資金</a:t>
            </a:r>
            <a:r>
              <a:rPr lang="ja-JP" altLang="en-US" smtClean="0"/>
              <a:t>」の拡大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⇒中央への上納の対象とならない地方政府の自主財源（税付加、事業収入、地元企業の内部留保など）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ja-JP" altLang="en-US" smtClean="0"/>
          </a:p>
          <a:p>
            <a:endParaRPr lang="ja-JP" altLang="en-U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ja-JP" altLang="en-US" sz="3600" smtClean="0"/>
              <a:t>国家財政に占める中央政府予算の比率</a:t>
            </a:r>
            <a:endParaRPr lang="zh-CN" altLang="en-US" sz="3600" smtClean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3528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sz="3200" smtClean="0"/>
              <a:t>省間の所得再分配効果（変動係数）の推移</a:t>
            </a:r>
          </a:p>
        </p:txBody>
      </p:sp>
      <p:graphicFrame>
        <p:nvGraphicFramePr>
          <p:cNvPr id="4" name="Chart 6"/>
          <p:cNvGraphicFramePr>
            <a:graphicFrameLocks noGrp="1"/>
          </p:cNvGraphicFramePr>
          <p:nvPr>
            <p:ph idx="1"/>
          </p:nvPr>
        </p:nvGraphicFramePr>
        <p:xfrm>
          <a:off x="474663" y="1632253"/>
          <a:ext cx="8229600" cy="4958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ja-JP" altLang="en-US" sz="3200" smtClean="0"/>
              <a:t>　予算外資金収入の規模</a:t>
            </a:r>
          </a:p>
        </p:txBody>
      </p:sp>
      <p:graphicFrame>
        <p:nvGraphicFramePr>
          <p:cNvPr id="4" name="Chart 1"/>
          <p:cNvGraphicFramePr>
            <a:graphicFrameLocks noGrp="1"/>
          </p:cNvGraphicFramePr>
          <p:nvPr>
            <p:ph idx="1"/>
          </p:nvPr>
        </p:nvGraphicFramePr>
        <p:xfrm>
          <a:off x="186294" y="1632253"/>
          <a:ext cx="8950800" cy="4958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5940425" y="1196975"/>
            <a:ext cx="2376488" cy="792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Arial" panose="020B0604020202020204" pitchFamily="34" charset="0"/>
              </a:rPr>
              <a:t>2008</a:t>
            </a:r>
            <a:r>
              <a:rPr lang="ja-JP" altLang="en-US" sz="1800">
                <a:latin typeface="Arial" panose="020B0604020202020204" pitchFamily="34" charset="0"/>
              </a:rPr>
              <a:t>年　</a:t>
            </a:r>
            <a:r>
              <a:rPr lang="en-US" altLang="ja-JP" sz="1800">
                <a:latin typeface="Arial" panose="020B0604020202020204" pitchFamily="34" charset="0"/>
              </a:rPr>
              <a:t>6617</a:t>
            </a:r>
            <a:r>
              <a:rPr lang="ja-JP" altLang="en-US" sz="1800">
                <a:latin typeface="Arial" panose="020B0604020202020204" pitchFamily="34" charset="0"/>
              </a:rPr>
              <a:t>億元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Arial" panose="020B0604020202020204" pitchFamily="34" charset="0"/>
              </a:rPr>
              <a:t>2010</a:t>
            </a:r>
            <a:r>
              <a:rPr lang="ja-JP" altLang="en-US" sz="1800">
                <a:latin typeface="Arial" panose="020B0604020202020204" pitchFamily="34" charset="0"/>
              </a:rPr>
              <a:t>年　</a:t>
            </a:r>
            <a:r>
              <a:rPr lang="en-US" altLang="ja-JP" sz="1800">
                <a:latin typeface="Arial" panose="020B0604020202020204" pitchFamily="34" charset="0"/>
              </a:rPr>
              <a:t>5794</a:t>
            </a:r>
            <a:r>
              <a:rPr lang="ja-JP" altLang="en-US" sz="1800">
                <a:latin typeface="Arial" panose="020B0604020202020204" pitchFamily="34" charset="0"/>
              </a:rPr>
              <a:t>億元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ja-JP" sz="4000" smtClean="0"/>
              <a:t>C. </a:t>
            </a:r>
            <a:r>
              <a:rPr lang="ja-JP" altLang="en-US" sz="4000" smtClean="0"/>
              <a:t>「</a:t>
            </a:r>
            <a:r>
              <a:rPr lang="ja-JP" altLang="en-US" sz="4000" smtClean="0">
                <a:solidFill>
                  <a:srgbClr val="FF3300"/>
                </a:solidFill>
              </a:rPr>
              <a:t>分税制</a:t>
            </a:r>
            <a:r>
              <a:rPr lang="ja-JP" altLang="en-US" sz="4000" smtClean="0"/>
              <a:t>」の実施（</a:t>
            </a:r>
            <a:r>
              <a:rPr lang="en-US" altLang="ja-JP" sz="4000" smtClean="0"/>
              <a:t>94</a:t>
            </a:r>
            <a:r>
              <a:rPr lang="ja-JP" altLang="en-US" sz="4000" smtClean="0"/>
              <a:t>年～）</a:t>
            </a:r>
          </a:p>
        </p:txBody>
      </p:sp>
      <p:sp>
        <p:nvSpPr>
          <p:cNvPr id="21507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ja-JP" sz="2800" smtClean="0"/>
              <a:t>※</a:t>
            </a:r>
            <a:r>
              <a:rPr lang="ja-JP" altLang="en-US" sz="2800" smtClean="0"/>
              <a:t>目的：　中央政府のマクロコントロール・再分配機能強化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ja-JP" altLang="en-US" sz="280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/>
              <a:t>①中央・地方間の財源の明確化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>
                <a:latin typeface="ＭＳ Ｐゴシック" panose="020B0600070205080204" pitchFamily="50" charset="-128"/>
              </a:rPr>
              <a:t>　　</a:t>
            </a:r>
            <a:r>
              <a:rPr lang="zh-CN" altLang="en-US" sz="28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中央税（関税、消費税、中央企業所得税）</a:t>
            </a:r>
            <a:endParaRPr lang="ja-JP" altLang="en-US" sz="2800" smtClean="0">
              <a:latin typeface="ＭＳ Ｐゴシック" panose="020B0600070205080204" pitchFamily="50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>
                <a:latin typeface="ＭＳ Ｐゴシック" panose="020B0600070205080204" pitchFamily="50" charset="-128"/>
              </a:rPr>
              <a:t>　　</a:t>
            </a:r>
            <a:r>
              <a:rPr lang="zh-CN" altLang="en-US" sz="28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地方税（営業税、個人所得税</a:t>
            </a:r>
            <a:r>
              <a:rPr lang="ja-JP" altLang="en-US" sz="2800" smtClean="0">
                <a:latin typeface="ＭＳ Ｐゴシック" panose="020B0600070205080204" pitchFamily="50" charset="-128"/>
              </a:rPr>
              <a:t>、地方企業所得税</a:t>
            </a:r>
            <a:r>
              <a:rPr lang="zh-CN" altLang="en-US" sz="28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ja-JP" altLang="en-US" sz="2800" smtClean="0">
              <a:latin typeface="ＭＳ Ｐゴシック" panose="020B0600070205080204" pitchFamily="50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>
                <a:latin typeface="ＭＳ Ｐゴシック" panose="020B0600070205080204" pitchFamily="50" charset="-128"/>
              </a:rPr>
              <a:t>　　共通税（</a:t>
            </a:r>
            <a:r>
              <a:rPr lang="ja-JP" altLang="en-US" sz="2800" smtClean="0">
                <a:solidFill>
                  <a:srgbClr val="FF3300"/>
                </a:solidFill>
                <a:latin typeface="ＭＳ Ｐゴシック" panose="020B0600070205080204" pitchFamily="50" charset="-128"/>
              </a:rPr>
              <a:t>増値税</a:t>
            </a:r>
            <a:r>
              <a:rPr lang="ja-JP" altLang="en-US" sz="2800" smtClean="0">
                <a:latin typeface="ＭＳ Ｐゴシック" panose="020B0600070205080204" pitchFamily="50" charset="-128"/>
              </a:rPr>
              <a:t>・・中央</a:t>
            </a:r>
            <a:r>
              <a:rPr lang="en-US" altLang="ja-JP" sz="2800" smtClean="0">
                <a:latin typeface="ＭＳ Ｐゴシック" panose="020B0600070205080204" pitchFamily="50" charset="-128"/>
              </a:rPr>
              <a:t>75</a:t>
            </a:r>
            <a:r>
              <a:rPr lang="ja-JP" altLang="en-US" sz="2800" smtClean="0">
                <a:latin typeface="ＭＳ Ｐゴシック" panose="020B0600070205080204" pitchFamily="50" charset="-128"/>
              </a:rPr>
              <a:t>％、地方</a:t>
            </a:r>
            <a:r>
              <a:rPr lang="en-US" altLang="ja-JP" sz="2800" smtClean="0">
                <a:latin typeface="ＭＳ Ｐゴシック" panose="020B0600070205080204" pitchFamily="50" charset="-128"/>
              </a:rPr>
              <a:t>25</a:t>
            </a:r>
            <a:r>
              <a:rPr lang="ja-JP" altLang="en-US" sz="2800" smtClean="0">
                <a:latin typeface="ＭＳ Ｐゴシック" panose="020B0600070205080204" pitchFamily="50" charset="-128"/>
              </a:rPr>
              <a:t>％）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/>
              <a:t>②徴税機構の整備（国税局・地方税務局）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/>
              <a:t>③　「</a:t>
            </a:r>
            <a:r>
              <a:rPr lang="ja-JP" altLang="en-US" sz="2800" smtClean="0">
                <a:solidFill>
                  <a:srgbClr val="FF3300"/>
                </a:solidFill>
              </a:rPr>
              <a:t>予算外資金</a:t>
            </a:r>
            <a:r>
              <a:rPr lang="ja-JP" altLang="en-US" sz="2800" smtClean="0"/>
              <a:t>」の整理・縮小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2771775" y="157163"/>
            <a:ext cx="39544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ja-JP" altLang="en-US" sz="1400" b="1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分税制</a:t>
            </a:r>
            <a:r>
              <a:rPr lang="ja-JP" altLang="en-US" sz="140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の下での各種税収の配分（主なもの）</a:t>
            </a:r>
            <a:endParaRPr lang="ja-JP" altLang="en-US" sz="1400">
              <a:latin typeface="Arial" panose="020B0604020202020204" pitchFamily="34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95413" name="Group 181"/>
          <p:cNvGraphicFramePr>
            <a:graphicFrameLocks noGrp="1"/>
          </p:cNvGraphicFramePr>
          <p:nvPr/>
        </p:nvGraphicFramePr>
        <p:xfrm>
          <a:off x="1547813" y="692150"/>
          <a:ext cx="5329237" cy="5832475"/>
        </p:xfrm>
        <a:graphic>
          <a:graphicData uri="http://schemas.openxmlformats.org/drawingml/2006/table">
            <a:tbl>
              <a:tblPr/>
              <a:tblGrid>
                <a:gridCol w="1439862"/>
                <a:gridCol w="3889375"/>
              </a:tblGrid>
              <a:tr h="282575"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中央固定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収入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関税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消費税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中央管轄企業所得税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鉄道・銀行本店・その他の金融機関の企業所得税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中央・地方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調節収入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付加価値税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自然資源税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証券印花税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個人所得税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地方企業所得税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rowSpan="1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地方固定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収入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営業税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都市維持建設税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都市土地使用税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土地付加価値税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不動産税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車両・船舶使用税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耕地占有税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農牧業税</a:t>
                      </a:r>
                      <a:r>
                        <a:rPr kumimoji="1" lang="en-US" altLang="ja-JP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(2006</a:t>
                      </a: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年廃止）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印紙税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遺産税・相続税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酒席税及び屠殺税</a:t>
                      </a:r>
                      <a:endParaRPr kumimoji="1" lang="ja-JP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773238"/>
            <a:ext cx="8208963" cy="44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　税収各項目の比率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8316913" y="3141663"/>
            <a:ext cx="827087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Arial" panose="020B0604020202020204" pitchFamily="34" charset="0"/>
              </a:rPr>
              <a:t>2014</a:t>
            </a:r>
            <a:r>
              <a:rPr lang="ja-JP" altLang="en-US" sz="1800">
                <a:latin typeface="Arial" panose="020B0604020202020204" pitchFamily="34" charset="0"/>
              </a:rPr>
              <a:t>年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Arial" panose="020B0604020202020204" pitchFamily="34" charset="0"/>
              </a:rPr>
              <a:t>25.8</a:t>
            </a:r>
            <a:r>
              <a:rPr lang="ja-JP" altLang="en-US" sz="1800">
                <a:latin typeface="Arial" panose="020B0604020202020204" pitchFamily="34" charset="0"/>
              </a:rPr>
              <a:t>％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8316913" y="3789363"/>
            <a:ext cx="827087" cy="2873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Arial" panose="020B0604020202020204" pitchFamily="34" charset="0"/>
              </a:rPr>
              <a:t>20.7</a:t>
            </a:r>
            <a:r>
              <a:rPr lang="ja-JP" altLang="en-US" sz="1800">
                <a:latin typeface="Arial" panose="020B0604020202020204" pitchFamily="34" charset="0"/>
              </a:rPr>
              <a:t>％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8101013" y="4076700"/>
            <a:ext cx="935037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Arial" panose="020B0604020202020204" pitchFamily="34" charset="0"/>
              </a:rPr>
              <a:t>14.9</a:t>
            </a:r>
            <a:r>
              <a:rPr lang="ja-JP" altLang="en-US" sz="1800">
                <a:latin typeface="Arial" panose="020B0604020202020204" pitchFamily="34" charset="0"/>
              </a:rPr>
              <a:t>％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8243888" y="4432300"/>
            <a:ext cx="900112" cy="3651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ja-JP" dirty="0"/>
              <a:t>7.4</a:t>
            </a:r>
            <a:r>
              <a:rPr lang="ja-JP" altLang="en-US" dirty="0"/>
              <a:t>％</a:t>
            </a:r>
            <a:r>
              <a:rPr lang="ja-JP" altLang="en-US" sz="1000" dirty="0"/>
              <a:t>（消）</a:t>
            </a:r>
            <a:endParaRPr lang="zh-CN" altLang="en-US" dirty="0"/>
          </a:p>
        </p:txBody>
      </p:sp>
      <p:sp>
        <p:nvSpPr>
          <p:cNvPr id="3" name="正方形/長方形 2"/>
          <p:cNvSpPr/>
          <p:nvPr/>
        </p:nvSpPr>
        <p:spPr>
          <a:xfrm>
            <a:off x="8243888" y="5013325"/>
            <a:ext cx="900112" cy="431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altLang="ja-JP" dirty="0"/>
          </a:p>
          <a:p>
            <a:pPr algn="ctr" eaLnBrk="1" hangingPunct="1">
              <a:defRPr/>
            </a:pPr>
            <a:r>
              <a:rPr lang="en-US" altLang="ja-JP" dirty="0"/>
              <a:t>2.4</a:t>
            </a:r>
            <a:r>
              <a:rPr lang="ja-JP" altLang="en-US" dirty="0"/>
              <a:t>％</a:t>
            </a:r>
            <a:r>
              <a:rPr lang="ja-JP" altLang="en-US" sz="1000" dirty="0"/>
              <a:t>（関）</a:t>
            </a:r>
            <a:endParaRPr lang="en-US" altLang="ja-JP" sz="1000" dirty="0"/>
          </a:p>
          <a:p>
            <a:pPr algn="ctr" eaLnBrk="1" hangingPunct="1">
              <a:defRPr/>
            </a:pP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dirty="0" smtClean="0"/>
              <a:t>※</a:t>
            </a:r>
            <a:r>
              <a:rPr lang="ja-JP" altLang="en-US" dirty="0" smtClean="0"/>
              <a:t>結果</a:t>
            </a:r>
            <a:br>
              <a:rPr lang="ja-JP" altLang="en-US" dirty="0" smtClean="0"/>
            </a:br>
            <a:endParaRPr lang="ja-JP" altLang="en-US" dirty="0"/>
          </a:p>
        </p:txBody>
      </p:sp>
      <p:sp>
        <p:nvSpPr>
          <p:cNvPr id="27651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財政収入の中央比率は増加</a:t>
            </a:r>
          </a:p>
          <a:p>
            <a:pPr eaLnBrk="1" hangingPunct="1"/>
            <a:r>
              <a:rPr lang="ja-JP" altLang="en-US" smtClean="0"/>
              <a:t>財政支出の比率・・あまり変わらず</a:t>
            </a:r>
          </a:p>
          <a:p>
            <a:pPr eaLnBrk="1" hangingPunct="1"/>
            <a:r>
              <a:rPr lang="ja-JP" altLang="en-US" smtClean="0"/>
              <a:t>「</a:t>
            </a:r>
            <a:r>
              <a:rPr lang="ja-JP" altLang="en-US" smtClean="0">
                <a:solidFill>
                  <a:srgbClr val="FF0000"/>
                </a:solidFill>
              </a:rPr>
              <a:t>税収還付制度</a:t>
            </a:r>
            <a:r>
              <a:rPr lang="ja-JP" altLang="en-US" smtClean="0"/>
              <a:t>」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mtClean="0"/>
              <a:t>⇒豊かな地方の既得権を保護、格差是正効果に疑問</a:t>
            </a:r>
          </a:p>
          <a:p>
            <a:pPr eaLnBrk="1" hangingPunct="1"/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中央政府による再分配の強化</a:t>
            </a:r>
          </a:p>
        </p:txBody>
      </p:sp>
      <p:sp>
        <p:nvSpPr>
          <p:cNvPr id="29699" name="コンテンツ プレースホルダ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ja-JP" smtClean="0"/>
              <a:t>1995</a:t>
            </a:r>
            <a:r>
              <a:rPr lang="ja-JP" altLang="en-US" smtClean="0"/>
              <a:t>年 「過渡期移転支払い制度」 </a:t>
            </a:r>
          </a:p>
          <a:p>
            <a:pPr eaLnBrk="1" hangingPunct="1"/>
            <a:r>
              <a:rPr lang="en-US" altLang="ja-JP" smtClean="0"/>
              <a:t>2002</a:t>
            </a:r>
            <a:r>
              <a:rPr lang="ja-JP" altLang="en-US" smtClean="0"/>
              <a:t>年「財力性移転支払い制度」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mtClean="0"/>
              <a:t>⇒日本の地方交付金に似た地方への補助金制度 </a:t>
            </a:r>
          </a:p>
          <a:p>
            <a:pPr eaLnBrk="1" hangingPunct="1"/>
            <a:r>
              <a:rPr lang="ja-JP" altLang="en-US" smtClean="0"/>
              <a:t>所得税改革・・地方所得税（企業・個人）収入の</a:t>
            </a:r>
            <a:r>
              <a:rPr lang="en-US" altLang="ja-JP" smtClean="0"/>
              <a:t>60%</a:t>
            </a:r>
            <a:r>
              <a:rPr lang="ja-JP" altLang="en-US" smtClean="0"/>
              <a:t>を中央に（</a:t>
            </a:r>
            <a:r>
              <a:rPr lang="en-US" altLang="ja-JP" smtClean="0"/>
              <a:t>2003</a:t>
            </a:r>
            <a:r>
              <a:rPr lang="ja-JP" altLang="en-US" smtClean="0"/>
              <a:t>年）</a:t>
            </a:r>
          </a:p>
          <a:p>
            <a:pPr eaLnBrk="1" hangingPunct="1"/>
            <a:r>
              <a:rPr lang="ja-JP" altLang="en-US" smtClean="0"/>
              <a:t>内陸地域への補助金の増加（</a:t>
            </a:r>
            <a:r>
              <a:rPr lang="ja-JP" altLang="en-US" smtClean="0">
                <a:solidFill>
                  <a:srgbClr val="FF3300"/>
                </a:solidFill>
              </a:rPr>
              <a:t>西部大開発</a:t>
            </a:r>
            <a:r>
              <a:rPr lang="ja-JP" altLang="en-US" smtClean="0"/>
              <a:t>・</a:t>
            </a:r>
            <a:r>
              <a:rPr lang="ja-JP" altLang="en-US" smtClean="0">
                <a:solidFill>
                  <a:srgbClr val="FF3300"/>
                </a:solidFill>
              </a:rPr>
              <a:t>新農村建設</a:t>
            </a:r>
            <a:r>
              <a:rPr lang="ja-JP" altLang="en-US" smtClean="0"/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財政収入支出の構造の変化 </a:t>
            </a:r>
          </a:p>
        </p:txBody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mtClean="0"/>
              <a:t>経済建設支出（基本建設支出、科学技術関連支出、農業支援支出）の趨勢的低下</a:t>
            </a:r>
          </a:p>
          <a:p>
            <a:r>
              <a:rPr lang="ja-JP" altLang="en-US" smtClean="0"/>
              <a:t>行政管理費の増大</a:t>
            </a:r>
          </a:p>
          <a:p>
            <a:r>
              <a:rPr lang="ja-JP" altLang="en-US" smtClean="0"/>
              <a:t>末端の農村における費用徴収への依存（</a:t>
            </a:r>
            <a:r>
              <a:rPr lang="ja-JP" altLang="en-US" smtClean="0">
                <a:solidFill>
                  <a:srgbClr val="FF3300"/>
                </a:solidFill>
              </a:rPr>
              <a:t>「農民負担問題」</a:t>
            </a:r>
            <a:r>
              <a:rPr lang="ja-JP" altLang="en-US" smtClean="0"/>
              <a:t>）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mtClean="0">
                <a:solidFill>
                  <a:srgbClr val="FF3300"/>
                </a:solidFill>
              </a:rPr>
              <a:t>⇒農村税費改革</a:t>
            </a:r>
            <a:r>
              <a:rPr lang="ja-JP" altLang="en-US" smtClean="0"/>
              <a:t>・農業税の廃止</a:t>
            </a:r>
          </a:p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図</a:t>
            </a:r>
            <a:r>
              <a:rPr lang="en-US" altLang="ja-JP" smtClean="0"/>
              <a:t>6-5</a:t>
            </a:r>
            <a:r>
              <a:rPr lang="ja-JP" altLang="en-US" smtClean="0"/>
              <a:t>　財政支出項目の推移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775"/>
            <a:ext cx="8569325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現在の財政システムの問題点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mtClean="0"/>
              <a:t>地方債の発行が認められていない</a:t>
            </a:r>
          </a:p>
          <a:p>
            <a:r>
              <a:rPr lang="ja-JP" altLang="en-US" smtClean="0"/>
              <a:t>地方税の項目、税率の決定が地方政府で決定できない</a:t>
            </a:r>
          </a:p>
          <a:p>
            <a:r>
              <a:rPr lang="ja-JP" altLang="en-US" smtClean="0"/>
              <a:t>地方税に区分される個人所得税の財源に占める比率が低水準に</a:t>
            </a:r>
          </a:p>
          <a:p>
            <a:r>
              <a:rPr lang="ja-JP" altLang="en-US" smtClean="0"/>
              <a:t>土地使用権売却収入への依存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ja-JP" altLang="en-US" sz="3600" smtClean="0"/>
              <a:t/>
            </a:r>
            <a:br>
              <a:rPr lang="ja-JP" altLang="en-US" sz="3600" smtClean="0"/>
            </a:br>
            <a:r>
              <a:rPr lang="ja-JP" altLang="en-US" sz="3200" smtClean="0"/>
              <a:t>（１）積極化果敢なアクターとしての地方政府</a:t>
            </a:r>
          </a:p>
        </p:txBody>
      </p:sp>
      <p:sp>
        <p:nvSpPr>
          <p:cNvPr id="37891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TW" altLang="en-US" sz="28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地域保護主義（「</a:t>
            </a:r>
            <a:r>
              <a:rPr lang="zh-TW" altLang="en-US" sz="2800" smtClean="0">
                <a:solidFill>
                  <a:srgbClr val="FF33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諸侯経済</a:t>
            </a:r>
            <a:r>
              <a:rPr lang="zh-TW" altLang="en-US" sz="28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」）</a:t>
            </a:r>
            <a:endParaRPr lang="zh-TW" altLang="ja-JP" sz="280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/>
              <a:t>　　①市場封鎖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/>
              <a:t>　　②原材料・資源の囲い込み（「カイコ大戦」「綿花大戦」）</a:t>
            </a:r>
            <a:endParaRPr lang="en-US" altLang="ja-JP" sz="280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/>
              <a:t>　　③重点産業の保護・育成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/>
              <a:t>　　④地元住民の雇用の確保</a:t>
            </a:r>
          </a:p>
          <a:p>
            <a:pPr eaLnBrk="1" hangingPunct="1">
              <a:lnSpc>
                <a:spcPct val="80000"/>
              </a:lnSpc>
            </a:pPr>
            <a:endParaRPr lang="zh-TW" altLang="ja-JP" sz="280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ja-JP" altLang="en-US" sz="2800" smtClean="0"/>
              <a:t>地域経済活動・企業経営への関与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800" smtClean="0">
                <a:latin typeface="ＭＳ Ｐゴシック" panose="020B0600070205080204" pitchFamily="50" charset="-128"/>
              </a:rPr>
              <a:t>⇒「蘇南モデル」の郷鎮企業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z="2700" smtClean="0"/>
              <a:t>　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en-US" sz="4100" smtClean="0"/>
              <a:t>問題点</a:t>
            </a:r>
          </a:p>
        </p:txBody>
      </p:sp>
      <p:sp>
        <p:nvSpPr>
          <p:cNvPr id="39939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ja-JP" altLang="en-US" smtClean="0"/>
              <a:t>財政収入の地域差が拡大　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ja-JP" altLang="en-US" smtClean="0"/>
          </a:p>
          <a:p>
            <a:pPr eaLnBrk="1" hangingPunct="1">
              <a:lnSpc>
                <a:spcPct val="80000"/>
              </a:lnSpc>
            </a:pPr>
            <a:r>
              <a:rPr lang="ja-JP" altLang="en-US" smtClean="0"/>
              <a:t>資源の効率的な配分を妨害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①地方官僚の腐敗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ja-JP" altLang="en-US" smtClean="0"/>
              <a:t>②非効率な投資とインフレ圧力（</a:t>
            </a:r>
            <a:r>
              <a:rPr lang="ja-JP" altLang="en-US" smtClean="0">
                <a:solidFill>
                  <a:srgbClr val="FF3300"/>
                </a:solidFill>
              </a:rPr>
              <a:t>「投資飢餓症」</a:t>
            </a:r>
            <a:r>
              <a:rPr lang="ja-JP" altLang="en-US" smtClean="0"/>
              <a:t>）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ja-JP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ja-JP" smtClean="0"/>
              <a:t>※</a:t>
            </a:r>
            <a:r>
              <a:rPr lang="ja-JP" altLang="en-US" smtClean="0"/>
              <a:t>「経済発展の原動力」⇔「マクロコントロールの欠如」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4000" smtClean="0"/>
              <a:t>　</a:t>
            </a:r>
            <a:r>
              <a:rPr lang="ja-JP" altLang="en-US" sz="3200" smtClean="0"/>
              <a:t>図</a:t>
            </a:r>
            <a:r>
              <a:rPr lang="en-US" altLang="ja-JP" sz="3200" smtClean="0"/>
              <a:t>6-6</a:t>
            </a:r>
            <a:r>
              <a:rPr lang="ja-JP" altLang="en-US" sz="3200" smtClean="0"/>
              <a:t>　基本建設投資の中央－地方比率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35163"/>
            <a:ext cx="8713787" cy="492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sz="3200" smtClean="0"/>
              <a:t>これからの中央－地方関係のゆくえ</a:t>
            </a:r>
          </a:p>
        </p:txBody>
      </p:sp>
      <p:sp>
        <p:nvSpPr>
          <p:cNvPr id="44035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ja-JP" smtClean="0"/>
              <a:t>80</a:t>
            </a:r>
            <a:r>
              <a:rPr lang="ja-JP" altLang="en-US" smtClean="0"/>
              <a:t>年代の財政システム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mtClean="0"/>
              <a:t>　①地方分権的（地方政府の権限が強い）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mtClean="0"/>
              <a:t>　②地域間資源配分の低下</a:t>
            </a:r>
          </a:p>
          <a:p>
            <a:pPr eaLnBrk="1" hangingPunct="1"/>
            <a:r>
              <a:rPr lang="en-US" altLang="ja-JP" smtClean="0"/>
              <a:t>90</a:t>
            </a:r>
            <a:r>
              <a:rPr lang="ja-JP" altLang="en-US" smtClean="0"/>
              <a:t>年代以降の財システム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mtClean="0"/>
              <a:t>　①財政収入・支出の規範化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mtClean="0"/>
              <a:t>　②中央政府のマクロコントロール強化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ja-JP" altLang="en-US" smtClean="0"/>
              <a:t>⇒「地方の経済活力」と「資産バブル発生の懸念」とのバランス</a:t>
            </a:r>
          </a:p>
          <a:p>
            <a:pPr eaLnBrk="1" hangingPunct="1"/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1182</Words>
  <Application>Microsoft Office PowerPoint</Application>
  <PresentationFormat>画面に合わせる (4:3)</PresentationFormat>
  <Paragraphs>153</Paragraphs>
  <Slides>21</Slides>
  <Notes>20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9" baseType="lpstr">
      <vt:lpstr>Arial</vt:lpstr>
      <vt:lpstr>ＭＳ Ｐゴシック</vt:lpstr>
      <vt:lpstr>Calibri</vt:lpstr>
      <vt:lpstr>宋体</vt:lpstr>
      <vt:lpstr>Times New Roman</vt:lpstr>
      <vt:lpstr>ＭＳ 明朝</vt:lpstr>
      <vt:lpstr>Century</vt:lpstr>
      <vt:lpstr>Office テーマ</vt:lpstr>
      <vt:lpstr>１．中国における中央－地方関係：「重層性」と「多様性」</vt:lpstr>
      <vt:lpstr>（１）計画経済時代の財政制度</vt:lpstr>
      <vt:lpstr>（２）地方財政請負制度の導入</vt:lpstr>
      <vt:lpstr>財政上納金負担のタイプ </vt:lpstr>
      <vt:lpstr>※財政請負制の効果</vt:lpstr>
      <vt:lpstr>デメリット：</vt:lpstr>
      <vt:lpstr>国家財政に占める中央政府予算の比率</vt:lpstr>
      <vt:lpstr>省間の所得再分配効果（変動係数）の推移</vt:lpstr>
      <vt:lpstr>　予算外資金収入の規模</vt:lpstr>
      <vt:lpstr>C. 「分税制」の実施（94年～）</vt:lpstr>
      <vt:lpstr>PowerPoint プレゼンテーション</vt:lpstr>
      <vt:lpstr>　税収各項目の比率</vt:lpstr>
      <vt:lpstr>※結果 </vt:lpstr>
      <vt:lpstr>中央政府による再分配の強化</vt:lpstr>
      <vt:lpstr>財政収入支出の構造の変化 </vt:lpstr>
      <vt:lpstr>図6-5　財政支出項目の推移</vt:lpstr>
      <vt:lpstr>現在の財政システムの問題点</vt:lpstr>
      <vt:lpstr> （１）積極化果敢なアクターとしての地方政府</vt:lpstr>
      <vt:lpstr>問題点</vt:lpstr>
      <vt:lpstr>　図6-6　基本建設投資の中央－地方比率</vt:lpstr>
      <vt:lpstr>これからの中央－地方関係のゆくえ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財政・金融改革と地方政府の役割（テキスト第7章） </dc:title>
  <dc:creator>KAJITANI Kai</dc:creator>
  <cp:lastModifiedBy>jincun</cp:lastModifiedBy>
  <cp:revision>45</cp:revision>
  <cp:lastPrinted>2016-04-14T07:22:11Z</cp:lastPrinted>
  <dcterms:created xsi:type="dcterms:W3CDTF">2010-12-07T06:48:05Z</dcterms:created>
  <dcterms:modified xsi:type="dcterms:W3CDTF">2016-05-27T01:44:08Z</dcterms:modified>
</cp:coreProperties>
</file>