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83" r:id="rId2"/>
    <p:sldId id="291" r:id="rId3"/>
    <p:sldId id="292" r:id="rId4"/>
    <p:sldId id="293"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10" r:id="rId21"/>
    <p:sldId id="309" r:id="rId22"/>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8" autoAdjust="0"/>
    <p:restoredTop sz="94660"/>
  </p:normalViewPr>
  <p:slideViewPr>
    <p:cSldViewPr>
      <p:cViewPr varScale="1">
        <p:scale>
          <a:sx n="106" d="100"/>
          <a:sy n="106" d="100"/>
        </p:scale>
        <p:origin x="1770"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3174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3174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3174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BAF3DED-1202-4440-BBA6-F5DA576B4FF2}" type="slidenum">
              <a:rPr lang="en-US" altLang="ja-JP"/>
              <a:pPr/>
              <a:t>‹#›</a:t>
            </a:fld>
            <a:endParaRPr lang="en-US" altLang="ja-JP"/>
          </a:p>
        </p:txBody>
      </p:sp>
    </p:spTree>
    <p:extLst>
      <p:ext uri="{BB962C8B-B14F-4D97-AF65-F5344CB8AC3E}">
        <p14:creationId xmlns:p14="http://schemas.microsoft.com/office/powerpoint/2010/main" val="32693307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768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7680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68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68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768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96DC81A1-443E-4835-9510-7A515EE51B8B}" type="slidenum">
              <a:rPr lang="en-US" altLang="ja-JP"/>
              <a:pPr/>
              <a:t>‹#›</a:t>
            </a:fld>
            <a:endParaRPr lang="en-US" altLang="ja-JP"/>
          </a:p>
        </p:txBody>
      </p:sp>
    </p:spTree>
    <p:extLst>
      <p:ext uri="{BB962C8B-B14F-4D97-AF65-F5344CB8AC3E}">
        <p14:creationId xmlns:p14="http://schemas.microsoft.com/office/powerpoint/2010/main" val="5959781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1pPr>
    <a:lvl2pPr marL="457200" algn="l" rtl="0" fontAlgn="base">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2pPr>
    <a:lvl3pPr marL="914400" algn="l" rtl="0" fontAlgn="base">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3pPr>
    <a:lvl4pPr marL="1371600" algn="l" rtl="0" fontAlgn="base">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4pPr>
    <a:lvl5pPr marL="1828800" algn="l" rtl="0" fontAlgn="base">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FCD2FB7-00C6-4A20-AEFA-F1C8BC55C37C}" type="slidenum">
              <a:rPr lang="en-US" altLang="ja-JP"/>
              <a:pPr/>
              <a:t>20</a:t>
            </a:fld>
            <a:endParaRPr lang="en-US" altLang="ja-JP"/>
          </a:p>
        </p:txBody>
      </p:sp>
      <p:sp>
        <p:nvSpPr>
          <p:cNvPr id="80898" name="スライド イメージ プレースホルダ 1"/>
          <p:cNvSpPr>
            <a:spLocks noGrp="1" noRot="1" noChangeAspect="1" noTextEdit="1"/>
          </p:cNvSpPr>
          <p:nvPr>
            <p:ph type="sldImg"/>
          </p:nvPr>
        </p:nvSpPr>
        <p:spPr>
          <a:ln/>
        </p:spPr>
      </p:sp>
      <p:sp>
        <p:nvSpPr>
          <p:cNvPr id="80899" name="ノート プレースホルダ 2"/>
          <p:cNvSpPr>
            <a:spLocks noGrp="1"/>
          </p:cNvSpPr>
          <p:nvPr>
            <p:ph type="body" idx="1"/>
          </p:nvPr>
        </p:nvSpPr>
        <p:spPr/>
        <p:txBody>
          <a:bodyPr/>
          <a:lstStyle/>
          <a:p>
            <a:pPr>
              <a:spcBef>
                <a:spcPct val="0"/>
              </a:spcBef>
            </a:pPr>
            <a:endParaRPr lang="zh-CN" altLang="zh-CN"/>
          </a:p>
        </p:txBody>
      </p:sp>
      <p:sp>
        <p:nvSpPr>
          <p:cNvPr id="80900"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6E12A06A-21B7-4894-834A-2A7FF396EB0C}" type="slidenum">
              <a:rPr lang="en-US" altLang="ja-JP" sz="1200">
                <a:latin typeface="Calibri" panose="020F0502020204030204" pitchFamily="34" charset="0"/>
              </a:rPr>
              <a:pPr algn="r"/>
              <a:t>20</a:t>
            </a:fld>
            <a:endParaRPr lang="en-US" altLang="ja-JP" sz="1200">
              <a:latin typeface="Calibri" panose="020F0502020204030204" pitchFamily="34" charset="0"/>
            </a:endParaRPr>
          </a:p>
        </p:txBody>
      </p:sp>
    </p:spTree>
    <p:extLst>
      <p:ext uri="{BB962C8B-B14F-4D97-AF65-F5344CB8AC3E}">
        <p14:creationId xmlns:p14="http://schemas.microsoft.com/office/powerpoint/2010/main" val="1904100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193906D-4989-4331-93CA-7CD455124486}" type="slidenum">
              <a:rPr lang="en-US" altLang="ja-JP"/>
              <a:pPr/>
              <a:t>21</a:t>
            </a:fld>
            <a:endParaRPr lang="en-US" altLang="ja-JP"/>
          </a:p>
        </p:txBody>
      </p:sp>
      <p:sp>
        <p:nvSpPr>
          <p:cNvPr id="77826" name="スライド イメージ プレースホルダ 1"/>
          <p:cNvSpPr>
            <a:spLocks noGrp="1" noRot="1" noChangeAspect="1" noTextEdit="1"/>
          </p:cNvSpPr>
          <p:nvPr>
            <p:ph type="sldImg"/>
          </p:nvPr>
        </p:nvSpPr>
        <p:spPr>
          <a:ln/>
        </p:spPr>
      </p:sp>
      <p:sp>
        <p:nvSpPr>
          <p:cNvPr id="77827" name="ノート プレースホルダ 2"/>
          <p:cNvSpPr>
            <a:spLocks noGrp="1"/>
          </p:cNvSpPr>
          <p:nvPr>
            <p:ph type="body" idx="1"/>
          </p:nvPr>
        </p:nvSpPr>
        <p:spPr/>
        <p:txBody>
          <a:bodyPr/>
          <a:lstStyle/>
          <a:p>
            <a:pPr>
              <a:spcBef>
                <a:spcPct val="0"/>
              </a:spcBef>
            </a:pPr>
            <a:endParaRPr lang="zh-CN" altLang="zh-CN"/>
          </a:p>
        </p:txBody>
      </p:sp>
      <p:sp>
        <p:nvSpPr>
          <p:cNvPr id="77828"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ABE7E3AC-8482-44A5-ABAB-42D2F88E7A11}" type="slidenum">
              <a:rPr lang="en-US" altLang="ja-JP" sz="1200">
                <a:latin typeface="Calibri" panose="020F0502020204030204" pitchFamily="34" charset="0"/>
              </a:rPr>
              <a:pPr algn="r"/>
              <a:t>21</a:t>
            </a:fld>
            <a:endParaRPr lang="en-US" altLang="ja-JP" sz="1200">
              <a:latin typeface="Calibri" panose="020F0502020204030204" pitchFamily="34" charset="0"/>
            </a:endParaRPr>
          </a:p>
        </p:txBody>
      </p:sp>
    </p:spTree>
    <p:extLst>
      <p:ext uri="{BB962C8B-B14F-4D97-AF65-F5344CB8AC3E}">
        <p14:creationId xmlns:p14="http://schemas.microsoft.com/office/powerpoint/2010/main" val="1831475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smtClean="0"/>
              <a:t>マスター タイトルの書式設定</a:t>
            </a:r>
            <a:endParaRPr lang="zh-CN"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78BED99B-FA16-49C5-9186-922C36A5A42E}" type="slidenum">
              <a:rPr lang="en-US" altLang="ja-JP"/>
              <a:pPr/>
              <a:t>‹#›</a:t>
            </a:fld>
            <a:endParaRPr lang="en-US" altLang="ja-JP"/>
          </a:p>
        </p:txBody>
      </p:sp>
    </p:spTree>
    <p:extLst>
      <p:ext uri="{BB962C8B-B14F-4D97-AF65-F5344CB8AC3E}">
        <p14:creationId xmlns:p14="http://schemas.microsoft.com/office/powerpoint/2010/main" val="162067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BAA16E1C-71B7-48C1-BED8-8DCF32B96044}" type="slidenum">
              <a:rPr lang="en-US" altLang="ja-JP"/>
              <a:pPr/>
              <a:t>‹#›</a:t>
            </a:fld>
            <a:endParaRPr lang="en-US" altLang="ja-JP"/>
          </a:p>
        </p:txBody>
      </p:sp>
    </p:spTree>
    <p:extLst>
      <p:ext uri="{BB962C8B-B14F-4D97-AF65-F5344CB8AC3E}">
        <p14:creationId xmlns:p14="http://schemas.microsoft.com/office/powerpoint/2010/main" val="3335700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7517C9F7-4C61-4160-8544-EFC0FF1E5D43}" type="slidenum">
              <a:rPr lang="en-US" altLang="ja-JP"/>
              <a:pPr/>
              <a:t>‹#›</a:t>
            </a:fld>
            <a:endParaRPr lang="en-US" altLang="ja-JP"/>
          </a:p>
        </p:txBody>
      </p:sp>
    </p:spTree>
    <p:extLst>
      <p:ext uri="{BB962C8B-B14F-4D97-AF65-F5344CB8AC3E}">
        <p14:creationId xmlns:p14="http://schemas.microsoft.com/office/powerpoint/2010/main" val="1848413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457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half" idx="2"/>
          </p:nvPr>
        </p:nvSpPr>
        <p:spPr>
          <a:xfrm>
            <a:off x="4648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75876269-2298-4D2C-B4AF-0A84057CCC73}" type="slidenum">
              <a:rPr lang="en-US" altLang="ja-JP"/>
              <a:pPr/>
              <a:t>‹#›</a:t>
            </a:fld>
            <a:endParaRPr lang="en-US" altLang="ja-JP"/>
          </a:p>
        </p:txBody>
      </p:sp>
    </p:spTree>
    <p:extLst>
      <p:ext uri="{BB962C8B-B14F-4D97-AF65-F5344CB8AC3E}">
        <p14:creationId xmlns:p14="http://schemas.microsoft.com/office/powerpoint/2010/main" val="2289184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7" name="日付プレースホルダー 6"/>
          <p:cNvSpPr>
            <a:spLocks noGrp="1"/>
          </p:cNvSpPr>
          <p:nvPr>
            <p:ph type="dt" sz="half" idx="10"/>
          </p:nvPr>
        </p:nvSpPr>
        <p:spPr/>
        <p:txBody>
          <a:bodyPr/>
          <a:lstStyle>
            <a:lvl1pPr>
              <a:defRPr/>
            </a:lvl1pPr>
          </a:lstStyle>
          <a:p>
            <a:endParaRPr lang="en-US" altLang="ja-JP"/>
          </a:p>
        </p:txBody>
      </p:sp>
      <p:sp>
        <p:nvSpPr>
          <p:cNvPr id="8" name="フッター プレースホルダー 7"/>
          <p:cNvSpPr>
            <a:spLocks noGrp="1"/>
          </p:cNvSpPr>
          <p:nvPr>
            <p:ph type="ftr" sz="quarter" idx="11"/>
          </p:nvPr>
        </p:nvSpPr>
        <p:spPr/>
        <p:txBody>
          <a:bodyPr/>
          <a:lstStyle>
            <a:lvl1pPr>
              <a:defRPr/>
            </a:lvl1pPr>
          </a:lstStyle>
          <a:p>
            <a:endParaRPr lang="en-US" altLang="ja-JP"/>
          </a:p>
        </p:txBody>
      </p:sp>
      <p:sp>
        <p:nvSpPr>
          <p:cNvPr id="9" name="スライド番号プレースホルダー 8"/>
          <p:cNvSpPr>
            <a:spLocks noGrp="1"/>
          </p:cNvSpPr>
          <p:nvPr>
            <p:ph type="sldNum" sz="quarter" idx="12"/>
          </p:nvPr>
        </p:nvSpPr>
        <p:spPr/>
        <p:txBody>
          <a:bodyPr/>
          <a:lstStyle>
            <a:lvl1pPr>
              <a:defRPr/>
            </a:lvl1pPr>
          </a:lstStyle>
          <a:p>
            <a:fld id="{1F110781-AC7A-4507-A207-8272F86E8977}" type="slidenum">
              <a:rPr lang="en-US" altLang="ja-JP"/>
              <a:pPr/>
              <a:t>‹#›</a:t>
            </a:fld>
            <a:endParaRPr lang="en-US" altLang="ja-JP"/>
          </a:p>
        </p:txBody>
      </p:sp>
    </p:spTree>
    <p:extLst>
      <p:ext uri="{BB962C8B-B14F-4D97-AF65-F5344CB8AC3E}">
        <p14:creationId xmlns:p14="http://schemas.microsoft.com/office/powerpoint/2010/main" val="3756866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日付プレースホルダー 2"/>
          <p:cNvSpPr>
            <a:spLocks noGrp="1"/>
          </p:cNvSpPr>
          <p:nvPr>
            <p:ph type="dt" sz="half" idx="10"/>
          </p:nvPr>
        </p:nvSpPr>
        <p:spPr/>
        <p:txBody>
          <a:bodyPr/>
          <a:lstStyle>
            <a:lvl1pPr>
              <a:defRPr/>
            </a:lvl1pPr>
          </a:lstStyle>
          <a:p>
            <a:endParaRPr lang="en-US" altLang="ja-JP"/>
          </a:p>
        </p:txBody>
      </p:sp>
      <p:sp>
        <p:nvSpPr>
          <p:cNvPr id="4" name="フッター プレースホルダー 3"/>
          <p:cNvSpPr>
            <a:spLocks noGrp="1"/>
          </p:cNvSpPr>
          <p:nvPr>
            <p:ph type="ftr" sz="quarter" idx="11"/>
          </p:nvPr>
        </p:nvSpPr>
        <p:spPr/>
        <p:txBody>
          <a:bodyPr/>
          <a:lstStyle>
            <a:lvl1pPr>
              <a:defRPr/>
            </a:lvl1pPr>
          </a:lstStyle>
          <a:p>
            <a:endParaRPr lang="en-US" altLang="ja-JP"/>
          </a:p>
        </p:txBody>
      </p:sp>
      <p:sp>
        <p:nvSpPr>
          <p:cNvPr id="5" name="スライド番号プレースホルダー 4"/>
          <p:cNvSpPr>
            <a:spLocks noGrp="1"/>
          </p:cNvSpPr>
          <p:nvPr>
            <p:ph type="sldNum" sz="quarter" idx="12"/>
          </p:nvPr>
        </p:nvSpPr>
        <p:spPr/>
        <p:txBody>
          <a:bodyPr/>
          <a:lstStyle>
            <a:lvl1pPr>
              <a:defRPr/>
            </a:lvl1pPr>
          </a:lstStyle>
          <a:p>
            <a:fld id="{D52E2FCC-C351-4E29-9895-009B0F2C25B1}" type="slidenum">
              <a:rPr lang="en-US" altLang="ja-JP"/>
              <a:pPr/>
              <a:t>‹#›</a:t>
            </a:fld>
            <a:endParaRPr lang="en-US" altLang="ja-JP"/>
          </a:p>
        </p:txBody>
      </p:sp>
    </p:spTree>
    <p:extLst>
      <p:ext uri="{BB962C8B-B14F-4D97-AF65-F5344CB8AC3E}">
        <p14:creationId xmlns:p14="http://schemas.microsoft.com/office/powerpoint/2010/main" val="3304509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endParaRPr lang="en-US" altLang="ja-JP"/>
          </a:p>
        </p:txBody>
      </p:sp>
      <p:sp>
        <p:nvSpPr>
          <p:cNvPr id="3" name="フッター プレースホルダー 2"/>
          <p:cNvSpPr>
            <a:spLocks noGrp="1"/>
          </p:cNvSpPr>
          <p:nvPr>
            <p:ph type="ftr" sz="quarter" idx="11"/>
          </p:nvPr>
        </p:nvSpPr>
        <p:spPr/>
        <p:txBody>
          <a:bodyPr/>
          <a:lstStyle>
            <a:lvl1pPr>
              <a:defRPr/>
            </a:lvl1pPr>
          </a:lstStyle>
          <a:p>
            <a:endParaRPr lang="en-US" altLang="ja-JP"/>
          </a:p>
        </p:txBody>
      </p:sp>
      <p:sp>
        <p:nvSpPr>
          <p:cNvPr id="4" name="スライド番号プレースホルダー 3"/>
          <p:cNvSpPr>
            <a:spLocks noGrp="1"/>
          </p:cNvSpPr>
          <p:nvPr>
            <p:ph type="sldNum" sz="quarter" idx="12"/>
          </p:nvPr>
        </p:nvSpPr>
        <p:spPr/>
        <p:txBody>
          <a:bodyPr/>
          <a:lstStyle>
            <a:lvl1pPr>
              <a:defRPr/>
            </a:lvl1pPr>
          </a:lstStyle>
          <a:p>
            <a:fld id="{E7A529DE-931A-4A0E-9028-F2A5ADB3D471}" type="slidenum">
              <a:rPr lang="en-US" altLang="ja-JP"/>
              <a:pPr/>
              <a:t>‹#›</a:t>
            </a:fld>
            <a:endParaRPr lang="en-US" altLang="ja-JP"/>
          </a:p>
        </p:txBody>
      </p:sp>
    </p:spTree>
    <p:extLst>
      <p:ext uri="{BB962C8B-B14F-4D97-AF65-F5344CB8AC3E}">
        <p14:creationId xmlns:p14="http://schemas.microsoft.com/office/powerpoint/2010/main" val="3909230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38783E11-A138-49EF-9A51-9EEEEE85B289}" type="slidenum">
              <a:rPr lang="en-US" altLang="ja-JP"/>
              <a:pPr/>
              <a:t>‹#›</a:t>
            </a:fld>
            <a:endParaRPr lang="en-US" altLang="ja-JP"/>
          </a:p>
        </p:txBody>
      </p:sp>
    </p:spTree>
    <p:extLst>
      <p:ext uri="{BB962C8B-B14F-4D97-AF65-F5344CB8AC3E}">
        <p14:creationId xmlns:p14="http://schemas.microsoft.com/office/powerpoint/2010/main" val="3110821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F436F2BE-B04D-4E46-9827-DD650CFF5751}" type="slidenum">
              <a:rPr lang="en-US" altLang="ja-JP"/>
              <a:pPr/>
              <a:t>‹#›</a:t>
            </a:fld>
            <a:endParaRPr lang="en-US" altLang="ja-JP"/>
          </a:p>
        </p:txBody>
      </p:sp>
    </p:spTree>
    <p:extLst>
      <p:ext uri="{BB962C8B-B14F-4D97-AF65-F5344CB8AC3E}">
        <p14:creationId xmlns:p14="http://schemas.microsoft.com/office/powerpoint/2010/main" val="2075104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6B6DDE70-E16B-45C8-871C-71FE6C741552}" type="slidenum">
              <a:rPr lang="en-US" altLang="ja-JP"/>
              <a:pPr/>
              <a:t>‹#›</a:t>
            </a:fld>
            <a:endParaRPr lang="en-US" altLang="ja-JP"/>
          </a:p>
        </p:txBody>
      </p:sp>
    </p:spTree>
    <p:extLst>
      <p:ext uri="{BB962C8B-B14F-4D97-AF65-F5344CB8AC3E}">
        <p14:creationId xmlns:p14="http://schemas.microsoft.com/office/powerpoint/2010/main" val="4076326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61574E04-A1A4-41E1-AE81-C5D64A655663}" type="slidenum">
              <a:rPr lang="en-US" altLang="ja-JP"/>
              <a:pPr/>
              <a:t>‹#›</a:t>
            </a:fld>
            <a:endParaRPr lang="en-US" altLang="ja-JP"/>
          </a:p>
        </p:txBody>
      </p:sp>
    </p:spTree>
    <p:extLst>
      <p:ext uri="{BB962C8B-B14F-4D97-AF65-F5344CB8AC3E}">
        <p14:creationId xmlns:p14="http://schemas.microsoft.com/office/powerpoint/2010/main" val="4099470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98B06B1-4765-4032-AC12-AEE8C831F6C1}"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8229600" cy="633412"/>
          </a:xfrm>
        </p:spPr>
        <p:txBody>
          <a:bodyPr/>
          <a:lstStyle/>
          <a:p>
            <a:r>
              <a:rPr lang="ja-JP" altLang="en-US" sz="4000"/>
              <a:t>計画経済の構築と市場経済への転換</a:t>
            </a:r>
          </a:p>
        </p:txBody>
      </p:sp>
      <p:sp>
        <p:nvSpPr>
          <p:cNvPr id="48131" name="Rectangle 3"/>
          <p:cNvSpPr>
            <a:spLocks noGrp="1" noChangeArrowheads="1"/>
          </p:cNvSpPr>
          <p:nvPr>
            <p:ph type="body" idx="1"/>
          </p:nvPr>
        </p:nvSpPr>
        <p:spPr>
          <a:xfrm>
            <a:off x="457200" y="1052513"/>
            <a:ext cx="8229600" cy="5073650"/>
          </a:xfrm>
        </p:spPr>
        <p:txBody>
          <a:bodyPr/>
          <a:lstStyle/>
          <a:p>
            <a:pPr>
              <a:buFontTx/>
              <a:buNone/>
            </a:pPr>
            <a:r>
              <a:rPr lang="ja-JP" altLang="en-US"/>
              <a:t>＊計画の策定と決定権→政府</a:t>
            </a:r>
          </a:p>
          <a:p>
            <a:pPr>
              <a:buFontTx/>
              <a:buNone/>
            </a:pPr>
            <a:r>
              <a:rPr lang="ja-JP" altLang="en-US"/>
              <a:t>　企業や金融機関は意思決定ない実行部門</a:t>
            </a:r>
          </a:p>
          <a:p>
            <a:pPr>
              <a:buFontTx/>
              <a:buNone/>
            </a:pPr>
            <a:r>
              <a:rPr lang="ja-JP" altLang="en-US"/>
              <a:t>①</a:t>
            </a:r>
            <a:r>
              <a:rPr lang="en-US" altLang="ja-JP"/>
              <a:t>1949</a:t>
            </a:r>
            <a:r>
              <a:rPr lang="ja-JP" altLang="en-US"/>
              <a:t>～</a:t>
            </a:r>
            <a:r>
              <a:rPr lang="en-US" altLang="ja-JP"/>
              <a:t>52</a:t>
            </a:r>
            <a:r>
              <a:rPr lang="ja-JP" altLang="en-US"/>
              <a:t>年間接金融を政府の独占管理に</a:t>
            </a:r>
          </a:p>
          <a:p>
            <a:pPr>
              <a:buFontTx/>
              <a:buNone/>
            </a:pPr>
            <a:r>
              <a:rPr lang="ja-JP" altLang="en-US"/>
              <a:t>②債権や株式の発行という直接金融禁止</a:t>
            </a:r>
          </a:p>
          <a:p>
            <a:pPr>
              <a:buFontTx/>
              <a:buNone/>
            </a:pPr>
            <a:r>
              <a:rPr lang="ja-JP" altLang="en-US"/>
              <a:t>③企業間信用を排除</a:t>
            </a:r>
          </a:p>
          <a:p>
            <a:pPr>
              <a:buFontTx/>
              <a:buNone/>
            </a:pPr>
            <a:r>
              <a:rPr lang="ja-JP" altLang="en-US"/>
              <a:t>④外貨の集中管理</a:t>
            </a:r>
          </a:p>
          <a:p>
            <a:pPr>
              <a:buFontTx/>
              <a:buNone/>
            </a:pPr>
            <a:r>
              <a:rPr lang="ja-JP" altLang="en-US"/>
              <a:t>国有企業と人民公社</a:t>
            </a:r>
          </a:p>
          <a:p>
            <a:pPr>
              <a:buFontTx/>
              <a:buNone/>
            </a:pPr>
            <a:r>
              <a:rPr lang="ja-JP" altLang="en-US"/>
              <a:t>経済の資源配分メカニズムに問題</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タイトル 1"/>
          <p:cNvSpPr>
            <a:spLocks noGrp="1"/>
          </p:cNvSpPr>
          <p:nvPr>
            <p:ph type="title" idx="4294967295"/>
          </p:nvPr>
        </p:nvSpPr>
        <p:spPr/>
        <p:txBody>
          <a:bodyPr/>
          <a:lstStyle/>
          <a:p>
            <a:r>
              <a:rPr lang="ja-JP" altLang="en-US"/>
              <a:t>金融の機能</a:t>
            </a:r>
          </a:p>
        </p:txBody>
      </p:sp>
      <p:sp>
        <p:nvSpPr>
          <p:cNvPr id="3" name="コンテンツ プレースホルダ 2"/>
          <p:cNvSpPr>
            <a:spLocks noGrp="1"/>
          </p:cNvSpPr>
          <p:nvPr>
            <p:ph idx="4294967295"/>
          </p:nvPr>
        </p:nvSpPr>
        <p:spPr/>
        <p:txBody>
          <a:bodyPr>
            <a:normAutofit/>
          </a:bodyPr>
          <a:lstStyle/>
          <a:p>
            <a:pPr>
              <a:lnSpc>
                <a:spcPct val="90000"/>
              </a:lnSpc>
            </a:pPr>
            <a:r>
              <a:rPr lang="ja-JP" altLang="en-US" sz="3000"/>
              <a:t>資源配分メカニズム	</a:t>
            </a:r>
          </a:p>
          <a:p>
            <a:pPr lvl="1">
              <a:lnSpc>
                <a:spcPct val="90000"/>
              </a:lnSpc>
            </a:pPr>
            <a:r>
              <a:rPr lang="ja-JP" altLang="en-US" sz="2600"/>
              <a:t>「行政による配分」</a:t>
            </a:r>
            <a:r>
              <a:rPr lang="en-US" altLang="ja-JP" sz="2600"/>
              <a:t>vs</a:t>
            </a:r>
            <a:r>
              <a:rPr lang="ja-JP" altLang="en-US" sz="2600"/>
              <a:t>「市場による調整」</a:t>
            </a:r>
          </a:p>
          <a:p>
            <a:pPr lvl="1">
              <a:lnSpc>
                <a:spcPct val="90000"/>
              </a:lnSpc>
            </a:pPr>
            <a:r>
              <a:rPr lang="ja-JP" altLang="en-US" sz="2600"/>
              <a:t>中央集権的配分ｖｓ分権的意志決定</a:t>
            </a:r>
          </a:p>
          <a:p>
            <a:pPr lvl="1">
              <a:lnSpc>
                <a:spcPct val="90000"/>
              </a:lnSpc>
            </a:pPr>
            <a:r>
              <a:rPr lang="ja-JP" altLang="en-US" sz="2600"/>
              <a:t>財政</a:t>
            </a:r>
            <a:r>
              <a:rPr lang="en-US" altLang="ja-JP" sz="2600"/>
              <a:t>vs</a:t>
            </a:r>
            <a:r>
              <a:rPr lang="ja-JP" altLang="en-US" sz="2600"/>
              <a:t>金融へ</a:t>
            </a:r>
          </a:p>
          <a:p>
            <a:pPr>
              <a:lnSpc>
                <a:spcPct val="90000"/>
              </a:lnSpc>
            </a:pPr>
            <a:r>
              <a:rPr lang="ja-JP" altLang="en-US" sz="3000"/>
              <a:t>市場経済化とは？</a:t>
            </a:r>
          </a:p>
          <a:p>
            <a:pPr lvl="1">
              <a:lnSpc>
                <a:spcPct val="90000"/>
              </a:lnSpc>
            </a:pPr>
            <a:r>
              <a:rPr lang="ja-JP" altLang="en-US" sz="2600"/>
              <a:t>金融による資源配分の比重を高めること。</a:t>
            </a:r>
          </a:p>
          <a:p>
            <a:pPr lvl="1">
              <a:lnSpc>
                <a:spcPct val="90000"/>
              </a:lnSpc>
            </a:pPr>
            <a:r>
              <a:rPr lang="ja-JP" altLang="en-US" sz="2600"/>
              <a:t>資源を持つ人と必要な人が直接交渉</a:t>
            </a:r>
          </a:p>
          <a:p>
            <a:pPr>
              <a:lnSpc>
                <a:spcPct val="90000"/>
              </a:lnSpc>
            </a:pPr>
            <a:r>
              <a:rPr lang="ja-JP" altLang="en-US" sz="3000"/>
              <a:t>「市場と通じた調整」を機能させるため、金融の機能（主につぎの６つ）を回復する必要があった。</a:t>
            </a:r>
          </a:p>
          <a:p>
            <a:pPr>
              <a:lnSpc>
                <a:spcPct val="90000"/>
              </a:lnSpc>
            </a:pPr>
            <a:endParaRPr lang="en-US" altLang="ja-JP" sz="3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idx="4294967295"/>
          </p:nvPr>
        </p:nvSpPr>
        <p:spPr/>
        <p:txBody>
          <a:bodyPr>
            <a:normAutofit/>
          </a:bodyPr>
          <a:lstStyle/>
          <a:p>
            <a:r>
              <a:rPr lang="ja-JP" altLang="en-US" sz="4000"/>
              <a:t>分権的意志決定を支える金融の機能</a:t>
            </a:r>
          </a:p>
        </p:txBody>
      </p:sp>
      <p:sp>
        <p:nvSpPr>
          <p:cNvPr id="3" name="コンテンツ プレースホルダ 2"/>
          <p:cNvSpPr>
            <a:spLocks noGrp="1"/>
          </p:cNvSpPr>
          <p:nvPr>
            <p:ph idx="4294967295"/>
          </p:nvPr>
        </p:nvSpPr>
        <p:spPr/>
        <p:txBody>
          <a:bodyPr>
            <a:normAutofit/>
          </a:bodyPr>
          <a:lstStyle/>
          <a:p>
            <a:pPr marL="514350" indent="-514350">
              <a:lnSpc>
                <a:spcPct val="90000"/>
              </a:lnSpc>
              <a:buFont typeface="Calibri" panose="020F0502020204030204" pitchFamily="34" charset="0"/>
              <a:buAutoNum type="arabicPeriod"/>
            </a:pPr>
            <a:r>
              <a:rPr lang="ja-JP" altLang="en-US"/>
              <a:t>代金を支払う決済</a:t>
            </a:r>
          </a:p>
          <a:p>
            <a:pPr marL="1314450" lvl="2" indent="-514350">
              <a:lnSpc>
                <a:spcPct val="90000"/>
              </a:lnSpc>
            </a:pPr>
            <a:r>
              <a:rPr lang="ja-JP" altLang="en-US"/>
              <a:t>資金決済の正確な実行が、経済取引を支える</a:t>
            </a:r>
          </a:p>
          <a:p>
            <a:pPr marL="1314450" lvl="2" indent="-514350">
              <a:lnSpc>
                <a:spcPct val="90000"/>
              </a:lnSpc>
            </a:pPr>
            <a:r>
              <a:rPr lang="ja-JP" altLang="en-US"/>
              <a:t>銀行がこの役割を果たす</a:t>
            </a:r>
          </a:p>
          <a:p>
            <a:pPr marL="514350" indent="-514350">
              <a:lnSpc>
                <a:spcPct val="90000"/>
              </a:lnSpc>
              <a:buFont typeface="Calibri" panose="020F0502020204030204" pitchFamily="34" charset="0"/>
              <a:buAutoNum type="arabicPeriod"/>
            </a:pPr>
            <a:r>
              <a:rPr lang="ja-JP" altLang="en-US"/>
              <a:t>資源のプール化や小口化</a:t>
            </a:r>
          </a:p>
          <a:p>
            <a:pPr marL="1314450" lvl="2" indent="-514350">
              <a:lnSpc>
                <a:spcPct val="90000"/>
              </a:lnSpc>
            </a:pPr>
            <a:r>
              <a:rPr lang="ja-JP" altLang="en-US"/>
              <a:t>需給に合わせて量を調整する。</a:t>
            </a:r>
          </a:p>
          <a:p>
            <a:pPr marL="1314450" lvl="2" indent="-514350">
              <a:lnSpc>
                <a:spcPct val="90000"/>
              </a:lnSpc>
            </a:pPr>
            <a:r>
              <a:rPr lang="ja-JP" altLang="en-US"/>
              <a:t>銀行の預金と貸出は独立。株式や債券を小口化。</a:t>
            </a:r>
          </a:p>
          <a:p>
            <a:pPr marL="514350" indent="-514350">
              <a:lnSpc>
                <a:spcPct val="90000"/>
              </a:lnSpc>
              <a:buFont typeface="Calibri" panose="020F0502020204030204" pitchFamily="34" charset="0"/>
              <a:buAutoNum type="arabicPeriod"/>
            </a:pPr>
            <a:r>
              <a:rPr lang="ja-JP" altLang="en-US"/>
              <a:t>異なる時間・地点の間での資源移転</a:t>
            </a:r>
          </a:p>
          <a:p>
            <a:pPr marL="1314450" lvl="2" indent="-514350">
              <a:lnSpc>
                <a:spcPct val="90000"/>
              </a:lnSpc>
            </a:pPr>
            <a:r>
              <a:rPr lang="ja-JP" altLang="en-US"/>
              <a:t>若い時は貯金をし、年をとってから貯蓄を切り崩す。</a:t>
            </a:r>
          </a:p>
          <a:p>
            <a:pPr marL="1314450" lvl="2" indent="-514350">
              <a:lnSpc>
                <a:spcPct val="90000"/>
              </a:lnSpc>
            </a:pPr>
            <a:r>
              <a:rPr lang="ja-JP" altLang="en-US"/>
              <a:t>企業などは貯蓄するから資金を集めて投資をする。</a:t>
            </a:r>
          </a:p>
          <a:p>
            <a:pPr marL="1314450" lvl="2" indent="-514350">
              <a:lnSpc>
                <a:spcPct val="90000"/>
              </a:lnSpc>
            </a:pPr>
            <a:r>
              <a:rPr lang="ja-JP" altLang="en-US"/>
              <a:t>こうした異なる需要を持つ人をつなげる機能。</a:t>
            </a:r>
          </a:p>
          <a:p>
            <a:pPr marL="1771650" lvl="3" indent="-514350">
              <a:lnSpc>
                <a:spcPct val="90000"/>
              </a:lnSpc>
            </a:pPr>
            <a:endParaRPr lang="ja-JP" altLang="en-US"/>
          </a:p>
          <a:p>
            <a:pPr marL="1771650" lvl="3" indent="-514350">
              <a:lnSpc>
                <a:spcPct val="90000"/>
              </a:lnSpc>
              <a:buFontTx/>
              <a:buNone/>
            </a:pPr>
            <a:endParaRPr lang="ja-JP" altLang="en-US"/>
          </a:p>
          <a:p>
            <a:pPr marL="914400" lvl="1" indent="-514350">
              <a:lnSpc>
                <a:spcPct val="90000"/>
              </a:lnSpc>
              <a:buFont typeface="Calibri" panose="020F0502020204030204" pitchFamily="34" charset="0"/>
              <a:buAutoNum type="arabicPeriod"/>
            </a:pPr>
            <a:endParaRPr lang="en-US" altLang="ja-JP"/>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タイトル 1"/>
          <p:cNvSpPr>
            <a:spLocks noGrp="1"/>
          </p:cNvSpPr>
          <p:nvPr>
            <p:ph type="title" idx="4294967295"/>
          </p:nvPr>
        </p:nvSpPr>
        <p:spPr/>
        <p:txBody>
          <a:bodyPr/>
          <a:lstStyle/>
          <a:p>
            <a:r>
              <a:rPr lang="en-US" altLang="ja-JP"/>
              <a:t>(</a:t>
            </a:r>
            <a:r>
              <a:rPr lang="ja-JP" altLang="en-US"/>
              <a:t>続）</a:t>
            </a:r>
          </a:p>
        </p:txBody>
      </p:sp>
      <p:sp>
        <p:nvSpPr>
          <p:cNvPr id="59395" name="コンテンツ プレースホルダ 2"/>
          <p:cNvSpPr>
            <a:spLocks noGrp="1"/>
          </p:cNvSpPr>
          <p:nvPr>
            <p:ph idx="4294967295"/>
          </p:nvPr>
        </p:nvSpPr>
        <p:spPr/>
        <p:txBody>
          <a:bodyPr/>
          <a:lstStyle/>
          <a:p>
            <a:pPr marL="514350" indent="-514350">
              <a:buFont typeface="Calibri" panose="020F0502020204030204" pitchFamily="34" charset="0"/>
              <a:buNone/>
            </a:pPr>
            <a:r>
              <a:rPr lang="en-US" altLang="ja-JP"/>
              <a:t>4.</a:t>
            </a:r>
            <a:r>
              <a:rPr lang="ja-JP" altLang="en-US"/>
              <a:t>リスクを管理する方法</a:t>
            </a:r>
          </a:p>
          <a:p>
            <a:pPr marL="1314450" lvl="2" indent="-514350"/>
            <a:r>
              <a:rPr lang="ja-JP" altLang="en-US"/>
              <a:t>ヘッジ、分散、保険</a:t>
            </a:r>
          </a:p>
          <a:p>
            <a:pPr marL="1314450" lvl="2" indent="-514350"/>
            <a:r>
              <a:rPr lang="ja-JP" altLang="en-US"/>
              <a:t>先物商品、保険商品、固定金利と変動金利など</a:t>
            </a:r>
          </a:p>
          <a:p>
            <a:pPr marL="514350" indent="-514350">
              <a:buFont typeface="Calibri" panose="020F0502020204030204" pitchFamily="34" charset="0"/>
              <a:buNone/>
            </a:pPr>
            <a:r>
              <a:rPr lang="en-US" altLang="ja-JP"/>
              <a:t>5.</a:t>
            </a:r>
            <a:r>
              <a:rPr lang="ja-JP" altLang="en-US"/>
              <a:t>価格情報の提供</a:t>
            </a:r>
          </a:p>
          <a:p>
            <a:pPr marL="1314450" lvl="2" indent="-514350"/>
            <a:r>
              <a:rPr lang="ja-JP" altLang="en-US"/>
              <a:t>株価、金利（債券価格）、為替など、こうした金融商品の価格は、資源配分のバランスを体現</a:t>
            </a:r>
          </a:p>
          <a:p>
            <a:pPr marL="514350" indent="-514350">
              <a:buFont typeface="Calibri" panose="020F0502020204030204" pitchFamily="34" charset="0"/>
              <a:buNone/>
            </a:pPr>
            <a:r>
              <a:rPr lang="en-US" altLang="ja-JP"/>
              <a:t>6.</a:t>
            </a:r>
            <a:r>
              <a:rPr lang="ja-JP" altLang="en-US"/>
              <a:t>当事者間のインセンティブの調整</a:t>
            </a:r>
          </a:p>
          <a:p>
            <a:pPr marL="1314450" lvl="2" indent="-514350"/>
            <a:r>
              <a:rPr lang="ja-JP" altLang="en-US"/>
              <a:t>例１：株主と債権者がなぜ存在するのか？</a:t>
            </a:r>
          </a:p>
          <a:p>
            <a:pPr marL="1314450" lvl="2" indent="-514350"/>
            <a:r>
              <a:rPr lang="ja-JP" altLang="en-US"/>
              <a:t>例２：どのタイミングで支払えば、詐欺ができないか。</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タイトル 1"/>
          <p:cNvSpPr>
            <a:spLocks noGrp="1"/>
          </p:cNvSpPr>
          <p:nvPr>
            <p:ph type="title" idx="4294967295"/>
          </p:nvPr>
        </p:nvSpPr>
        <p:spPr/>
        <p:txBody>
          <a:bodyPr/>
          <a:lstStyle/>
          <a:p>
            <a:r>
              <a:rPr lang="ja-JP" altLang="en-US"/>
              <a:t>資源配分メカニズムの転換</a:t>
            </a:r>
          </a:p>
        </p:txBody>
      </p:sp>
      <p:sp>
        <p:nvSpPr>
          <p:cNvPr id="60419" name="コンテンツ プレースホルダ 2"/>
          <p:cNvSpPr>
            <a:spLocks noGrp="1"/>
          </p:cNvSpPr>
          <p:nvPr>
            <p:ph idx="4294967295"/>
          </p:nvPr>
        </p:nvSpPr>
        <p:spPr/>
        <p:txBody>
          <a:bodyPr/>
          <a:lstStyle/>
          <a:p>
            <a:r>
              <a:rPr lang="ja-JP" altLang="en-US"/>
              <a:t>請負期</a:t>
            </a:r>
          </a:p>
          <a:p>
            <a:pPr lvl="1">
              <a:buFontTx/>
              <a:buNone/>
            </a:pPr>
            <a:r>
              <a:rPr lang="ja-JP" altLang="en-US"/>
              <a:t>－</a:t>
            </a:r>
            <a:r>
              <a:rPr lang="en-US" altLang="ja-JP"/>
              <a:t>1980</a:t>
            </a:r>
            <a:r>
              <a:rPr lang="ja-JP" altLang="en-US"/>
              <a:t>年代半ばから</a:t>
            </a:r>
          </a:p>
          <a:p>
            <a:r>
              <a:rPr lang="ja-JP" altLang="en-US"/>
              <a:t>独立期</a:t>
            </a:r>
          </a:p>
          <a:p>
            <a:pPr lvl="1"/>
            <a:r>
              <a:rPr lang="en-US" altLang="ja-JP"/>
              <a:t>1992</a:t>
            </a:r>
            <a:r>
              <a:rPr lang="ja-JP" altLang="en-US"/>
              <a:t>年以降本格化</a:t>
            </a:r>
          </a:p>
          <a:p>
            <a:r>
              <a:rPr lang="ja-JP" altLang="en-US"/>
              <a:t>移行完了期</a:t>
            </a:r>
          </a:p>
          <a:p>
            <a:pPr lvl="1"/>
            <a:r>
              <a:rPr lang="en-US" altLang="ja-JP"/>
              <a:t>200</a:t>
            </a:r>
            <a:r>
              <a:rPr lang="ja-JP" altLang="en-US"/>
              <a:t>年代半ば以降</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タイトル 1"/>
          <p:cNvSpPr>
            <a:spLocks noGrp="1"/>
          </p:cNvSpPr>
          <p:nvPr>
            <p:ph type="title" idx="4294967295"/>
          </p:nvPr>
        </p:nvSpPr>
        <p:spPr>
          <a:xfrm>
            <a:off x="457200" y="273050"/>
            <a:ext cx="3008313" cy="1162050"/>
          </a:xfrm>
        </p:spPr>
        <p:txBody>
          <a:bodyPr anchor="b"/>
          <a:lstStyle/>
          <a:p>
            <a:pPr algn="l"/>
            <a:r>
              <a:rPr lang="ja-JP" altLang="en-US"/>
              <a:t>請負期</a:t>
            </a:r>
          </a:p>
        </p:txBody>
      </p:sp>
      <p:graphicFrame>
        <p:nvGraphicFramePr>
          <p:cNvPr id="61458" name="Group 18"/>
          <p:cNvGraphicFramePr>
            <a:graphicFrameLocks noGrp="1"/>
          </p:cNvGraphicFramePr>
          <p:nvPr>
            <p:ph idx="4294967295"/>
          </p:nvPr>
        </p:nvGraphicFramePr>
        <p:xfrm>
          <a:off x="3575050" y="476250"/>
          <a:ext cx="5245100" cy="5688013"/>
        </p:xfrm>
        <a:graphic>
          <a:graphicData uri="http://schemas.openxmlformats.org/drawingml/2006/table">
            <a:tbl>
              <a:tblPr/>
              <a:tblGrid>
                <a:gridCol w="925513"/>
                <a:gridCol w="4319587"/>
              </a:tblGrid>
              <a:tr h="17605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金融</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・中央銀行と専業銀行の</a:t>
                      </a:r>
                      <a:r>
                        <a:rPr kumimoji="1" lang="en-US" altLang="ja-JP"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a:t>
                      </a: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段階システム。</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（マクロの金融調節と、市中からの預金吸収・貸出機能の分離）</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・専業銀行は、貸出の伸び率を請け負う。</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ja-JP"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1669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企業</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・政府からの補助金を銀行からの貸し出しに転換</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・都市部では、国有企業の経営自主権を確保し、一定の利潤をかせぐことを請け負う。</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・農村部では、郷鎮企業の参入</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・現在の有名企業の多くは、</a:t>
                      </a:r>
                      <a:r>
                        <a:rPr kumimoji="1" lang="en-US" altLang="ja-JP"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1984</a:t>
                      </a: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年前後に設立された。</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7605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財政</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地方政府は、中央政府の財政収入の一部を調達することを請け負う。</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61457" name="テキスト プレースホルダ 3"/>
          <p:cNvSpPr>
            <a:spLocks noGrp="1"/>
          </p:cNvSpPr>
          <p:nvPr>
            <p:ph type="body" sz="half" idx="4294967295"/>
          </p:nvPr>
        </p:nvSpPr>
        <p:spPr>
          <a:xfrm>
            <a:off x="457200" y="1435100"/>
            <a:ext cx="3008313" cy="4691063"/>
          </a:xfrm>
        </p:spPr>
        <p:txBody>
          <a:bodyPr/>
          <a:lstStyle/>
          <a:p>
            <a:pPr marL="0" indent="0">
              <a:buFontTx/>
              <a:buNone/>
            </a:pPr>
            <a:r>
              <a:rPr lang="ja-JP" altLang="en-US" sz="2400"/>
              <a:t>・</a:t>
            </a:r>
            <a:r>
              <a:rPr lang="en-US" altLang="ja-JP" sz="2400"/>
              <a:t>1984</a:t>
            </a:r>
            <a:r>
              <a:rPr lang="ja-JP" altLang="en-US" sz="2400"/>
              <a:t>年ごろから本格化。</a:t>
            </a:r>
          </a:p>
          <a:p>
            <a:pPr marL="0" indent="0">
              <a:buFontTx/>
              <a:buNone/>
            </a:pPr>
            <a:r>
              <a:rPr lang="ja-JP" altLang="en-US" sz="2400"/>
              <a:t>・金融機関、企業の所有者は、政府保有のまま。</a:t>
            </a:r>
          </a:p>
          <a:p>
            <a:pPr marL="0" indent="0">
              <a:buFontTx/>
              <a:buNone/>
            </a:pPr>
            <a:r>
              <a:rPr lang="ja-JP" altLang="en-US" sz="2400"/>
              <a:t>・民営企業は政治的には立場が保障されなかった。</a:t>
            </a:r>
          </a:p>
          <a:p>
            <a:pPr marL="0" indent="0">
              <a:buFontTx/>
              <a:buNone/>
            </a:pPr>
            <a:endParaRPr lang="en-US" altLang="ja-JP"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タイトル 1"/>
          <p:cNvSpPr>
            <a:spLocks noGrp="1"/>
          </p:cNvSpPr>
          <p:nvPr>
            <p:ph type="title" idx="4294967295"/>
          </p:nvPr>
        </p:nvSpPr>
        <p:spPr>
          <a:xfrm>
            <a:off x="457200" y="273050"/>
            <a:ext cx="3008313" cy="1162050"/>
          </a:xfrm>
        </p:spPr>
        <p:txBody>
          <a:bodyPr anchor="b"/>
          <a:lstStyle/>
          <a:p>
            <a:pPr algn="l"/>
            <a:r>
              <a:rPr lang="ja-JP" altLang="en-US"/>
              <a:t>独立期</a:t>
            </a:r>
          </a:p>
        </p:txBody>
      </p:sp>
      <p:graphicFrame>
        <p:nvGraphicFramePr>
          <p:cNvPr id="62482" name="Group 18"/>
          <p:cNvGraphicFramePr>
            <a:graphicFrameLocks noGrp="1"/>
          </p:cNvGraphicFramePr>
          <p:nvPr>
            <p:ph idx="4294967295"/>
          </p:nvPr>
        </p:nvGraphicFramePr>
        <p:xfrm>
          <a:off x="3575050" y="476250"/>
          <a:ext cx="5245100" cy="5614988"/>
        </p:xfrm>
        <a:graphic>
          <a:graphicData uri="http://schemas.openxmlformats.org/drawingml/2006/table">
            <a:tbl>
              <a:tblPr/>
              <a:tblGrid>
                <a:gridCol w="925513"/>
                <a:gridCol w="4319587"/>
              </a:tblGrid>
              <a:tr h="18716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金融</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・株式市場の設立</a:t>
                      </a:r>
                      <a:r>
                        <a:rPr kumimoji="1" lang="en-US" altLang="ja-JP"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(1991)</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・専業銀行の国有商業銀行への転換</a:t>
                      </a:r>
                      <a:r>
                        <a:rPr kumimoji="1" lang="en-US" altLang="ja-JP"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(1994)</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・短期金融市場の設立、金融調節開始</a:t>
                      </a:r>
                      <a:r>
                        <a:rPr kumimoji="1" lang="en-US" altLang="ja-JP"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(1996)</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8716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企業</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・現代企業メカニズム（会社制度）の導入</a:t>
                      </a:r>
                      <a:r>
                        <a:rPr kumimoji="1" lang="en-US" altLang="ja-JP"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(1993)</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・民営企業の参入の活発化</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・国有企業の淘汰や民営化（国退民進）が進展（</a:t>
                      </a:r>
                      <a:r>
                        <a:rPr kumimoji="1" lang="en-US" altLang="ja-JP"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1998-2002</a:t>
                      </a: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8716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財政</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・分税制</a:t>
                      </a:r>
                      <a:r>
                        <a:rPr kumimoji="1" lang="en-US" altLang="ja-JP"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(1994)</a:t>
                      </a: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中央政府と地方政府の間の請負関係は解消し、税源ごとに収入を分け、事業ごとに実施責任を分担する。</a:t>
                      </a:r>
                      <a:endParaRPr kumimoji="1" lang="en-US" altLang="zh-CN"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ja-JP"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62481" name="テキスト プレースホルダ 3"/>
          <p:cNvSpPr>
            <a:spLocks noGrp="1"/>
          </p:cNvSpPr>
          <p:nvPr>
            <p:ph type="body" sz="half" idx="4294967295"/>
          </p:nvPr>
        </p:nvSpPr>
        <p:spPr>
          <a:xfrm>
            <a:off x="457200" y="1435100"/>
            <a:ext cx="3008313" cy="4691063"/>
          </a:xfrm>
        </p:spPr>
        <p:txBody>
          <a:bodyPr/>
          <a:lstStyle/>
          <a:p>
            <a:pPr marL="0" indent="0">
              <a:buFontTx/>
              <a:buNone/>
            </a:pPr>
            <a:r>
              <a:rPr lang="ja-JP" altLang="en-US" sz="2400"/>
              <a:t>・</a:t>
            </a:r>
            <a:r>
              <a:rPr lang="en-US" altLang="ja-JP" sz="2400"/>
              <a:t>1992</a:t>
            </a:r>
            <a:r>
              <a:rPr lang="ja-JP" altLang="en-US" sz="2400"/>
              <a:t>年の南巡講話移行本格化。</a:t>
            </a:r>
          </a:p>
          <a:p>
            <a:pPr marL="0" indent="0">
              <a:buFontTx/>
              <a:buNone/>
            </a:pPr>
            <a:r>
              <a:rPr lang="ja-JP" altLang="en-US" sz="2400"/>
              <a:t>・会社や法人の概念が確立。</a:t>
            </a:r>
          </a:p>
          <a:p>
            <a:pPr marL="0" indent="0">
              <a:buFontTx/>
              <a:buNone/>
            </a:pPr>
            <a:r>
              <a:rPr lang="ja-JP" altLang="en-US" sz="2400"/>
              <a:t>・企業や金融機関が政府と独立した主体として認められる。</a:t>
            </a:r>
          </a:p>
          <a:p>
            <a:pPr marL="0" indent="0">
              <a:buFontTx/>
              <a:buNone/>
            </a:pPr>
            <a:r>
              <a:rPr lang="ja-JP" altLang="en-US" sz="2400"/>
              <a:t>・民営企業の法的な地位も改善（政治的には圧迫もある）。</a:t>
            </a:r>
          </a:p>
          <a:p>
            <a:pPr marL="0" indent="0">
              <a:buFontTx/>
              <a:buNone/>
            </a:pPr>
            <a:endParaRPr lang="en-US" altLang="ja-JP"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タイトル 1"/>
          <p:cNvSpPr>
            <a:spLocks noGrp="1"/>
          </p:cNvSpPr>
          <p:nvPr>
            <p:ph type="title" idx="4294967295"/>
          </p:nvPr>
        </p:nvSpPr>
        <p:spPr>
          <a:xfrm>
            <a:off x="457200" y="273050"/>
            <a:ext cx="3008313" cy="1162050"/>
          </a:xfrm>
        </p:spPr>
        <p:txBody>
          <a:bodyPr anchor="b"/>
          <a:lstStyle/>
          <a:p>
            <a:pPr algn="l"/>
            <a:r>
              <a:rPr lang="ja-JP" altLang="en-US"/>
              <a:t>移行完了期</a:t>
            </a:r>
          </a:p>
        </p:txBody>
      </p:sp>
      <p:graphicFrame>
        <p:nvGraphicFramePr>
          <p:cNvPr id="63506" name="Group 18"/>
          <p:cNvGraphicFramePr>
            <a:graphicFrameLocks noGrp="1"/>
          </p:cNvGraphicFramePr>
          <p:nvPr>
            <p:ph idx="4294967295"/>
          </p:nvPr>
        </p:nvGraphicFramePr>
        <p:xfrm>
          <a:off x="3575050" y="476250"/>
          <a:ext cx="5245100" cy="6030913"/>
        </p:xfrm>
        <a:graphic>
          <a:graphicData uri="http://schemas.openxmlformats.org/drawingml/2006/table">
            <a:tbl>
              <a:tblPr/>
              <a:tblGrid>
                <a:gridCol w="925513"/>
                <a:gridCol w="4319587"/>
              </a:tblGrid>
              <a:tr h="223202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金融</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・国有商業銀行の株式会社化（</a:t>
                      </a:r>
                      <a:r>
                        <a:rPr kumimoji="1" lang="en-US" altLang="ja-JP"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2005</a:t>
                      </a: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・証券法改正（市場からの資金調達のルールを明示</a:t>
                      </a:r>
                      <a:r>
                        <a:rPr kumimoji="1" lang="en-US" altLang="ja-JP"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:2005</a:t>
                      </a: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・改正破産法（企業破綻のルール化：</a:t>
                      </a:r>
                      <a:r>
                        <a:rPr kumimoji="1" lang="en-US" altLang="ja-JP"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2007</a:t>
                      </a: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・物権法（破産時の担保物権の確定が可能に：</a:t>
                      </a:r>
                      <a:r>
                        <a:rPr kumimoji="1" lang="en-US" altLang="ja-JP"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2007</a:t>
                      </a: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・銀行金利の自由化幅の拡大</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8716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企業</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・改正会社法（株主権利保護強化</a:t>
                      </a:r>
                      <a:r>
                        <a:rPr kumimoji="1" lang="en-US" altLang="ja-JP"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:2005</a:t>
                      </a: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・非流通株と流通株の統一</a:t>
                      </a:r>
                      <a:r>
                        <a:rPr kumimoji="1" lang="en-US" altLang="ja-JP"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(2005)</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・独占禁止法の導入</a:t>
                      </a:r>
                      <a:r>
                        <a:rPr kumimoji="1" lang="en-US" altLang="ja-JP"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(2008)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8716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財政</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・地方交付制度の開始</a:t>
                      </a:r>
                      <a:r>
                        <a:rPr kumimoji="1" lang="en-US" altLang="ja-JP" sz="1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(2005)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63505" name="テキスト プレースホルダ 3"/>
          <p:cNvSpPr>
            <a:spLocks noGrp="1"/>
          </p:cNvSpPr>
          <p:nvPr>
            <p:ph type="body" sz="half" idx="4294967295"/>
          </p:nvPr>
        </p:nvSpPr>
        <p:spPr>
          <a:xfrm>
            <a:off x="457200" y="1435100"/>
            <a:ext cx="3008313" cy="4691063"/>
          </a:xfrm>
        </p:spPr>
        <p:txBody>
          <a:bodyPr/>
          <a:lstStyle/>
          <a:p>
            <a:pPr marL="0" indent="0">
              <a:buFontTx/>
              <a:buNone/>
            </a:pPr>
            <a:r>
              <a:rPr lang="ja-JP" altLang="en-US" sz="2400"/>
              <a:t>・</a:t>
            </a:r>
            <a:r>
              <a:rPr lang="en-US" altLang="ja-JP" sz="2400"/>
              <a:t>2005</a:t>
            </a:r>
            <a:r>
              <a:rPr lang="ja-JP" altLang="en-US" sz="2400"/>
              <a:t>年以降、経済取引を管理する法制度が、ほぼ市場経済国と同じものに改正された。</a:t>
            </a:r>
          </a:p>
          <a:p>
            <a:pPr marL="0" indent="0">
              <a:buFontTx/>
              <a:buNone/>
            </a:pPr>
            <a:r>
              <a:rPr lang="ja-JP" altLang="en-US" sz="2400"/>
              <a:t>・政府の裁量から、法律の定めたルールに従う基礎ができた。</a:t>
            </a:r>
          </a:p>
          <a:p>
            <a:pPr marL="0" indent="0">
              <a:buFontTx/>
              <a:buNone/>
            </a:pPr>
            <a:endParaRPr lang="en-US" altLang="ja-JP"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タイトル 1"/>
          <p:cNvSpPr>
            <a:spLocks noGrp="1"/>
          </p:cNvSpPr>
          <p:nvPr>
            <p:ph type="title" idx="4294967295"/>
          </p:nvPr>
        </p:nvSpPr>
        <p:spPr>
          <a:xfrm>
            <a:off x="1792288" y="4800600"/>
            <a:ext cx="5486400" cy="566738"/>
          </a:xfrm>
        </p:spPr>
        <p:txBody>
          <a:bodyPr anchor="b"/>
          <a:lstStyle/>
          <a:p>
            <a:pPr algn="l"/>
            <a:r>
              <a:rPr lang="ja-JP" altLang="en-US" sz="2400" b="1"/>
              <a:t>図１　消費者物価（</a:t>
            </a:r>
            <a:r>
              <a:rPr lang="en-US" altLang="ja-JP" sz="2400" b="1"/>
              <a:t>CPI</a:t>
            </a:r>
            <a:r>
              <a:rPr lang="ja-JP" altLang="en-US" sz="2400" b="1"/>
              <a:t>）と金融機関貸出</a:t>
            </a:r>
          </a:p>
        </p:txBody>
      </p:sp>
      <p:sp>
        <p:nvSpPr>
          <p:cNvPr id="64515" name="テキスト プレースホルダ 3"/>
          <p:cNvSpPr>
            <a:spLocks noGrp="1"/>
          </p:cNvSpPr>
          <p:nvPr>
            <p:ph type="body" sz="half" idx="4294967295"/>
          </p:nvPr>
        </p:nvSpPr>
        <p:spPr>
          <a:xfrm>
            <a:off x="1792288" y="5367338"/>
            <a:ext cx="5486400" cy="804862"/>
          </a:xfrm>
        </p:spPr>
        <p:txBody>
          <a:bodyPr/>
          <a:lstStyle/>
          <a:p>
            <a:pPr marL="0" indent="0">
              <a:buFontTx/>
              <a:buNone/>
            </a:pPr>
            <a:r>
              <a:rPr lang="en-US" altLang="ja-JP" sz="1400"/>
              <a:t>1951</a:t>
            </a:r>
            <a:r>
              <a:rPr lang="ja-JP" altLang="en-US" sz="1400"/>
              <a:t>年から</a:t>
            </a:r>
            <a:r>
              <a:rPr lang="en-US" altLang="ja-JP" sz="1400"/>
              <a:t>2008</a:t>
            </a:r>
            <a:r>
              <a:rPr lang="ja-JP" altLang="en-US" sz="1400"/>
              <a:t>年</a:t>
            </a:r>
          </a:p>
          <a:p>
            <a:pPr marL="0" indent="0">
              <a:buFontTx/>
              <a:buNone/>
            </a:pPr>
            <a:endParaRPr lang="en-US" altLang="ja-JP" sz="1400"/>
          </a:p>
        </p:txBody>
      </p:sp>
      <p:pic>
        <p:nvPicPr>
          <p:cNvPr id="6451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836613"/>
            <a:ext cx="7632700" cy="417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タイトル 1"/>
          <p:cNvSpPr>
            <a:spLocks noGrp="1"/>
          </p:cNvSpPr>
          <p:nvPr>
            <p:ph type="title" idx="4294967295"/>
          </p:nvPr>
        </p:nvSpPr>
        <p:spPr/>
        <p:txBody>
          <a:bodyPr/>
          <a:lstStyle/>
          <a:p>
            <a:r>
              <a:rPr lang="ja-JP" altLang="en-US"/>
              <a:t>インフレ調節をめぐる制度</a:t>
            </a:r>
          </a:p>
        </p:txBody>
      </p:sp>
      <p:sp>
        <p:nvSpPr>
          <p:cNvPr id="3" name="コンテンツ プレースホルダ 2"/>
          <p:cNvSpPr>
            <a:spLocks noGrp="1"/>
          </p:cNvSpPr>
          <p:nvPr>
            <p:ph idx="4294967295"/>
          </p:nvPr>
        </p:nvSpPr>
        <p:spPr/>
        <p:txBody>
          <a:bodyPr>
            <a:normAutofit/>
          </a:bodyPr>
          <a:lstStyle/>
          <a:p>
            <a:pPr>
              <a:lnSpc>
                <a:spcPct val="90000"/>
              </a:lnSpc>
            </a:pPr>
            <a:r>
              <a:rPr lang="ja-JP" altLang="en-US"/>
              <a:t>ＣＰＩの伸びが</a:t>
            </a:r>
            <a:r>
              <a:rPr lang="en-US" altLang="ja-JP"/>
              <a:t>20</a:t>
            </a:r>
            <a:r>
              <a:rPr lang="ja-JP" altLang="en-US"/>
              <a:t>％を超えることは</a:t>
            </a:r>
            <a:r>
              <a:rPr lang="en-US" altLang="ja-JP"/>
              <a:t>2</a:t>
            </a:r>
            <a:r>
              <a:rPr lang="ja-JP" altLang="en-US"/>
              <a:t>度（図１）</a:t>
            </a:r>
          </a:p>
          <a:p>
            <a:pPr marL="971550" lvl="1" indent="-514350">
              <a:lnSpc>
                <a:spcPct val="90000"/>
              </a:lnSpc>
              <a:buFont typeface="Calibri" panose="020F0502020204030204" pitchFamily="34" charset="0"/>
              <a:buAutoNum type="arabicPeriod"/>
            </a:pPr>
            <a:r>
              <a:rPr lang="en-US" altLang="ja-JP"/>
              <a:t>1987-89</a:t>
            </a:r>
            <a:r>
              <a:rPr lang="ja-JP" altLang="en-US"/>
              <a:t>年</a:t>
            </a:r>
          </a:p>
          <a:p>
            <a:pPr marL="971550" lvl="1" indent="-514350">
              <a:lnSpc>
                <a:spcPct val="90000"/>
              </a:lnSpc>
              <a:buFont typeface="Calibri" panose="020F0502020204030204" pitchFamily="34" charset="0"/>
              <a:buAutoNum type="arabicPeriod"/>
            </a:pPr>
            <a:r>
              <a:rPr lang="en-US" altLang="ja-JP"/>
              <a:t>1995</a:t>
            </a:r>
            <a:r>
              <a:rPr lang="ja-JP" altLang="en-US"/>
              <a:t>年</a:t>
            </a:r>
          </a:p>
          <a:p>
            <a:pPr>
              <a:lnSpc>
                <a:spcPct val="90000"/>
              </a:lnSpc>
            </a:pPr>
            <a:r>
              <a:rPr lang="ja-JP" altLang="en-US"/>
              <a:t>改革の初期、</a:t>
            </a:r>
            <a:r>
              <a:rPr lang="ja-JP" altLang="en-US" u="sng"/>
              <a:t>金融の機能の</a:t>
            </a:r>
            <a:r>
              <a:rPr lang="en-US" altLang="ja-JP" u="sng"/>
              <a:t>5</a:t>
            </a:r>
            <a:r>
              <a:rPr lang="ja-JP" altLang="en-US" u="sng"/>
              <a:t>番目、「経済の中での分権的な意志決定を助けるための価格などの情報の提供」のための制度が欠けていた</a:t>
            </a:r>
            <a:r>
              <a:rPr lang="ja-JP" altLang="en-US"/>
              <a:t>。</a:t>
            </a:r>
          </a:p>
          <a:p>
            <a:pPr>
              <a:lnSpc>
                <a:spcPct val="90000"/>
              </a:lnSpc>
            </a:pPr>
            <a:r>
              <a:rPr lang="en-US" altLang="ja-JP"/>
              <a:t>1987-89</a:t>
            </a:r>
            <a:r>
              <a:rPr lang="ja-JP" altLang="en-US"/>
              <a:t>年、</a:t>
            </a:r>
            <a:r>
              <a:rPr lang="en-US" altLang="ja-JP"/>
              <a:t>1995</a:t>
            </a:r>
            <a:r>
              <a:rPr lang="ja-JP" altLang="en-US"/>
              <a:t>年のケースを紹介。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タイトル 1"/>
          <p:cNvSpPr>
            <a:spLocks noGrp="1"/>
          </p:cNvSpPr>
          <p:nvPr>
            <p:ph type="title" idx="4294967295"/>
          </p:nvPr>
        </p:nvSpPr>
        <p:spPr/>
        <p:txBody>
          <a:bodyPr/>
          <a:lstStyle/>
          <a:p>
            <a:r>
              <a:rPr lang="ja-JP" altLang="en-US"/>
              <a:t>インフレの調節手段</a:t>
            </a:r>
          </a:p>
        </p:txBody>
      </p:sp>
      <p:sp>
        <p:nvSpPr>
          <p:cNvPr id="3" name="コンテンツ プレースホルダ 2"/>
          <p:cNvSpPr>
            <a:spLocks noGrp="1"/>
          </p:cNvSpPr>
          <p:nvPr>
            <p:ph idx="4294967295"/>
          </p:nvPr>
        </p:nvSpPr>
        <p:spPr/>
        <p:txBody>
          <a:bodyPr>
            <a:normAutofit/>
          </a:bodyPr>
          <a:lstStyle/>
          <a:p>
            <a:pPr>
              <a:lnSpc>
                <a:spcPct val="80000"/>
              </a:lnSpc>
            </a:pPr>
            <a:r>
              <a:rPr lang="ja-JP" altLang="en-US" sz="3000"/>
              <a:t>マクロ金融調節の目的</a:t>
            </a:r>
          </a:p>
          <a:p>
            <a:pPr lvl="1">
              <a:lnSpc>
                <a:spcPct val="80000"/>
              </a:lnSpc>
            </a:pPr>
            <a:r>
              <a:rPr lang="ja-JP" altLang="en-US" sz="2600"/>
              <a:t>物価を安定させ</a:t>
            </a:r>
          </a:p>
          <a:p>
            <a:pPr lvl="1">
              <a:lnSpc>
                <a:spcPct val="80000"/>
              </a:lnSpc>
            </a:pPr>
            <a:r>
              <a:rPr lang="ja-JP" altLang="en-US" sz="2600"/>
              <a:t>安定的な経済成長を達成する。</a:t>
            </a:r>
          </a:p>
          <a:p>
            <a:pPr>
              <a:lnSpc>
                <a:spcPct val="80000"/>
              </a:lnSpc>
            </a:pPr>
            <a:r>
              <a:rPr lang="ja-JP" altLang="en-US" sz="3000"/>
              <a:t>マクロ金融調節の手段</a:t>
            </a:r>
          </a:p>
          <a:p>
            <a:pPr lvl="1">
              <a:lnSpc>
                <a:spcPct val="80000"/>
              </a:lnSpc>
            </a:pPr>
            <a:r>
              <a:rPr lang="ja-JP" altLang="en-US" sz="2600"/>
              <a:t>財政政策</a:t>
            </a:r>
          </a:p>
          <a:p>
            <a:pPr lvl="1">
              <a:lnSpc>
                <a:spcPct val="80000"/>
              </a:lnSpc>
            </a:pPr>
            <a:r>
              <a:rPr lang="ja-JP" altLang="en-US" sz="2600"/>
              <a:t>金融政策</a:t>
            </a:r>
          </a:p>
          <a:p>
            <a:pPr>
              <a:lnSpc>
                <a:spcPct val="80000"/>
              </a:lnSpc>
            </a:pPr>
            <a:r>
              <a:rPr lang="ja-JP" altLang="en-US" sz="3000"/>
              <a:t>金融政策の手段</a:t>
            </a:r>
          </a:p>
          <a:p>
            <a:pPr lvl="1">
              <a:lnSpc>
                <a:spcPct val="80000"/>
              </a:lnSpc>
              <a:buFont typeface="Calibri" panose="020F0502020204030204" pitchFamily="34" charset="0"/>
              <a:buAutoNum type="arabicPeriod"/>
            </a:pPr>
            <a:r>
              <a:rPr lang="ja-JP" altLang="en-US" sz="2600"/>
              <a:t>金利（中央銀行→商業銀行）の調整</a:t>
            </a:r>
          </a:p>
          <a:p>
            <a:pPr lvl="1">
              <a:lnSpc>
                <a:spcPct val="80000"/>
              </a:lnSpc>
              <a:buFont typeface="Calibri" panose="020F0502020204030204" pitchFamily="34" charset="0"/>
              <a:buAutoNum type="arabicPeriod"/>
            </a:pPr>
            <a:r>
              <a:rPr lang="ja-JP" altLang="en-US" sz="2600"/>
              <a:t>預金準備率の引き上げ</a:t>
            </a:r>
          </a:p>
          <a:p>
            <a:pPr lvl="1">
              <a:lnSpc>
                <a:spcPct val="80000"/>
              </a:lnSpc>
              <a:buFont typeface="Calibri" panose="020F0502020204030204" pitchFamily="34" charset="0"/>
              <a:buAutoNum type="arabicPeriod"/>
            </a:pPr>
            <a:r>
              <a:rPr lang="ja-JP" altLang="en-US" sz="2600"/>
              <a:t>短期金融市場での資金の売り買い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タイトル 1"/>
          <p:cNvSpPr>
            <a:spLocks noGrp="1"/>
          </p:cNvSpPr>
          <p:nvPr>
            <p:ph type="title" idx="4294967295"/>
          </p:nvPr>
        </p:nvSpPr>
        <p:spPr/>
        <p:txBody>
          <a:bodyPr/>
          <a:lstStyle/>
          <a:p>
            <a:r>
              <a:rPr lang="en-US" altLang="ja-JP"/>
              <a:t>1987-89</a:t>
            </a:r>
            <a:r>
              <a:rPr lang="ja-JP" altLang="en-US"/>
              <a:t>年</a:t>
            </a:r>
          </a:p>
        </p:txBody>
      </p:sp>
      <p:sp>
        <p:nvSpPr>
          <p:cNvPr id="3" name="コンテンツ プレースホルダ 2"/>
          <p:cNvSpPr>
            <a:spLocks noGrp="1"/>
          </p:cNvSpPr>
          <p:nvPr>
            <p:ph idx="4294967295"/>
          </p:nvPr>
        </p:nvSpPr>
        <p:spPr/>
        <p:txBody>
          <a:bodyPr>
            <a:normAutofit/>
          </a:bodyPr>
          <a:lstStyle/>
          <a:p>
            <a:pPr>
              <a:lnSpc>
                <a:spcPct val="90000"/>
              </a:lnSpc>
            </a:pPr>
            <a:r>
              <a:rPr lang="ja-JP" altLang="en-US" sz="2700"/>
              <a:t>原因：</a:t>
            </a:r>
          </a:p>
          <a:p>
            <a:pPr lvl="1">
              <a:lnSpc>
                <a:spcPct val="90000"/>
              </a:lnSpc>
            </a:pPr>
            <a:r>
              <a:rPr lang="ja-JP" altLang="en-US" sz="2400"/>
              <a:t>専業銀行が与信を拡大し、財源が不足すると中央銀行に再貸出を要請。</a:t>
            </a:r>
          </a:p>
          <a:p>
            <a:pPr lvl="1">
              <a:lnSpc>
                <a:spcPct val="90000"/>
              </a:lnSpc>
            </a:pPr>
            <a:r>
              <a:rPr lang="ja-JP" altLang="en-US" sz="2400"/>
              <a:t>政策に従っているという商業銀行の主張に対応できず。</a:t>
            </a:r>
          </a:p>
          <a:p>
            <a:pPr>
              <a:lnSpc>
                <a:spcPct val="90000"/>
              </a:lnSpc>
            </a:pPr>
            <a:r>
              <a:rPr lang="ja-JP" altLang="en-US" sz="2700"/>
              <a:t>理論的な対応方法：預金準備率、金利の引き上げで、融資の原資を減らす。</a:t>
            </a:r>
          </a:p>
          <a:p>
            <a:pPr>
              <a:lnSpc>
                <a:spcPct val="90000"/>
              </a:lnSpc>
            </a:pPr>
            <a:r>
              <a:rPr lang="ja-JP" altLang="en-US" sz="2700"/>
              <a:t>現実</a:t>
            </a:r>
          </a:p>
          <a:p>
            <a:pPr lvl="1">
              <a:lnSpc>
                <a:spcPct val="90000"/>
              </a:lnSpc>
            </a:pPr>
            <a:r>
              <a:rPr lang="ja-JP" altLang="en-US" sz="2400"/>
              <a:t>金利がない。預金準備制度もない。</a:t>
            </a:r>
          </a:p>
          <a:p>
            <a:pPr lvl="1">
              <a:lnSpc>
                <a:spcPct val="90000"/>
              </a:lnSpc>
            </a:pPr>
            <a:r>
              <a:rPr lang="ja-JP" altLang="en-US" sz="2400"/>
              <a:t>消費熱を冷ますために、テレビの輸入などをした。</a:t>
            </a:r>
          </a:p>
          <a:p>
            <a:pPr lvl="1">
              <a:lnSpc>
                <a:spcPct val="90000"/>
              </a:lnSpc>
            </a:pPr>
            <a:r>
              <a:rPr lang="ja-JP" altLang="en-US" sz="2400"/>
              <a:t>結局、天安門事件後、政治的に経済を引き締めることで、物価が下落。</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タイトル 1"/>
          <p:cNvSpPr>
            <a:spLocks noGrp="1"/>
          </p:cNvSpPr>
          <p:nvPr>
            <p:ph type="title" idx="4294967295"/>
          </p:nvPr>
        </p:nvSpPr>
        <p:spPr/>
        <p:txBody>
          <a:bodyPr/>
          <a:lstStyle/>
          <a:p>
            <a:r>
              <a:rPr lang="en-US" altLang="ja-JP"/>
              <a:t>1994</a:t>
            </a:r>
            <a:r>
              <a:rPr lang="ja-JP" altLang="en-US"/>
              <a:t>年</a:t>
            </a:r>
          </a:p>
        </p:txBody>
      </p:sp>
      <p:sp>
        <p:nvSpPr>
          <p:cNvPr id="3" name="コンテンツ プレースホルダ 2"/>
          <p:cNvSpPr>
            <a:spLocks noGrp="1"/>
          </p:cNvSpPr>
          <p:nvPr>
            <p:ph idx="4294967295"/>
          </p:nvPr>
        </p:nvSpPr>
        <p:spPr/>
        <p:txBody>
          <a:bodyPr>
            <a:normAutofit/>
          </a:bodyPr>
          <a:lstStyle/>
          <a:p>
            <a:pPr>
              <a:lnSpc>
                <a:spcPct val="90000"/>
              </a:lnSpc>
            </a:pPr>
            <a:r>
              <a:rPr lang="ja-JP" altLang="en-US"/>
              <a:t>原因：</a:t>
            </a:r>
          </a:p>
          <a:p>
            <a:pPr lvl="1">
              <a:lnSpc>
                <a:spcPct val="90000"/>
              </a:lnSpc>
            </a:pPr>
            <a:r>
              <a:rPr lang="ja-JP" altLang="en-US"/>
              <a:t>為替レートの統一（計画レートを市場レートに合わせた）により、外貨が流入。貨幣が拡大。</a:t>
            </a:r>
          </a:p>
          <a:p>
            <a:pPr>
              <a:lnSpc>
                <a:spcPct val="90000"/>
              </a:lnSpc>
            </a:pPr>
            <a:r>
              <a:rPr lang="ja-JP" altLang="en-US"/>
              <a:t>理論的な対応方法：過剰貨幣を金融市場で買い取る（不胎化　</a:t>
            </a:r>
            <a:r>
              <a:rPr lang="en-US" altLang="ja-JP"/>
              <a:t>insulation</a:t>
            </a:r>
            <a:r>
              <a:rPr lang="ja-JP" altLang="en-US"/>
              <a:t>）。</a:t>
            </a:r>
          </a:p>
          <a:p>
            <a:pPr lvl="1">
              <a:lnSpc>
                <a:spcPct val="90000"/>
              </a:lnSpc>
            </a:pPr>
            <a:r>
              <a:rPr lang="ja-JP" altLang="en-US"/>
              <a:t>短期金融市場が存在していないので、できない。</a:t>
            </a:r>
          </a:p>
          <a:p>
            <a:pPr lvl="1">
              <a:lnSpc>
                <a:spcPct val="90000"/>
              </a:lnSpc>
            </a:pPr>
            <a:r>
              <a:rPr lang="ja-JP" altLang="en-US"/>
              <a:t>商業銀行への再貸出を減らしたところ、「急ブレーキ」になった。</a:t>
            </a:r>
          </a:p>
          <a:p>
            <a:pPr lvl="1">
              <a:lnSpc>
                <a:spcPct val="90000"/>
              </a:lnSpc>
            </a:pPr>
            <a:r>
              <a:rPr lang="ja-JP" altLang="en-US"/>
              <a:t>市場と金利による調整の必要性が認識。</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タイトル 1"/>
          <p:cNvSpPr>
            <a:spLocks noGrp="1"/>
          </p:cNvSpPr>
          <p:nvPr>
            <p:ph type="title" idx="4294967295"/>
          </p:nvPr>
        </p:nvSpPr>
        <p:spPr/>
        <p:txBody>
          <a:bodyPr/>
          <a:lstStyle/>
          <a:p>
            <a:r>
              <a:rPr lang="ja-JP" altLang="en-US"/>
              <a:t>証券の理論：「決定権」と「請求権」</a:t>
            </a:r>
          </a:p>
        </p:txBody>
      </p:sp>
      <p:sp>
        <p:nvSpPr>
          <p:cNvPr id="3" name="コンテンツ プレースホルダ 2"/>
          <p:cNvSpPr>
            <a:spLocks noGrp="1"/>
          </p:cNvSpPr>
          <p:nvPr>
            <p:ph idx="4294967295"/>
          </p:nvPr>
        </p:nvSpPr>
        <p:spPr/>
        <p:txBody>
          <a:bodyPr>
            <a:normAutofit/>
          </a:bodyPr>
          <a:lstStyle/>
          <a:p>
            <a:pPr>
              <a:lnSpc>
                <a:spcPct val="90000"/>
              </a:lnSpc>
            </a:pPr>
            <a:r>
              <a:rPr lang="ja-JP" altLang="en-US" sz="2700"/>
              <a:t>証券（株式、負債、転換社債．．．．）とは、</a:t>
            </a:r>
          </a:p>
          <a:p>
            <a:pPr lvl="1">
              <a:lnSpc>
                <a:spcPct val="90000"/>
              </a:lnSpc>
            </a:pPr>
            <a:r>
              <a:rPr lang="ja-JP" altLang="en-US" sz="2400"/>
              <a:t>発行元企業の行動に関する「意志決定権」</a:t>
            </a:r>
          </a:p>
          <a:p>
            <a:pPr lvl="1">
              <a:lnSpc>
                <a:spcPct val="90000"/>
              </a:lnSpc>
            </a:pPr>
            <a:r>
              <a:rPr lang="ja-JP" altLang="en-US" sz="2400"/>
              <a:t>発行元企業の利益に対する「利益請求権」</a:t>
            </a:r>
          </a:p>
          <a:p>
            <a:pPr lvl="1">
              <a:lnSpc>
                <a:spcPct val="90000"/>
              </a:lnSpc>
              <a:buFontTx/>
              <a:buNone/>
            </a:pPr>
            <a:r>
              <a:rPr lang="ja-JP" altLang="en-US" sz="2400"/>
              <a:t>の組み合わせである。</a:t>
            </a:r>
          </a:p>
          <a:p>
            <a:pPr>
              <a:lnSpc>
                <a:spcPct val="90000"/>
              </a:lnSpc>
            </a:pPr>
            <a:r>
              <a:rPr lang="ja-JP" altLang="en-US" sz="2700"/>
              <a:t>「資本」　企業の支配権は持つが、金銭的取り分は業績の応じて変化する。破綻した場合は、出資分を失う。</a:t>
            </a:r>
          </a:p>
          <a:p>
            <a:pPr>
              <a:lnSpc>
                <a:spcPct val="90000"/>
              </a:lnSpc>
            </a:pPr>
            <a:r>
              <a:rPr lang="ja-JP" altLang="en-US" sz="2700"/>
              <a:t>「負債」　企業の支配権はないが、金銭的取り分は一定。破綻した場合でも、融資分を請求できる。</a:t>
            </a:r>
          </a:p>
          <a:p>
            <a:pPr>
              <a:lnSpc>
                <a:spcPct val="90000"/>
              </a:lnSpc>
            </a:pPr>
            <a:r>
              <a:rPr lang="ja-JP" altLang="en-US" sz="2700"/>
              <a:t>「資本」と「負債」の組み合わせることで、企業にとってバランスのとれた意志決定にもっていくことができる。</a:t>
            </a:r>
          </a:p>
          <a:p>
            <a:pPr lvl="1">
              <a:lnSpc>
                <a:spcPct val="90000"/>
              </a:lnSpc>
            </a:pPr>
            <a:endParaRPr lang="ja-JP" altLang="en-US" sz="2400"/>
          </a:p>
          <a:p>
            <a:pPr>
              <a:lnSpc>
                <a:spcPct val="90000"/>
              </a:lnSpc>
            </a:pPr>
            <a:endParaRPr lang="en-US" altLang="ja-JP" sz="27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タイトル 1"/>
          <p:cNvSpPr>
            <a:spLocks noGrp="1"/>
          </p:cNvSpPr>
          <p:nvPr>
            <p:ph type="title" idx="4294967295"/>
          </p:nvPr>
        </p:nvSpPr>
        <p:spPr/>
        <p:txBody>
          <a:bodyPr/>
          <a:lstStyle/>
          <a:p>
            <a:r>
              <a:rPr lang="ja-JP" altLang="en-US"/>
              <a:t>企業の制度をめぐる紆余曲折</a:t>
            </a:r>
          </a:p>
        </p:txBody>
      </p:sp>
      <p:sp>
        <p:nvSpPr>
          <p:cNvPr id="3" name="コンテンツ プレースホルダ 2"/>
          <p:cNvSpPr>
            <a:spLocks noGrp="1"/>
          </p:cNvSpPr>
          <p:nvPr>
            <p:ph idx="4294967295"/>
          </p:nvPr>
        </p:nvSpPr>
        <p:spPr>
          <a:xfrm>
            <a:off x="323850" y="1600200"/>
            <a:ext cx="8434388" cy="4525963"/>
          </a:xfrm>
        </p:spPr>
        <p:txBody>
          <a:bodyPr>
            <a:normAutofit/>
          </a:bodyPr>
          <a:lstStyle/>
          <a:p>
            <a:pPr marL="514350" indent="-514350">
              <a:lnSpc>
                <a:spcPct val="80000"/>
              </a:lnSpc>
              <a:buFont typeface="Calibri" panose="020F0502020204030204" pitchFamily="34" charset="0"/>
              <a:buAutoNum type="arabicPeriod"/>
            </a:pPr>
            <a:r>
              <a:rPr lang="ja-JP" altLang="en-US" sz="3000"/>
              <a:t>「補助金の債務への転換」</a:t>
            </a:r>
          </a:p>
          <a:p>
            <a:pPr marL="914400" lvl="1" indent="-514350">
              <a:lnSpc>
                <a:spcPct val="80000"/>
              </a:lnSpc>
            </a:pPr>
            <a:r>
              <a:rPr lang="ja-JP" altLang="en-US" sz="2600"/>
              <a:t>補助金：「決定権」「請求権」ともに政府のもの</a:t>
            </a:r>
          </a:p>
          <a:p>
            <a:pPr marL="914400" lvl="1" indent="-514350">
              <a:lnSpc>
                <a:spcPct val="80000"/>
              </a:lnSpc>
            </a:pPr>
            <a:r>
              <a:rPr lang="en-US" altLang="ja-JP" sz="2600"/>
              <a:t>100</a:t>
            </a:r>
            <a:r>
              <a:rPr lang="ja-JP" altLang="en-US" sz="2600"/>
              <a:t>％債務：「固定支払いの請求権」	経営悪化の場合も負担が減らない。→過重負担で破綻が増加。</a:t>
            </a:r>
          </a:p>
          <a:p>
            <a:pPr marL="514350" indent="-514350">
              <a:lnSpc>
                <a:spcPct val="80000"/>
              </a:lnSpc>
              <a:buFont typeface="Calibri" panose="020F0502020204030204" pitchFamily="34" charset="0"/>
              <a:buAutoNum type="arabicPeriod"/>
            </a:pPr>
            <a:r>
              <a:rPr lang="ja-JP" altLang="en-US" sz="3000"/>
              <a:t>請負制：</a:t>
            </a:r>
            <a:r>
              <a:rPr lang="ja-JP" altLang="en-US" sz="2600"/>
              <a:t>企業から個人、政府から企業へ経営委託</a:t>
            </a:r>
          </a:p>
          <a:p>
            <a:pPr marL="914400" lvl="1" indent="-514350">
              <a:lnSpc>
                <a:spcPct val="80000"/>
              </a:lnSpc>
            </a:pPr>
            <a:r>
              <a:rPr lang="ja-JP" altLang="en-US" sz="2600"/>
              <a:t>「請け負う側は、決定権を持つが、破綻しても責任を負わない。」</a:t>
            </a:r>
          </a:p>
          <a:p>
            <a:pPr marL="914400" lvl="1" indent="-514350">
              <a:lnSpc>
                <a:spcPct val="80000"/>
              </a:lnSpc>
            </a:pPr>
            <a:r>
              <a:rPr lang="ja-JP" altLang="en-US" sz="2600"/>
              <a:t>むやみな投資、プロジェクトが拡大。破綻が増加。</a:t>
            </a:r>
          </a:p>
          <a:p>
            <a:pPr marL="514350" indent="-514350">
              <a:lnSpc>
                <a:spcPct val="80000"/>
              </a:lnSpc>
              <a:buFont typeface="Calibri" panose="020F0502020204030204" pitchFamily="34" charset="0"/>
              <a:buAutoNum type="arabicPeriod"/>
            </a:pPr>
            <a:r>
              <a:rPr lang="ja-JP" altLang="en-US" sz="3000"/>
              <a:t>会社制度の成立</a:t>
            </a:r>
          </a:p>
          <a:p>
            <a:pPr marL="514350" indent="-514350">
              <a:lnSpc>
                <a:spcPct val="80000"/>
              </a:lnSpc>
              <a:buFontTx/>
              <a:buNone/>
            </a:pPr>
            <a:r>
              <a:rPr lang="ja-JP" altLang="en-US" sz="3000"/>
              <a:t>　　　ようやく「意志決定権を持つが、破綻した時に責任を負う」株主が誕生。</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タイトル 1"/>
          <p:cNvSpPr>
            <a:spLocks noGrp="1"/>
          </p:cNvSpPr>
          <p:nvPr>
            <p:ph type="title" idx="4294967295"/>
          </p:nvPr>
        </p:nvSpPr>
        <p:spPr/>
        <p:txBody>
          <a:bodyPr/>
          <a:lstStyle/>
          <a:p>
            <a:r>
              <a:rPr lang="ja-JP" altLang="en-US"/>
              <a:t>企業をめぐる制度の完成</a:t>
            </a:r>
          </a:p>
        </p:txBody>
      </p:sp>
      <p:pic>
        <p:nvPicPr>
          <p:cNvPr id="71683" name="Picture 6"/>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a:xfrm>
            <a:off x="457200" y="1773238"/>
            <a:ext cx="8229600" cy="3103562"/>
          </a:xfr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タイトル 1"/>
          <p:cNvSpPr>
            <a:spLocks noGrp="1"/>
          </p:cNvSpPr>
          <p:nvPr>
            <p:ph type="title" idx="4294967295"/>
          </p:nvPr>
        </p:nvSpPr>
        <p:spPr/>
        <p:txBody>
          <a:bodyPr/>
          <a:lstStyle/>
          <a:p>
            <a:r>
              <a:rPr lang="ja-JP" altLang="en-US"/>
              <a:t>１．できあがった市場取引の基礎</a:t>
            </a:r>
          </a:p>
        </p:txBody>
      </p:sp>
      <p:sp>
        <p:nvSpPr>
          <p:cNvPr id="3" name="コンテンツ プレースホルダ 2"/>
          <p:cNvSpPr>
            <a:spLocks noGrp="1"/>
          </p:cNvSpPr>
          <p:nvPr>
            <p:ph idx="4294967295"/>
          </p:nvPr>
        </p:nvSpPr>
        <p:spPr/>
        <p:txBody>
          <a:bodyPr>
            <a:normAutofit/>
          </a:bodyPr>
          <a:lstStyle/>
          <a:p>
            <a:pPr>
              <a:lnSpc>
                <a:spcPct val="90000"/>
              </a:lnSpc>
            </a:pPr>
            <a:r>
              <a:rPr lang="ja-JP" altLang="en-US"/>
              <a:t>会社法の改正　</a:t>
            </a:r>
            <a:r>
              <a:rPr lang="en-US" altLang="ja-JP"/>
              <a:t>2006</a:t>
            </a:r>
            <a:r>
              <a:rPr lang="ja-JP" altLang="en-US"/>
              <a:t>年</a:t>
            </a:r>
          </a:p>
          <a:p>
            <a:pPr lvl="1">
              <a:lnSpc>
                <a:spcPct val="90000"/>
              </a:lnSpc>
            </a:pPr>
            <a:r>
              <a:rPr lang="ja-JP" altLang="en-US"/>
              <a:t>発起人、株主の権限と責任が確定。</a:t>
            </a:r>
          </a:p>
          <a:p>
            <a:pPr>
              <a:lnSpc>
                <a:spcPct val="90000"/>
              </a:lnSpc>
            </a:pPr>
            <a:r>
              <a:rPr lang="ja-JP" altLang="en-US"/>
              <a:t>証券法改正　</a:t>
            </a:r>
            <a:r>
              <a:rPr lang="en-US" altLang="ja-JP"/>
              <a:t>2006</a:t>
            </a:r>
            <a:r>
              <a:rPr lang="ja-JP" altLang="en-US"/>
              <a:t>年</a:t>
            </a:r>
          </a:p>
          <a:p>
            <a:pPr lvl="1">
              <a:lnSpc>
                <a:spcPct val="90000"/>
              </a:lnSpc>
            </a:pPr>
            <a:r>
              <a:rPr lang="ja-JP" altLang="en-US"/>
              <a:t>株式債券による資金調達のルールが確定。</a:t>
            </a:r>
          </a:p>
          <a:p>
            <a:pPr>
              <a:lnSpc>
                <a:spcPct val="90000"/>
              </a:lnSpc>
            </a:pPr>
            <a:r>
              <a:rPr lang="ja-JP" altLang="en-US"/>
              <a:t>破産法の改正　</a:t>
            </a:r>
            <a:r>
              <a:rPr lang="en-US" altLang="ja-JP"/>
              <a:t>2006</a:t>
            </a:r>
            <a:r>
              <a:rPr lang="ja-JP" altLang="en-US"/>
              <a:t>年</a:t>
            </a:r>
          </a:p>
          <a:p>
            <a:pPr lvl="1">
              <a:lnSpc>
                <a:spcPct val="90000"/>
              </a:lnSpc>
            </a:pPr>
            <a:r>
              <a:rPr lang="ja-JP" altLang="en-US"/>
              <a:t>企業が破綻したときの、債権者の権利が確定。</a:t>
            </a:r>
          </a:p>
          <a:p>
            <a:pPr>
              <a:lnSpc>
                <a:spcPct val="90000"/>
              </a:lnSpc>
            </a:pPr>
            <a:r>
              <a:rPr lang="ja-JP" altLang="en-US"/>
              <a:t>物権法の制定　</a:t>
            </a:r>
            <a:r>
              <a:rPr lang="en-US" altLang="ja-JP"/>
              <a:t>2007</a:t>
            </a:r>
            <a:r>
              <a:rPr lang="ja-JP" altLang="en-US"/>
              <a:t>年</a:t>
            </a:r>
          </a:p>
          <a:p>
            <a:pPr lvl="1">
              <a:lnSpc>
                <a:spcPct val="90000"/>
              </a:lnSpc>
            </a:pPr>
            <a:r>
              <a:rPr lang="ja-JP" altLang="en-US"/>
              <a:t>モノの権利が確定し、担保</a:t>
            </a:r>
            <a:r>
              <a:rPr lang="en-US" altLang="ja-JP"/>
              <a:t>/</a:t>
            </a:r>
            <a:r>
              <a:rPr lang="ja-JP" altLang="en-US"/>
              <a:t>質、破綻の際の債権者の優先順位などが確定。</a:t>
            </a:r>
          </a:p>
          <a:p>
            <a:pPr lvl="1">
              <a:lnSpc>
                <a:spcPct val="90000"/>
              </a:lnSpc>
              <a:buFontTx/>
              <a:buNone/>
            </a:pPr>
            <a:endParaRPr lang="en-US" altLang="ja-JP"/>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タイトル 1"/>
          <p:cNvSpPr>
            <a:spLocks noGrp="1"/>
          </p:cNvSpPr>
          <p:nvPr>
            <p:ph type="title" idx="4294967295"/>
          </p:nvPr>
        </p:nvSpPr>
        <p:spPr/>
        <p:txBody>
          <a:bodyPr/>
          <a:lstStyle/>
          <a:p>
            <a:r>
              <a:rPr lang="ja-JP" altLang="en-US"/>
              <a:t>２．市場経済型国有企業	</a:t>
            </a:r>
          </a:p>
        </p:txBody>
      </p:sp>
      <p:sp>
        <p:nvSpPr>
          <p:cNvPr id="73731" name="コンテンツ プレースホルダ 2"/>
          <p:cNvSpPr>
            <a:spLocks noGrp="1"/>
          </p:cNvSpPr>
          <p:nvPr>
            <p:ph idx="4294967295"/>
          </p:nvPr>
        </p:nvSpPr>
        <p:spPr/>
        <p:txBody>
          <a:bodyPr/>
          <a:lstStyle/>
          <a:p>
            <a:r>
              <a:rPr lang="ja-JP" altLang="en-US"/>
              <a:t>国有企業の数は減っている。</a:t>
            </a:r>
          </a:p>
          <a:p>
            <a:r>
              <a:rPr lang="ja-JP" altLang="en-US"/>
              <a:t>しかし、経済活動上のプレゼンスは落ちていない。</a:t>
            </a:r>
          </a:p>
          <a:p>
            <a:pPr lvl="1"/>
            <a:r>
              <a:rPr lang="ja-JP" altLang="en-US"/>
              <a:t>上場企業の</a:t>
            </a:r>
            <a:r>
              <a:rPr lang="en-US" altLang="ja-JP"/>
              <a:t>6</a:t>
            </a:r>
            <a:r>
              <a:rPr lang="ja-JP" altLang="en-US"/>
              <a:t>割が国有部門の配下にある。</a:t>
            </a:r>
          </a:p>
          <a:p>
            <a:pPr lvl="1"/>
            <a:r>
              <a:rPr lang="ja-JP" altLang="en-US"/>
              <a:t>「国進民退」の動きの中、業界再編の中心に国有企業が置かれ、私有企業を買収するケースが目立つ。</a:t>
            </a:r>
          </a:p>
          <a:p>
            <a:pPr lvl="1"/>
            <a:endParaRPr lang="en-US" altLang="ja-JP"/>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idx="4294967295"/>
          </p:nvPr>
        </p:nvSpPr>
        <p:spPr/>
        <p:txBody>
          <a:bodyPr>
            <a:normAutofit/>
          </a:bodyPr>
          <a:lstStyle/>
          <a:p>
            <a:r>
              <a:rPr lang="ja-JP" altLang="en-US" sz="4000"/>
              <a:t>国有企業に買収される破綻民営企業</a:t>
            </a:r>
          </a:p>
        </p:txBody>
      </p:sp>
      <p:graphicFrame>
        <p:nvGraphicFramePr>
          <p:cNvPr id="74755" name="Object 3"/>
          <p:cNvGraphicFramePr>
            <a:graphicFrameLocks noChangeAspect="1"/>
          </p:cNvGraphicFramePr>
          <p:nvPr>
            <p:ph idx="4294967295"/>
          </p:nvPr>
        </p:nvGraphicFramePr>
        <p:xfrm>
          <a:off x="862013" y="1916113"/>
          <a:ext cx="7419975" cy="3895725"/>
        </p:xfrm>
        <a:graphic>
          <a:graphicData uri="http://schemas.openxmlformats.org/presentationml/2006/ole">
            <mc:AlternateContent xmlns:mc="http://schemas.openxmlformats.org/markup-compatibility/2006">
              <mc:Choice xmlns:v="urn:schemas-microsoft-com:vml" Requires="v">
                <p:oleObj spid="_x0000_s74756" name="ワークシート" r:id="rId3" imgW="7419857" imgH="3895766" progId="Excel.Sheet.12">
                  <p:embed/>
                </p:oleObj>
              </mc:Choice>
              <mc:Fallback>
                <p:oleObj name="ワークシート" r:id="rId3" imgW="7419857" imgH="3895766" progId="Excel.Sheet.12">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013" y="1916113"/>
                        <a:ext cx="7419975"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タイトル 1"/>
          <p:cNvSpPr>
            <a:spLocks noGrp="1"/>
          </p:cNvSpPr>
          <p:nvPr>
            <p:ph type="title" idx="4294967295"/>
          </p:nvPr>
        </p:nvSpPr>
        <p:spPr/>
        <p:txBody>
          <a:bodyPr/>
          <a:lstStyle/>
          <a:p>
            <a:r>
              <a:rPr lang="ja-JP" altLang="en-US"/>
              <a:t>「国進民退」</a:t>
            </a:r>
          </a:p>
        </p:txBody>
      </p:sp>
      <p:pic>
        <p:nvPicPr>
          <p:cNvPr id="798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0750" y="1909763"/>
            <a:ext cx="4762500"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テキスト ボックス 3"/>
          <p:cNvSpPr txBox="1">
            <a:spLocks noChangeArrowheads="1"/>
          </p:cNvSpPr>
          <p:nvPr/>
        </p:nvSpPr>
        <p:spPr bwMode="auto">
          <a:xfrm>
            <a:off x="1692275" y="5516563"/>
            <a:ext cx="37433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en-US" altLang="ja-JP">
                <a:latin typeface="Calibri" panose="020F0502020204030204" pitchFamily="34" charset="0"/>
              </a:rPr>
              <a:t>http://www.my1510.cn/article.php?id=72cb27f99a8ea878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タイトル 1"/>
          <p:cNvSpPr>
            <a:spLocks noGrp="1"/>
          </p:cNvSpPr>
          <p:nvPr>
            <p:ph type="title" idx="4294967295"/>
          </p:nvPr>
        </p:nvSpPr>
        <p:spPr/>
        <p:txBody>
          <a:bodyPr/>
          <a:lstStyle/>
          <a:p>
            <a:r>
              <a:rPr lang="ja-JP" altLang="en-US"/>
              <a:t>３．「中国型」資本主義の出現</a:t>
            </a:r>
          </a:p>
        </p:txBody>
      </p:sp>
      <p:sp>
        <p:nvSpPr>
          <p:cNvPr id="3" name="コンテンツ プレースホルダ 2"/>
          <p:cNvSpPr>
            <a:spLocks noGrp="1"/>
          </p:cNvSpPr>
          <p:nvPr>
            <p:ph idx="4294967295"/>
          </p:nvPr>
        </p:nvSpPr>
        <p:spPr/>
        <p:txBody>
          <a:bodyPr>
            <a:normAutofit/>
          </a:bodyPr>
          <a:lstStyle/>
          <a:p>
            <a:pPr>
              <a:lnSpc>
                <a:spcPct val="90000"/>
              </a:lnSpc>
            </a:pPr>
            <a:r>
              <a:rPr lang="ja-JP" altLang="en-US"/>
              <a:t>国有企業、私有企業が混在して競争する。</a:t>
            </a:r>
          </a:p>
          <a:p>
            <a:pPr lvl="1">
              <a:lnSpc>
                <a:spcPct val="90000"/>
              </a:lnSpc>
              <a:buFontTx/>
              <a:buNone/>
            </a:pPr>
            <a:r>
              <a:rPr lang="ja-JP" altLang="en-US"/>
              <a:t>①「国有企業の独占</a:t>
            </a:r>
            <a:r>
              <a:rPr lang="en-US" altLang="ja-JP"/>
              <a:t>/</a:t>
            </a:r>
            <a:r>
              <a:rPr lang="ja-JP" altLang="en-US"/>
              <a:t>競争」</a:t>
            </a:r>
          </a:p>
          <a:p>
            <a:pPr lvl="1">
              <a:lnSpc>
                <a:spcPct val="90000"/>
              </a:lnSpc>
              <a:buFontTx/>
              <a:buNone/>
            </a:pPr>
            <a:r>
              <a:rPr lang="ja-JP" altLang="en-US"/>
              <a:t>②「国有と私有の混在」</a:t>
            </a:r>
          </a:p>
          <a:p>
            <a:pPr lvl="1">
              <a:lnSpc>
                <a:spcPct val="90000"/>
              </a:lnSpc>
              <a:buFontTx/>
              <a:buNone/>
            </a:pPr>
            <a:r>
              <a:rPr lang="ja-JP" altLang="en-US"/>
              <a:t>③「民営のみが競争」</a:t>
            </a:r>
          </a:p>
          <a:p>
            <a:pPr lvl="1">
              <a:lnSpc>
                <a:spcPct val="90000"/>
              </a:lnSpc>
              <a:buFontTx/>
              <a:buNone/>
            </a:pPr>
            <a:r>
              <a:rPr lang="ja-JP" altLang="en-US"/>
              <a:t>　の全てのタイプが見られ、②の範囲が広い。</a:t>
            </a:r>
          </a:p>
          <a:p>
            <a:pPr>
              <a:lnSpc>
                <a:spcPct val="90000"/>
              </a:lnSpc>
            </a:pPr>
            <a:r>
              <a:rPr lang="ja-JP" altLang="en-US"/>
              <a:t>国有企業は資金調達で優先されている。</a:t>
            </a:r>
          </a:p>
          <a:p>
            <a:pPr>
              <a:lnSpc>
                <a:spcPct val="90000"/>
              </a:lnSpc>
            </a:pPr>
            <a:r>
              <a:rPr lang="ja-JP" altLang="en-US"/>
              <a:t>この国有と民営企業の競争の結果</a:t>
            </a:r>
          </a:p>
          <a:p>
            <a:pPr lvl="1">
              <a:lnSpc>
                <a:spcPct val="90000"/>
              </a:lnSpc>
            </a:pPr>
            <a:r>
              <a:rPr lang="ja-JP" altLang="en-US"/>
              <a:t>品質の向上・新製品の開発が回避されがちになっているのではないか？</a:t>
            </a:r>
          </a:p>
        </p:txBody>
      </p:sp>
    </p:spTree>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4522</TotalTime>
  <Words>1978</Words>
  <Application>Microsoft Office PowerPoint</Application>
  <PresentationFormat>画面に合わせる (4:3)</PresentationFormat>
  <Paragraphs>176</Paragraphs>
  <Slides>21</Slides>
  <Notes>2</Notes>
  <HiddenSlides>0</HiddenSlides>
  <MMClips>0</MMClips>
  <ScaleCrop>false</ScaleCrop>
  <HeadingPairs>
    <vt:vector size="8" baseType="variant">
      <vt:variant>
        <vt:lpstr>使用されているフォント</vt:lpstr>
      </vt:variant>
      <vt:variant>
        <vt:i4>4</vt:i4>
      </vt:variant>
      <vt:variant>
        <vt:lpstr>テーマ</vt:lpstr>
      </vt:variant>
      <vt:variant>
        <vt:i4>1</vt:i4>
      </vt:variant>
      <vt:variant>
        <vt:lpstr>埋め込まれた OLE サーバー</vt:lpstr>
      </vt:variant>
      <vt:variant>
        <vt:i4>1</vt:i4>
      </vt:variant>
      <vt:variant>
        <vt:lpstr>スライド タイトル</vt:lpstr>
      </vt:variant>
      <vt:variant>
        <vt:i4>21</vt:i4>
      </vt:variant>
    </vt:vector>
  </HeadingPairs>
  <TitlesOfParts>
    <vt:vector size="27" baseType="lpstr">
      <vt:lpstr>Arial</vt:lpstr>
      <vt:lpstr>ＭＳ Ｐゴシック</vt:lpstr>
      <vt:lpstr>ＭＳ Ｐ明朝</vt:lpstr>
      <vt:lpstr>Calibri</vt:lpstr>
      <vt:lpstr>標準デザイン</vt:lpstr>
      <vt:lpstr>ワークシート</vt:lpstr>
      <vt:lpstr>計画経済の構築と市場経済への転換</vt:lpstr>
      <vt:lpstr>金融の機能</vt:lpstr>
      <vt:lpstr>分権的意志決定を支える金融の機能</vt:lpstr>
      <vt:lpstr>(続）</vt:lpstr>
      <vt:lpstr>資源配分メカニズムの転換</vt:lpstr>
      <vt:lpstr>請負期</vt:lpstr>
      <vt:lpstr>独立期</vt:lpstr>
      <vt:lpstr>移行完了期</vt:lpstr>
      <vt:lpstr>図１　消費者物価（CPI）と金融機関貸出</vt:lpstr>
      <vt:lpstr>インフレ調節をめぐる制度</vt:lpstr>
      <vt:lpstr>インフレの調節手段</vt:lpstr>
      <vt:lpstr>1987-89年</vt:lpstr>
      <vt:lpstr>1994年</vt:lpstr>
      <vt:lpstr>証券の理論：「決定権」と「請求権」</vt:lpstr>
      <vt:lpstr>企業の制度をめぐる紆余曲折</vt:lpstr>
      <vt:lpstr>企業をめぐる制度の完成</vt:lpstr>
      <vt:lpstr>１．できあがった市場取引の基礎</vt:lpstr>
      <vt:lpstr>２．市場経済型国有企業 </vt:lpstr>
      <vt:lpstr>国有企業に買収される破綻民営企業</vt:lpstr>
      <vt:lpstr>「国進民退」</vt:lpstr>
      <vt:lpstr>３．「中国型」資本主義の出現</vt:lpstr>
    </vt:vector>
  </TitlesOfParts>
  <Company>富山大学</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急増する都市失業</dc:title>
  <dc:creator>今村</dc:creator>
  <cp:lastModifiedBy>jincun</cp:lastModifiedBy>
  <cp:revision>60</cp:revision>
  <dcterms:created xsi:type="dcterms:W3CDTF">2004-04-29T02:10:54Z</dcterms:created>
  <dcterms:modified xsi:type="dcterms:W3CDTF">2016-05-27T01:44:55Z</dcterms:modified>
</cp:coreProperties>
</file>