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8"/>
  </p:handoutMasterIdLst>
  <p:sldIdLst>
    <p:sldId id="274" r:id="rId2"/>
    <p:sldId id="322" r:id="rId3"/>
    <p:sldId id="289" r:id="rId4"/>
    <p:sldId id="317" r:id="rId5"/>
    <p:sldId id="290" r:id="rId6"/>
    <p:sldId id="275" r:id="rId7"/>
    <p:sldId id="311" r:id="rId8"/>
    <p:sldId id="314" r:id="rId9"/>
    <p:sldId id="278" r:id="rId10"/>
    <p:sldId id="291" r:id="rId11"/>
    <p:sldId id="280" r:id="rId12"/>
    <p:sldId id="304" r:id="rId13"/>
    <p:sldId id="281" r:id="rId14"/>
    <p:sldId id="277" r:id="rId15"/>
    <p:sldId id="316" r:id="rId16"/>
    <p:sldId id="282" r:id="rId17"/>
    <p:sldId id="292" r:id="rId18"/>
    <p:sldId id="318" r:id="rId19"/>
    <p:sldId id="301" r:id="rId20"/>
    <p:sldId id="302" r:id="rId21"/>
    <p:sldId id="312" r:id="rId22"/>
    <p:sldId id="313" r:id="rId23"/>
    <p:sldId id="284" r:id="rId24"/>
    <p:sldId id="293" r:id="rId25"/>
    <p:sldId id="319" r:id="rId26"/>
    <p:sldId id="320" r:id="rId27"/>
    <p:sldId id="294" r:id="rId28"/>
    <p:sldId id="323" r:id="rId29"/>
    <p:sldId id="295" r:id="rId30"/>
    <p:sldId id="315" r:id="rId31"/>
    <p:sldId id="321" r:id="rId32"/>
    <p:sldId id="324" r:id="rId33"/>
    <p:sldId id="296" r:id="rId34"/>
    <p:sldId id="297" r:id="rId35"/>
    <p:sldId id="299" r:id="rId36"/>
    <p:sldId id="300" r:id="rId37"/>
  </p:sldIdLst>
  <p:sldSz cx="9144000" cy="6858000" type="screen4x3"/>
  <p:notesSz cx="6858000" cy="9945688"/>
  <p:defaultTextStyle>
    <a:defPPr>
      <a:defRPr lang="ja-JP"/>
    </a:defPPr>
    <a:lvl1pPr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671" autoAdjust="0"/>
  </p:normalViewPr>
  <p:slideViewPr>
    <p:cSldViewPr>
      <p:cViewPr varScale="1">
        <p:scale>
          <a:sx n="97" d="100"/>
          <a:sy n="97" d="100"/>
        </p:scale>
        <p:origin x="522"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oleObject" Target="file:///F:\&#36039;&#26009;&#31561;\&#22259;&#34920;&#38598;\&#37117;&#24066;&#37096;&#30331;&#37682;&#22833;&#26989;&#29366;&#27841;&#65296;9&#24180;&#26356;&#26032;&#29256;&#65288;09&#12539;04&#12539;11).xls"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182159414866927"/>
          <c:y val="0.17714285714285721"/>
          <c:w val="0.67126980974240535"/>
          <c:h val="0.58571428571428519"/>
        </c:manualLayout>
      </c:layout>
      <c:barChart>
        <c:barDir val="col"/>
        <c:grouping val="clustered"/>
        <c:varyColors val="0"/>
        <c:ser>
          <c:idx val="1"/>
          <c:order val="0"/>
          <c:tx>
            <c:strRef>
              <c:f>Sheet1!$A$2</c:f>
              <c:strCache>
                <c:ptCount val="1"/>
                <c:pt idx="0">
                  <c:v>登録失業者数（万人）</c:v>
                </c:pt>
              </c:strCache>
            </c:strRef>
          </c:tx>
          <c:spPr>
            <a:solidFill>
              <a:srgbClr val="993366"/>
            </a:solidFill>
            <a:ln w="12700">
              <a:solidFill>
                <a:srgbClr val="000000"/>
              </a:solidFill>
              <a:prstDash val="solid"/>
            </a:ln>
          </c:spPr>
          <c:invertIfNegative val="0"/>
          <c:cat>
            <c:numRef>
              <c:f>Sheet1!$B$1:$AF$1</c:f>
              <c:numCache>
                <c:formatCode>General</c:formatCode>
                <c:ptCount val="31"/>
                <c:pt idx="0">
                  <c:v>1978</c:v>
                </c:pt>
                <c:pt idx="1">
                  <c:v>1979</c:v>
                </c:pt>
                <c:pt idx="2">
                  <c:v>1980</c:v>
                </c:pt>
                <c:pt idx="3">
                  <c:v>1981</c:v>
                </c:pt>
                <c:pt idx="4">
                  <c:v>1982</c:v>
                </c:pt>
                <c:pt idx="5">
                  <c:v>1983</c:v>
                </c:pt>
                <c:pt idx="6">
                  <c:v>1984</c:v>
                </c:pt>
                <c:pt idx="7">
                  <c:v>1985</c:v>
                </c:pt>
                <c:pt idx="8">
                  <c:v>1986</c:v>
                </c:pt>
                <c:pt idx="9">
                  <c:v>1987</c:v>
                </c:pt>
                <c:pt idx="10">
                  <c:v>1988</c:v>
                </c:pt>
                <c:pt idx="11">
                  <c:v>1989</c:v>
                </c:pt>
                <c:pt idx="12">
                  <c:v>1990</c:v>
                </c:pt>
                <c:pt idx="13">
                  <c:v>1991</c:v>
                </c:pt>
                <c:pt idx="14">
                  <c:v>1992</c:v>
                </c:pt>
                <c:pt idx="15">
                  <c:v>1993</c:v>
                </c:pt>
                <c:pt idx="16">
                  <c:v>1994</c:v>
                </c:pt>
                <c:pt idx="17">
                  <c:v>1995</c:v>
                </c:pt>
                <c:pt idx="18">
                  <c:v>1996</c:v>
                </c:pt>
                <c:pt idx="19">
                  <c:v>1997</c:v>
                </c:pt>
                <c:pt idx="20">
                  <c:v>1998</c:v>
                </c:pt>
                <c:pt idx="21">
                  <c:v>1999</c:v>
                </c:pt>
                <c:pt idx="22">
                  <c:v>2000</c:v>
                </c:pt>
                <c:pt idx="23">
                  <c:v>2001</c:v>
                </c:pt>
                <c:pt idx="24">
                  <c:v>2002</c:v>
                </c:pt>
                <c:pt idx="25">
                  <c:v>2003</c:v>
                </c:pt>
                <c:pt idx="26">
                  <c:v>2004</c:v>
                </c:pt>
                <c:pt idx="27">
                  <c:v>2005</c:v>
                </c:pt>
                <c:pt idx="28">
                  <c:v>2006</c:v>
                </c:pt>
                <c:pt idx="29">
                  <c:v>2007</c:v>
                </c:pt>
                <c:pt idx="30">
                  <c:v>2008</c:v>
                </c:pt>
              </c:numCache>
            </c:numRef>
          </c:cat>
          <c:val>
            <c:numRef>
              <c:f>Sheet1!$B$2:$AF$2</c:f>
              <c:numCache>
                <c:formatCode>0.0_ </c:formatCode>
                <c:ptCount val="31"/>
                <c:pt idx="0">
                  <c:v>530</c:v>
                </c:pt>
                <c:pt idx="1">
                  <c:v>567.6</c:v>
                </c:pt>
                <c:pt idx="2">
                  <c:v>541.5</c:v>
                </c:pt>
                <c:pt idx="3">
                  <c:v>439.5</c:v>
                </c:pt>
                <c:pt idx="4">
                  <c:v>379.4</c:v>
                </c:pt>
                <c:pt idx="5">
                  <c:v>271.39999999999969</c:v>
                </c:pt>
                <c:pt idx="6">
                  <c:v>235.7</c:v>
                </c:pt>
                <c:pt idx="7">
                  <c:v>238.5</c:v>
                </c:pt>
                <c:pt idx="8">
                  <c:v>264.39999999999969</c:v>
                </c:pt>
                <c:pt idx="9">
                  <c:v>276.60000000000002</c:v>
                </c:pt>
                <c:pt idx="10">
                  <c:v>296.2</c:v>
                </c:pt>
                <c:pt idx="11">
                  <c:v>377.9</c:v>
                </c:pt>
                <c:pt idx="12">
                  <c:v>383.2</c:v>
                </c:pt>
                <c:pt idx="13">
                  <c:v>352.2</c:v>
                </c:pt>
                <c:pt idx="14">
                  <c:v>363.9</c:v>
                </c:pt>
                <c:pt idx="15">
                  <c:v>420.1</c:v>
                </c:pt>
                <c:pt idx="16">
                  <c:v>476.4</c:v>
                </c:pt>
                <c:pt idx="17">
                  <c:v>519.6</c:v>
                </c:pt>
                <c:pt idx="18">
                  <c:v>552.79999999999995</c:v>
                </c:pt>
                <c:pt idx="19">
                  <c:v>576.79999999999995</c:v>
                </c:pt>
                <c:pt idx="20">
                  <c:v>571</c:v>
                </c:pt>
                <c:pt idx="21">
                  <c:v>575</c:v>
                </c:pt>
                <c:pt idx="22">
                  <c:v>595</c:v>
                </c:pt>
                <c:pt idx="23">
                  <c:v>681</c:v>
                </c:pt>
                <c:pt idx="24">
                  <c:v>770</c:v>
                </c:pt>
                <c:pt idx="25">
                  <c:v>800</c:v>
                </c:pt>
                <c:pt idx="26">
                  <c:v>827</c:v>
                </c:pt>
                <c:pt idx="27">
                  <c:v>839</c:v>
                </c:pt>
                <c:pt idx="28">
                  <c:v>847</c:v>
                </c:pt>
                <c:pt idx="29">
                  <c:v>830</c:v>
                </c:pt>
                <c:pt idx="30">
                  <c:v>1113</c:v>
                </c:pt>
              </c:numCache>
            </c:numRef>
          </c:val>
        </c:ser>
        <c:ser>
          <c:idx val="0"/>
          <c:order val="1"/>
          <c:tx>
            <c:strRef>
              <c:f>Sheet1!$A$3</c:f>
              <c:strCache>
                <c:ptCount val="1"/>
                <c:pt idx="0">
                  <c:v>うち失業青年数（万人）</c:v>
                </c:pt>
              </c:strCache>
            </c:strRef>
          </c:tx>
          <c:spPr>
            <a:solidFill>
              <a:srgbClr val="9999FF"/>
            </a:solidFill>
            <a:ln w="12700">
              <a:solidFill>
                <a:srgbClr val="000000"/>
              </a:solidFill>
              <a:prstDash val="solid"/>
            </a:ln>
          </c:spPr>
          <c:invertIfNegative val="0"/>
          <c:cat>
            <c:numRef>
              <c:f>Sheet1!$B$1:$AF$1</c:f>
              <c:numCache>
                <c:formatCode>General</c:formatCode>
                <c:ptCount val="31"/>
                <c:pt idx="0">
                  <c:v>1978</c:v>
                </c:pt>
                <c:pt idx="1">
                  <c:v>1979</c:v>
                </c:pt>
                <c:pt idx="2">
                  <c:v>1980</c:v>
                </c:pt>
                <c:pt idx="3">
                  <c:v>1981</c:v>
                </c:pt>
                <c:pt idx="4">
                  <c:v>1982</c:v>
                </c:pt>
                <c:pt idx="5">
                  <c:v>1983</c:v>
                </c:pt>
                <c:pt idx="6">
                  <c:v>1984</c:v>
                </c:pt>
                <c:pt idx="7">
                  <c:v>1985</c:v>
                </c:pt>
                <c:pt idx="8">
                  <c:v>1986</c:v>
                </c:pt>
                <c:pt idx="9">
                  <c:v>1987</c:v>
                </c:pt>
                <c:pt idx="10">
                  <c:v>1988</c:v>
                </c:pt>
                <c:pt idx="11">
                  <c:v>1989</c:v>
                </c:pt>
                <c:pt idx="12">
                  <c:v>1990</c:v>
                </c:pt>
                <c:pt idx="13">
                  <c:v>1991</c:v>
                </c:pt>
                <c:pt idx="14">
                  <c:v>1992</c:v>
                </c:pt>
                <c:pt idx="15">
                  <c:v>1993</c:v>
                </c:pt>
                <c:pt idx="16">
                  <c:v>1994</c:v>
                </c:pt>
                <c:pt idx="17">
                  <c:v>1995</c:v>
                </c:pt>
                <c:pt idx="18">
                  <c:v>1996</c:v>
                </c:pt>
                <c:pt idx="19">
                  <c:v>1997</c:v>
                </c:pt>
                <c:pt idx="20">
                  <c:v>1998</c:v>
                </c:pt>
                <c:pt idx="21">
                  <c:v>1999</c:v>
                </c:pt>
                <c:pt idx="22">
                  <c:v>2000</c:v>
                </c:pt>
                <c:pt idx="23">
                  <c:v>2001</c:v>
                </c:pt>
                <c:pt idx="24">
                  <c:v>2002</c:v>
                </c:pt>
                <c:pt idx="25">
                  <c:v>2003</c:v>
                </c:pt>
                <c:pt idx="26">
                  <c:v>2004</c:v>
                </c:pt>
                <c:pt idx="27">
                  <c:v>2005</c:v>
                </c:pt>
                <c:pt idx="28">
                  <c:v>2006</c:v>
                </c:pt>
                <c:pt idx="29">
                  <c:v>2007</c:v>
                </c:pt>
                <c:pt idx="30">
                  <c:v>2008</c:v>
                </c:pt>
              </c:numCache>
            </c:numRef>
          </c:cat>
          <c:val>
            <c:numRef>
              <c:f>Sheet1!$B$3:$AF$3</c:f>
              <c:numCache>
                <c:formatCode>0.0_ </c:formatCode>
                <c:ptCount val="31"/>
                <c:pt idx="0">
                  <c:v>249.1</c:v>
                </c:pt>
                <c:pt idx="1">
                  <c:v>258.2</c:v>
                </c:pt>
                <c:pt idx="2">
                  <c:v>382.5</c:v>
                </c:pt>
                <c:pt idx="3">
                  <c:v>343</c:v>
                </c:pt>
                <c:pt idx="4">
                  <c:v>293.8</c:v>
                </c:pt>
                <c:pt idx="5">
                  <c:v>222</c:v>
                </c:pt>
                <c:pt idx="6">
                  <c:v>195.9</c:v>
                </c:pt>
                <c:pt idx="7">
                  <c:v>196.9</c:v>
                </c:pt>
                <c:pt idx="8">
                  <c:v>209.3</c:v>
                </c:pt>
                <c:pt idx="9">
                  <c:v>235.1</c:v>
                </c:pt>
                <c:pt idx="10">
                  <c:v>245.3</c:v>
                </c:pt>
                <c:pt idx="11">
                  <c:v>309</c:v>
                </c:pt>
                <c:pt idx="12">
                  <c:v>312.7</c:v>
                </c:pt>
                <c:pt idx="13">
                  <c:v>288.39999999999969</c:v>
                </c:pt>
                <c:pt idx="14">
                  <c:v>299.8</c:v>
                </c:pt>
                <c:pt idx="15">
                  <c:v>331.9</c:v>
                </c:pt>
                <c:pt idx="16">
                  <c:v>301</c:v>
                </c:pt>
                <c:pt idx="17">
                  <c:v>310.2</c:v>
                </c:pt>
              </c:numCache>
            </c:numRef>
          </c:val>
        </c:ser>
        <c:ser>
          <c:idx val="4"/>
          <c:order val="2"/>
          <c:tx>
            <c:strRef>
              <c:f>Sheet1!$A$4</c:f>
              <c:strCache>
                <c:ptCount val="1"/>
                <c:pt idx="0">
                  <c:v>登録失業者と一時帰休者合計（万人）</c:v>
                </c:pt>
              </c:strCache>
            </c:strRef>
          </c:tx>
          <c:spPr>
            <a:solidFill>
              <a:srgbClr val="660066"/>
            </a:solidFill>
            <a:ln w="12700">
              <a:solidFill>
                <a:srgbClr val="000000"/>
              </a:solidFill>
              <a:prstDash val="solid"/>
            </a:ln>
          </c:spPr>
          <c:invertIfNegative val="0"/>
          <c:cat>
            <c:numRef>
              <c:f>Sheet1!$B$1:$AF$1</c:f>
              <c:numCache>
                <c:formatCode>General</c:formatCode>
                <c:ptCount val="31"/>
                <c:pt idx="0">
                  <c:v>1978</c:v>
                </c:pt>
                <c:pt idx="1">
                  <c:v>1979</c:v>
                </c:pt>
                <c:pt idx="2">
                  <c:v>1980</c:v>
                </c:pt>
                <c:pt idx="3">
                  <c:v>1981</c:v>
                </c:pt>
                <c:pt idx="4">
                  <c:v>1982</c:v>
                </c:pt>
                <c:pt idx="5">
                  <c:v>1983</c:v>
                </c:pt>
                <c:pt idx="6">
                  <c:v>1984</c:v>
                </c:pt>
                <c:pt idx="7">
                  <c:v>1985</c:v>
                </c:pt>
                <c:pt idx="8">
                  <c:v>1986</c:v>
                </c:pt>
                <c:pt idx="9">
                  <c:v>1987</c:v>
                </c:pt>
                <c:pt idx="10">
                  <c:v>1988</c:v>
                </c:pt>
                <c:pt idx="11">
                  <c:v>1989</c:v>
                </c:pt>
                <c:pt idx="12">
                  <c:v>1990</c:v>
                </c:pt>
                <c:pt idx="13">
                  <c:v>1991</c:v>
                </c:pt>
                <c:pt idx="14">
                  <c:v>1992</c:v>
                </c:pt>
                <c:pt idx="15">
                  <c:v>1993</c:v>
                </c:pt>
                <c:pt idx="16">
                  <c:v>1994</c:v>
                </c:pt>
                <c:pt idx="17">
                  <c:v>1995</c:v>
                </c:pt>
                <c:pt idx="18">
                  <c:v>1996</c:v>
                </c:pt>
                <c:pt idx="19">
                  <c:v>1997</c:v>
                </c:pt>
                <c:pt idx="20">
                  <c:v>1998</c:v>
                </c:pt>
                <c:pt idx="21">
                  <c:v>1999</c:v>
                </c:pt>
                <c:pt idx="22">
                  <c:v>2000</c:v>
                </c:pt>
                <c:pt idx="23">
                  <c:v>2001</c:v>
                </c:pt>
                <c:pt idx="24">
                  <c:v>2002</c:v>
                </c:pt>
                <c:pt idx="25">
                  <c:v>2003</c:v>
                </c:pt>
                <c:pt idx="26">
                  <c:v>2004</c:v>
                </c:pt>
                <c:pt idx="27">
                  <c:v>2005</c:v>
                </c:pt>
                <c:pt idx="28">
                  <c:v>2006</c:v>
                </c:pt>
                <c:pt idx="29">
                  <c:v>2007</c:v>
                </c:pt>
                <c:pt idx="30">
                  <c:v>2008</c:v>
                </c:pt>
              </c:numCache>
            </c:numRef>
          </c:cat>
          <c:val>
            <c:numRef>
              <c:f>Sheet1!$B$4:$AF$4</c:f>
              <c:numCache>
                <c:formatCode>General</c:formatCode>
                <c:ptCount val="31"/>
                <c:pt idx="18" formatCode="0.0_ ">
                  <c:v>1367.6</c:v>
                </c:pt>
                <c:pt idx="19" formatCode="0.0_ ">
                  <c:v>1210</c:v>
                </c:pt>
                <c:pt idx="20" formatCode="0.0_ ">
                  <c:v>1463.1</c:v>
                </c:pt>
                <c:pt idx="21" formatCode="0.0_ ">
                  <c:v>1512</c:v>
                </c:pt>
                <c:pt idx="22" formatCode="0.0_ ">
                  <c:v>1506.3</c:v>
                </c:pt>
                <c:pt idx="23" formatCode="0.0_ ">
                  <c:v>1422.7</c:v>
                </c:pt>
                <c:pt idx="24" formatCode="0.0_ ">
                  <c:v>1387.7</c:v>
                </c:pt>
                <c:pt idx="25" formatCode="0.0_ ">
                  <c:v>1220.7</c:v>
                </c:pt>
                <c:pt idx="26" formatCode="0.0_ ">
                  <c:v>1098.5999999999999</c:v>
                </c:pt>
                <c:pt idx="27" formatCode="0.0_ ">
                  <c:v>1048.7</c:v>
                </c:pt>
              </c:numCache>
            </c:numRef>
          </c:val>
        </c:ser>
        <c:dLbls>
          <c:showLegendKey val="0"/>
          <c:showVal val="0"/>
          <c:showCatName val="0"/>
          <c:showSerName val="0"/>
          <c:showPercent val="0"/>
          <c:showBubbleSize val="0"/>
        </c:dLbls>
        <c:gapWidth val="150"/>
        <c:axId val="381168256"/>
        <c:axId val="314139256"/>
      </c:barChart>
      <c:lineChart>
        <c:grouping val="standard"/>
        <c:varyColors val="0"/>
        <c:ser>
          <c:idx val="2"/>
          <c:order val="3"/>
          <c:tx>
            <c:strRef>
              <c:f>Sheet1!$A$5</c:f>
              <c:strCache>
                <c:ptCount val="1"/>
                <c:pt idx="0">
                  <c:v>登録失業者率（％）</c:v>
                </c:pt>
              </c:strCache>
            </c:strRef>
          </c:tx>
          <c:spPr>
            <a:ln w="12700">
              <a:solidFill>
                <a:srgbClr val="FFFF00"/>
              </a:solidFill>
              <a:prstDash val="solid"/>
            </a:ln>
          </c:spPr>
          <c:marker>
            <c:symbol val="triangle"/>
            <c:size val="5"/>
            <c:spPr>
              <a:solidFill>
                <a:srgbClr val="FFFF00"/>
              </a:solidFill>
              <a:ln>
                <a:solidFill>
                  <a:srgbClr val="FFFF00"/>
                </a:solidFill>
                <a:prstDash val="solid"/>
              </a:ln>
            </c:spPr>
          </c:marker>
          <c:cat>
            <c:numRef>
              <c:f>Sheet1!$B$1:$AF$1</c:f>
              <c:numCache>
                <c:formatCode>General</c:formatCode>
                <c:ptCount val="31"/>
                <c:pt idx="0">
                  <c:v>1978</c:v>
                </c:pt>
                <c:pt idx="1">
                  <c:v>1979</c:v>
                </c:pt>
                <c:pt idx="2">
                  <c:v>1980</c:v>
                </c:pt>
                <c:pt idx="3">
                  <c:v>1981</c:v>
                </c:pt>
                <c:pt idx="4">
                  <c:v>1982</c:v>
                </c:pt>
                <c:pt idx="5">
                  <c:v>1983</c:v>
                </c:pt>
                <c:pt idx="6">
                  <c:v>1984</c:v>
                </c:pt>
                <c:pt idx="7">
                  <c:v>1985</c:v>
                </c:pt>
                <c:pt idx="8">
                  <c:v>1986</c:v>
                </c:pt>
                <c:pt idx="9">
                  <c:v>1987</c:v>
                </c:pt>
                <c:pt idx="10">
                  <c:v>1988</c:v>
                </c:pt>
                <c:pt idx="11">
                  <c:v>1989</c:v>
                </c:pt>
                <c:pt idx="12">
                  <c:v>1990</c:v>
                </c:pt>
                <c:pt idx="13">
                  <c:v>1991</c:v>
                </c:pt>
                <c:pt idx="14">
                  <c:v>1992</c:v>
                </c:pt>
                <c:pt idx="15">
                  <c:v>1993</c:v>
                </c:pt>
                <c:pt idx="16">
                  <c:v>1994</c:v>
                </c:pt>
                <c:pt idx="17">
                  <c:v>1995</c:v>
                </c:pt>
                <c:pt idx="18">
                  <c:v>1996</c:v>
                </c:pt>
                <c:pt idx="19">
                  <c:v>1997</c:v>
                </c:pt>
                <c:pt idx="20">
                  <c:v>1998</c:v>
                </c:pt>
                <c:pt idx="21">
                  <c:v>1999</c:v>
                </c:pt>
                <c:pt idx="22">
                  <c:v>2000</c:v>
                </c:pt>
                <c:pt idx="23">
                  <c:v>2001</c:v>
                </c:pt>
                <c:pt idx="24">
                  <c:v>2002</c:v>
                </c:pt>
                <c:pt idx="25">
                  <c:v>2003</c:v>
                </c:pt>
                <c:pt idx="26">
                  <c:v>2004</c:v>
                </c:pt>
                <c:pt idx="27">
                  <c:v>2005</c:v>
                </c:pt>
                <c:pt idx="28">
                  <c:v>2006</c:v>
                </c:pt>
                <c:pt idx="29">
                  <c:v>2007</c:v>
                </c:pt>
                <c:pt idx="30">
                  <c:v>2008</c:v>
                </c:pt>
              </c:numCache>
            </c:numRef>
          </c:cat>
          <c:val>
            <c:numRef>
              <c:f>Sheet1!$B$5:$AF$5</c:f>
              <c:numCache>
                <c:formatCode>0.0_ </c:formatCode>
                <c:ptCount val="31"/>
                <c:pt idx="0">
                  <c:v>5.3</c:v>
                </c:pt>
                <c:pt idx="1">
                  <c:v>5.4</c:v>
                </c:pt>
                <c:pt idx="2">
                  <c:v>4.9000000000000004</c:v>
                </c:pt>
                <c:pt idx="3">
                  <c:v>3.8</c:v>
                </c:pt>
                <c:pt idx="4">
                  <c:v>3.2</c:v>
                </c:pt>
                <c:pt idx="5">
                  <c:v>2.2999999999999998</c:v>
                </c:pt>
                <c:pt idx="6">
                  <c:v>1.9</c:v>
                </c:pt>
                <c:pt idx="7">
                  <c:v>1.8</c:v>
                </c:pt>
                <c:pt idx="8">
                  <c:v>2</c:v>
                </c:pt>
                <c:pt idx="9">
                  <c:v>2</c:v>
                </c:pt>
                <c:pt idx="10">
                  <c:v>2</c:v>
                </c:pt>
                <c:pt idx="11">
                  <c:v>2.6</c:v>
                </c:pt>
                <c:pt idx="12">
                  <c:v>2.5</c:v>
                </c:pt>
                <c:pt idx="13">
                  <c:v>2.2999999999999998</c:v>
                </c:pt>
                <c:pt idx="14">
                  <c:v>2.2999999999999998</c:v>
                </c:pt>
                <c:pt idx="15">
                  <c:v>2.6</c:v>
                </c:pt>
                <c:pt idx="16">
                  <c:v>2.8</c:v>
                </c:pt>
                <c:pt idx="17">
                  <c:v>2.9</c:v>
                </c:pt>
                <c:pt idx="18">
                  <c:v>3</c:v>
                </c:pt>
                <c:pt idx="19">
                  <c:v>3.1</c:v>
                </c:pt>
                <c:pt idx="20">
                  <c:v>3.1</c:v>
                </c:pt>
                <c:pt idx="21">
                  <c:v>3.1</c:v>
                </c:pt>
                <c:pt idx="22">
                  <c:v>3.1</c:v>
                </c:pt>
                <c:pt idx="23">
                  <c:v>3.6</c:v>
                </c:pt>
                <c:pt idx="24">
                  <c:v>4</c:v>
                </c:pt>
                <c:pt idx="25">
                  <c:v>4.3</c:v>
                </c:pt>
                <c:pt idx="26">
                  <c:v>4.2</c:v>
                </c:pt>
                <c:pt idx="27">
                  <c:v>4.2</c:v>
                </c:pt>
                <c:pt idx="28">
                  <c:v>4.0999999999999996</c:v>
                </c:pt>
                <c:pt idx="29">
                  <c:v>4</c:v>
                </c:pt>
                <c:pt idx="30">
                  <c:v>4.2</c:v>
                </c:pt>
              </c:numCache>
            </c:numRef>
          </c:val>
          <c:smooth val="0"/>
        </c:ser>
        <c:ser>
          <c:idx val="3"/>
          <c:order val="4"/>
          <c:tx>
            <c:strRef>
              <c:f>Sheet1!$A$6</c:f>
              <c:strCache>
                <c:ptCount val="1"/>
                <c:pt idx="0">
                  <c:v>一時帰休者を含めた失業率（％）</c:v>
                </c:pt>
              </c:strCache>
            </c:strRef>
          </c:tx>
          <c:spPr>
            <a:ln w="12700">
              <a:solidFill>
                <a:srgbClr val="00FFFF"/>
              </a:solidFill>
              <a:prstDash val="solid"/>
            </a:ln>
          </c:spPr>
          <c:marker>
            <c:symbol val="x"/>
            <c:size val="5"/>
            <c:spPr>
              <a:noFill/>
              <a:ln>
                <a:solidFill>
                  <a:srgbClr val="00FFFF"/>
                </a:solidFill>
                <a:prstDash val="solid"/>
              </a:ln>
            </c:spPr>
          </c:marker>
          <c:cat>
            <c:numRef>
              <c:f>Sheet1!$B$1:$AF$1</c:f>
              <c:numCache>
                <c:formatCode>General</c:formatCode>
                <c:ptCount val="31"/>
                <c:pt idx="0">
                  <c:v>1978</c:v>
                </c:pt>
                <c:pt idx="1">
                  <c:v>1979</c:v>
                </c:pt>
                <c:pt idx="2">
                  <c:v>1980</c:v>
                </c:pt>
                <c:pt idx="3">
                  <c:v>1981</c:v>
                </c:pt>
                <c:pt idx="4">
                  <c:v>1982</c:v>
                </c:pt>
                <c:pt idx="5">
                  <c:v>1983</c:v>
                </c:pt>
                <c:pt idx="6">
                  <c:v>1984</c:v>
                </c:pt>
                <c:pt idx="7">
                  <c:v>1985</c:v>
                </c:pt>
                <c:pt idx="8">
                  <c:v>1986</c:v>
                </c:pt>
                <c:pt idx="9">
                  <c:v>1987</c:v>
                </c:pt>
                <c:pt idx="10">
                  <c:v>1988</c:v>
                </c:pt>
                <c:pt idx="11">
                  <c:v>1989</c:v>
                </c:pt>
                <c:pt idx="12">
                  <c:v>1990</c:v>
                </c:pt>
                <c:pt idx="13">
                  <c:v>1991</c:v>
                </c:pt>
                <c:pt idx="14">
                  <c:v>1992</c:v>
                </c:pt>
                <c:pt idx="15">
                  <c:v>1993</c:v>
                </c:pt>
                <c:pt idx="16">
                  <c:v>1994</c:v>
                </c:pt>
                <c:pt idx="17">
                  <c:v>1995</c:v>
                </c:pt>
                <c:pt idx="18">
                  <c:v>1996</c:v>
                </c:pt>
                <c:pt idx="19">
                  <c:v>1997</c:v>
                </c:pt>
                <c:pt idx="20">
                  <c:v>1998</c:v>
                </c:pt>
                <c:pt idx="21">
                  <c:v>1999</c:v>
                </c:pt>
                <c:pt idx="22">
                  <c:v>2000</c:v>
                </c:pt>
                <c:pt idx="23">
                  <c:v>2001</c:v>
                </c:pt>
                <c:pt idx="24">
                  <c:v>2002</c:v>
                </c:pt>
                <c:pt idx="25">
                  <c:v>2003</c:v>
                </c:pt>
                <c:pt idx="26">
                  <c:v>2004</c:v>
                </c:pt>
                <c:pt idx="27">
                  <c:v>2005</c:v>
                </c:pt>
                <c:pt idx="28">
                  <c:v>2006</c:v>
                </c:pt>
                <c:pt idx="29">
                  <c:v>2007</c:v>
                </c:pt>
                <c:pt idx="30">
                  <c:v>2008</c:v>
                </c:pt>
              </c:numCache>
            </c:numRef>
          </c:cat>
          <c:val>
            <c:numRef>
              <c:f>Sheet1!$B$6:$AF$6</c:f>
              <c:numCache>
                <c:formatCode>General</c:formatCode>
                <c:ptCount val="31"/>
                <c:pt idx="18" formatCode="0.0_ ">
                  <c:v>7.4</c:v>
                </c:pt>
                <c:pt idx="19" formatCode="0.0_ ">
                  <c:v>6.5</c:v>
                </c:pt>
                <c:pt idx="20" formatCode="0.0_ ">
                  <c:v>7.9</c:v>
                </c:pt>
                <c:pt idx="21" formatCode="0.0_ ">
                  <c:v>8.2000000000000011</c:v>
                </c:pt>
                <c:pt idx="22" formatCode="0.0_ ">
                  <c:v>7.8</c:v>
                </c:pt>
                <c:pt idx="23" formatCode="0.0_ ">
                  <c:v>6.9</c:v>
                </c:pt>
                <c:pt idx="24" formatCode="0.0_ ">
                  <c:v>7.2</c:v>
                </c:pt>
                <c:pt idx="25" formatCode="0.0_ ">
                  <c:v>6.6</c:v>
                </c:pt>
                <c:pt idx="26" formatCode="0.0_ ">
                  <c:v>5.6</c:v>
                </c:pt>
                <c:pt idx="27" formatCode="0.0_ ">
                  <c:v>5.2</c:v>
                </c:pt>
              </c:numCache>
            </c:numRef>
          </c:val>
          <c:smooth val="0"/>
        </c:ser>
        <c:dLbls>
          <c:showLegendKey val="0"/>
          <c:showVal val="0"/>
          <c:showCatName val="0"/>
          <c:showSerName val="0"/>
          <c:showPercent val="0"/>
          <c:showBubbleSize val="0"/>
        </c:dLbls>
        <c:marker val="1"/>
        <c:smooth val="0"/>
        <c:axId val="313203720"/>
        <c:axId val="313199016"/>
      </c:lineChart>
      <c:catAx>
        <c:axId val="381168256"/>
        <c:scaling>
          <c:orientation val="minMax"/>
        </c:scaling>
        <c:delete val="0"/>
        <c:axPos val="b"/>
        <c:title>
          <c:tx>
            <c:rich>
              <a:bodyPr/>
              <a:lstStyle/>
              <a:p>
                <a:pPr>
                  <a:defRPr sz="1100" b="0" i="0" u="none" strike="noStrike" baseline="0">
                    <a:solidFill>
                      <a:srgbClr val="000000"/>
                    </a:solidFill>
                    <a:latin typeface="ＭＳ Ｐゴシック"/>
                    <a:ea typeface="ＭＳ Ｐゴシック"/>
                    <a:cs typeface="ＭＳ Ｐゴシック"/>
                  </a:defRPr>
                </a:pPr>
                <a:r>
                  <a:rPr lang="ja-JP" altLang="en-US"/>
                  <a:t>年</a:t>
                </a:r>
              </a:p>
            </c:rich>
          </c:tx>
          <c:layout>
            <c:manualLayout>
              <c:xMode val="edge"/>
              <c:yMode val="edge"/>
              <c:x val="0.89179095928700758"/>
              <c:y val="0.87904426898626697"/>
            </c:manualLayout>
          </c:layout>
          <c:overlay val="0"/>
          <c:spPr>
            <a:noFill/>
            <a:ln w="25400">
              <a:noFill/>
            </a:ln>
          </c:spPr>
        </c:title>
        <c:numFmt formatCode="General" sourceLinked="1"/>
        <c:majorTickMark val="in"/>
        <c:minorTickMark val="none"/>
        <c:tickLblPos val="nextTo"/>
        <c:spPr>
          <a:ln w="3175">
            <a:solidFill>
              <a:srgbClr val="000000"/>
            </a:solidFill>
            <a:prstDash val="solid"/>
          </a:ln>
        </c:spPr>
        <c:txPr>
          <a:bodyPr rot="-5400000" vert="horz"/>
          <a:lstStyle/>
          <a:p>
            <a:pPr>
              <a:defRPr sz="1100" b="0" i="0" u="none" strike="noStrike" baseline="0">
                <a:solidFill>
                  <a:srgbClr val="000000"/>
                </a:solidFill>
                <a:latin typeface="ＭＳ Ｐゴシック"/>
                <a:ea typeface="ＭＳ Ｐゴシック"/>
                <a:cs typeface="ＭＳ Ｐゴシック"/>
              </a:defRPr>
            </a:pPr>
            <a:endParaRPr lang="ja-JP"/>
          </a:p>
        </c:txPr>
        <c:crossAx val="314139256"/>
        <c:crosses val="autoZero"/>
        <c:auto val="0"/>
        <c:lblAlgn val="ctr"/>
        <c:lblOffset val="100"/>
        <c:tickLblSkip val="3"/>
        <c:tickMarkSkip val="1"/>
        <c:noMultiLvlLbl val="0"/>
      </c:catAx>
      <c:valAx>
        <c:axId val="314139256"/>
        <c:scaling>
          <c:orientation val="minMax"/>
        </c:scaling>
        <c:delete val="0"/>
        <c:axPos val="l"/>
        <c:title>
          <c:tx>
            <c:rich>
              <a:bodyPr/>
              <a:lstStyle/>
              <a:p>
                <a:pPr>
                  <a:defRPr sz="1100" b="0" i="0" u="none" strike="noStrike" baseline="0">
                    <a:solidFill>
                      <a:srgbClr val="000000"/>
                    </a:solidFill>
                    <a:latin typeface="ＭＳ Ｐゴシック"/>
                    <a:ea typeface="ＭＳ Ｐゴシック"/>
                    <a:cs typeface="ＭＳ Ｐゴシック"/>
                  </a:defRPr>
                </a:pPr>
                <a:r>
                  <a:rPr lang="ja-JP" altLang="en-US" dirty="0"/>
                  <a:t>万人</a:t>
                </a:r>
              </a:p>
            </c:rich>
          </c:tx>
          <c:layout>
            <c:manualLayout>
              <c:xMode val="edge"/>
              <c:yMode val="edge"/>
              <c:x val="4.4745028330185524E-2"/>
              <c:y val="0.44307619836295042"/>
            </c:manualLayout>
          </c:layout>
          <c:overlay val="0"/>
          <c:spPr>
            <a:noFill/>
            <a:ln w="25400">
              <a:noFill/>
            </a:ln>
          </c:spPr>
        </c:title>
        <c:numFmt formatCode="0.0_ " sourceLinked="1"/>
        <c:majorTickMark val="in"/>
        <c:minorTickMark val="none"/>
        <c:tickLblPos val="nextTo"/>
        <c:spPr>
          <a:ln w="3175">
            <a:solidFill>
              <a:srgbClr val="000000"/>
            </a:solidFill>
            <a:prstDash val="solid"/>
          </a:ln>
        </c:spPr>
        <c:txPr>
          <a:bodyPr rot="0" vert="horz"/>
          <a:lstStyle/>
          <a:p>
            <a:pPr>
              <a:defRPr sz="1100" b="0" i="0" u="none" strike="noStrike" baseline="0">
                <a:solidFill>
                  <a:srgbClr val="000000"/>
                </a:solidFill>
                <a:latin typeface="ＭＳ Ｐゴシック"/>
                <a:ea typeface="ＭＳ Ｐゴシック"/>
                <a:cs typeface="ＭＳ Ｐゴシック"/>
              </a:defRPr>
            </a:pPr>
            <a:endParaRPr lang="ja-JP"/>
          </a:p>
        </c:txPr>
        <c:crossAx val="381168256"/>
        <c:crosses val="autoZero"/>
        <c:crossBetween val="between"/>
      </c:valAx>
      <c:catAx>
        <c:axId val="313203720"/>
        <c:scaling>
          <c:orientation val="minMax"/>
        </c:scaling>
        <c:delete val="1"/>
        <c:axPos val="b"/>
        <c:numFmt formatCode="General" sourceLinked="1"/>
        <c:majorTickMark val="out"/>
        <c:minorTickMark val="none"/>
        <c:tickLblPos val="none"/>
        <c:crossAx val="313199016"/>
        <c:crosses val="autoZero"/>
        <c:auto val="0"/>
        <c:lblAlgn val="ctr"/>
        <c:lblOffset val="100"/>
        <c:noMultiLvlLbl val="0"/>
      </c:catAx>
      <c:valAx>
        <c:axId val="313199016"/>
        <c:scaling>
          <c:orientation val="minMax"/>
        </c:scaling>
        <c:delete val="0"/>
        <c:axPos val="r"/>
        <c:title>
          <c:tx>
            <c:rich>
              <a:bodyPr/>
              <a:lstStyle/>
              <a:p>
                <a:pPr>
                  <a:defRPr sz="1100" b="0" i="0" u="none" strike="noStrike" baseline="0">
                    <a:solidFill>
                      <a:srgbClr val="000000"/>
                    </a:solidFill>
                    <a:latin typeface="ＭＳ Ｐゴシック"/>
                    <a:ea typeface="ＭＳ Ｐゴシック"/>
                    <a:cs typeface="ＭＳ Ｐゴシック"/>
                  </a:defRPr>
                </a:pPr>
                <a:r>
                  <a:rPr lang="ja-JP" altLang="en-US"/>
                  <a:t>％</a:t>
                </a:r>
              </a:p>
            </c:rich>
          </c:tx>
          <c:layout>
            <c:manualLayout>
              <c:xMode val="edge"/>
              <c:yMode val="edge"/>
              <c:x val="0.90155817403161265"/>
              <c:y val="0.46062750904957506"/>
            </c:manualLayout>
          </c:layout>
          <c:overlay val="0"/>
          <c:spPr>
            <a:noFill/>
            <a:ln w="25400">
              <a:noFill/>
            </a:ln>
          </c:spPr>
        </c:title>
        <c:numFmt formatCode="0.0_ " sourceLinked="1"/>
        <c:majorTickMark val="in"/>
        <c:minorTickMark val="none"/>
        <c:tickLblPos val="nextTo"/>
        <c:spPr>
          <a:ln w="3175">
            <a:solidFill>
              <a:srgbClr val="000000"/>
            </a:solidFill>
            <a:prstDash val="solid"/>
          </a:ln>
        </c:spPr>
        <c:txPr>
          <a:bodyPr rot="0" vert="horz"/>
          <a:lstStyle/>
          <a:p>
            <a:pPr>
              <a:defRPr sz="1100" b="0" i="0" u="none" strike="noStrike" baseline="0">
                <a:solidFill>
                  <a:srgbClr val="000000"/>
                </a:solidFill>
                <a:latin typeface="ＭＳ Ｐゴシック"/>
                <a:ea typeface="ＭＳ Ｐゴシック"/>
                <a:cs typeface="ＭＳ Ｐゴシック"/>
              </a:defRPr>
            </a:pPr>
            <a:endParaRPr lang="ja-JP"/>
          </a:p>
        </c:txPr>
        <c:crossAx val="313203720"/>
        <c:crosses val="max"/>
        <c:crossBetween val="between"/>
      </c:valAx>
      <c:spPr>
        <a:noFill/>
        <a:ln w="12700">
          <a:solidFill>
            <a:srgbClr val="808080"/>
          </a:solidFill>
          <a:prstDash val="solid"/>
        </a:ln>
      </c:spPr>
    </c:plotArea>
    <c:legend>
      <c:legendPos val="r"/>
      <c:layout>
        <c:manualLayout>
          <c:xMode val="edge"/>
          <c:yMode val="edge"/>
          <c:x val="0.22621278795109734"/>
          <c:y val="0.19918629017274939"/>
          <c:w val="0.29284291479690672"/>
          <c:h val="0.27705790726715157"/>
        </c:manualLayout>
      </c:layout>
      <c:overlay val="0"/>
      <c:spPr>
        <a:solidFill>
          <a:srgbClr val="FFFFFF"/>
        </a:solidFill>
        <a:ln w="3175">
          <a:solidFill>
            <a:srgbClr val="000000"/>
          </a:solidFill>
          <a:prstDash val="solid"/>
        </a:ln>
      </c:spPr>
      <c:txPr>
        <a:bodyPr/>
        <a:lstStyle/>
        <a:p>
          <a:pPr>
            <a:defRPr sz="1010" b="0" i="0" u="none" strike="noStrike" baseline="0">
              <a:solidFill>
                <a:srgbClr val="000000"/>
              </a:solidFill>
              <a:latin typeface="ＭＳ Ｐゴシック"/>
              <a:ea typeface="ＭＳ Ｐゴシック"/>
              <a:cs typeface="ＭＳ Ｐゴシック"/>
            </a:defRPr>
          </a:pPr>
          <a:endParaRPr lang="ja-JP"/>
        </a:p>
      </c:txPr>
    </c:legend>
    <c:plotVisOnly val="1"/>
    <c:dispBlanksAs val="gap"/>
    <c:showDLblsOverMax val="0"/>
  </c:chart>
  <c:spPr>
    <a:solidFill>
      <a:srgbClr val="FFFFFF"/>
    </a:solidFill>
    <a:ln w="3175">
      <a:noFill/>
      <a:prstDash val="solid"/>
    </a:ln>
  </c:spPr>
  <c:txPr>
    <a:bodyPr/>
    <a:lstStyle/>
    <a:p>
      <a:pPr>
        <a:defRPr sz="1100" b="0" i="0" u="none" strike="noStrike" baseline="0">
          <a:solidFill>
            <a:srgbClr val="000000"/>
          </a:solidFill>
          <a:latin typeface="ＭＳ Ｐゴシック"/>
          <a:ea typeface="ＭＳ Ｐゴシック"/>
          <a:cs typeface="ＭＳ Ｐゴシック"/>
        </a:defRPr>
      </a:pPr>
      <a:endParaRPr lang="ja-JP"/>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a:t>都市・農村の一人当たり収入</a:t>
            </a:r>
            <a:r>
              <a:rPr lang="ja-JP" altLang="en-US" sz="1000"/>
              <a:t>（左：元、右：倍率）</a:t>
            </a:r>
            <a:endParaRPr lang="en-US" altLang="ja-JP" sz="1000"/>
          </a:p>
          <a:p>
            <a:pPr>
              <a:defRPr/>
            </a:pPr>
            <a:r>
              <a:rPr lang="en-US" altLang="ja-JP" sz="1000"/>
              <a:t>『</a:t>
            </a:r>
            <a:r>
              <a:rPr lang="ja-JP" altLang="en-US" sz="1000"/>
              <a:t>中国統計年鑑</a:t>
            </a:r>
            <a:r>
              <a:rPr lang="en-US" altLang="ja-JP" sz="1000"/>
              <a:t>2015』p.181</a:t>
            </a:r>
            <a:endParaRPr lang="ja-JP" altLang="en-US"/>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'[都市農村所得格差（2008～）.xlsx]Sheet1'!$B$1</c:f>
              <c:strCache>
                <c:ptCount val="1"/>
                <c:pt idx="0">
                  <c:v>都市</c:v>
                </c:pt>
              </c:strCache>
            </c:strRef>
          </c:tx>
          <c:spPr>
            <a:ln w="28575" cap="rnd">
              <a:solidFill>
                <a:srgbClr val="FF0000"/>
              </a:solidFill>
              <a:round/>
            </a:ln>
            <a:effectLst/>
          </c:spPr>
          <c:marker>
            <c:symbol val="circle"/>
            <c:size val="5"/>
            <c:spPr>
              <a:solidFill>
                <a:schemeClr val="accent1"/>
              </a:solidFill>
              <a:ln w="9525">
                <a:solidFill>
                  <a:srgbClr val="FF0000"/>
                </a:solidFill>
              </a:ln>
              <a:effectLst/>
            </c:spPr>
          </c:marker>
          <c:cat>
            <c:numRef>
              <c:f>'[都市農村所得格差（2008～）.xlsx]Sheet1'!$A$2:$A$8</c:f>
              <c:numCache>
                <c:formatCode>General</c:formatCode>
                <c:ptCount val="7"/>
                <c:pt idx="0">
                  <c:v>2008</c:v>
                </c:pt>
                <c:pt idx="1">
                  <c:v>2009</c:v>
                </c:pt>
                <c:pt idx="2">
                  <c:v>2010</c:v>
                </c:pt>
                <c:pt idx="3">
                  <c:v>2011</c:v>
                </c:pt>
                <c:pt idx="4">
                  <c:v>2012</c:v>
                </c:pt>
                <c:pt idx="5">
                  <c:v>2013</c:v>
                </c:pt>
                <c:pt idx="6">
                  <c:v>2014</c:v>
                </c:pt>
              </c:numCache>
            </c:numRef>
          </c:cat>
          <c:val>
            <c:numRef>
              <c:f>'[都市農村所得格差（2008～）.xlsx]Sheet1'!$B$2:$B$8</c:f>
              <c:numCache>
                <c:formatCode>General</c:formatCode>
                <c:ptCount val="7"/>
                <c:pt idx="0">
                  <c:v>15780.8</c:v>
                </c:pt>
                <c:pt idx="1">
                  <c:v>17174.7</c:v>
                </c:pt>
                <c:pt idx="2">
                  <c:v>19109.400000000001</c:v>
                </c:pt>
                <c:pt idx="3">
                  <c:v>21809.8</c:v>
                </c:pt>
                <c:pt idx="4">
                  <c:v>24564.7</c:v>
                </c:pt>
                <c:pt idx="5">
                  <c:v>26955.1</c:v>
                </c:pt>
                <c:pt idx="6">
                  <c:v>29381</c:v>
                </c:pt>
              </c:numCache>
            </c:numRef>
          </c:val>
          <c:smooth val="0"/>
        </c:ser>
        <c:ser>
          <c:idx val="1"/>
          <c:order val="1"/>
          <c:tx>
            <c:strRef>
              <c:f>'[都市農村所得格差（2008～）.xlsx]Sheet1'!$C$1</c:f>
              <c:strCache>
                <c:ptCount val="1"/>
                <c:pt idx="0">
                  <c:v>農村</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'[都市農村所得格差（2008～）.xlsx]Sheet1'!$A$2:$A$8</c:f>
              <c:numCache>
                <c:formatCode>General</c:formatCode>
                <c:ptCount val="7"/>
                <c:pt idx="0">
                  <c:v>2008</c:v>
                </c:pt>
                <c:pt idx="1">
                  <c:v>2009</c:v>
                </c:pt>
                <c:pt idx="2">
                  <c:v>2010</c:v>
                </c:pt>
                <c:pt idx="3">
                  <c:v>2011</c:v>
                </c:pt>
                <c:pt idx="4">
                  <c:v>2012</c:v>
                </c:pt>
                <c:pt idx="5">
                  <c:v>2013</c:v>
                </c:pt>
                <c:pt idx="6">
                  <c:v>2014</c:v>
                </c:pt>
              </c:numCache>
            </c:numRef>
          </c:cat>
          <c:val>
            <c:numRef>
              <c:f>'[都市農村所得格差（2008～）.xlsx]Sheet1'!$C$2:$C$8</c:f>
              <c:numCache>
                <c:formatCode>General</c:formatCode>
                <c:ptCount val="7"/>
                <c:pt idx="0">
                  <c:v>4760.6000000000004</c:v>
                </c:pt>
                <c:pt idx="1">
                  <c:v>5153.2</c:v>
                </c:pt>
                <c:pt idx="2">
                  <c:v>5919</c:v>
                </c:pt>
                <c:pt idx="3">
                  <c:v>6977.3</c:v>
                </c:pt>
                <c:pt idx="4">
                  <c:v>7916.6</c:v>
                </c:pt>
                <c:pt idx="5">
                  <c:v>8895.9</c:v>
                </c:pt>
                <c:pt idx="6">
                  <c:v>9892</c:v>
                </c:pt>
              </c:numCache>
            </c:numRef>
          </c:val>
          <c:smooth val="0"/>
        </c:ser>
        <c:dLbls>
          <c:showLegendKey val="0"/>
          <c:showVal val="0"/>
          <c:showCatName val="0"/>
          <c:showSerName val="0"/>
          <c:showPercent val="0"/>
          <c:showBubbleSize val="0"/>
        </c:dLbls>
        <c:marker val="1"/>
        <c:smooth val="0"/>
        <c:axId val="313201368"/>
        <c:axId val="313197448"/>
      </c:lineChart>
      <c:lineChart>
        <c:grouping val="standard"/>
        <c:varyColors val="0"/>
        <c:ser>
          <c:idx val="2"/>
          <c:order val="2"/>
          <c:tx>
            <c:strRef>
              <c:f>'[都市農村所得格差（2008～）.xlsx]Sheet1'!$D$1</c:f>
              <c:strCache>
                <c:ptCount val="1"/>
                <c:pt idx="0">
                  <c:v>倍率</c:v>
                </c:pt>
              </c:strCache>
            </c:strRef>
          </c:tx>
          <c:spPr>
            <a:ln w="28575" cap="rnd">
              <a:solidFill>
                <a:srgbClr val="FFC000"/>
              </a:solidFill>
              <a:round/>
            </a:ln>
            <a:effectLst/>
          </c:spPr>
          <c:marker>
            <c:symbol val="circle"/>
            <c:size val="5"/>
            <c:spPr>
              <a:solidFill>
                <a:schemeClr val="accent3"/>
              </a:solidFill>
              <a:ln w="9525">
                <a:solidFill>
                  <a:srgbClr val="FFC000"/>
                </a:solidFill>
              </a:ln>
              <a:effectLst/>
            </c:spPr>
          </c:marker>
          <c:dLbls>
            <c:dLbl>
              <c:idx val="6"/>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'[都市農村所得格差（2008～）.xlsx]Sheet1'!$A$2:$A$8</c:f>
              <c:numCache>
                <c:formatCode>General</c:formatCode>
                <c:ptCount val="7"/>
                <c:pt idx="0">
                  <c:v>2008</c:v>
                </c:pt>
                <c:pt idx="1">
                  <c:v>2009</c:v>
                </c:pt>
                <c:pt idx="2">
                  <c:v>2010</c:v>
                </c:pt>
                <c:pt idx="3">
                  <c:v>2011</c:v>
                </c:pt>
                <c:pt idx="4">
                  <c:v>2012</c:v>
                </c:pt>
                <c:pt idx="5">
                  <c:v>2013</c:v>
                </c:pt>
                <c:pt idx="6">
                  <c:v>2014</c:v>
                </c:pt>
              </c:numCache>
            </c:numRef>
          </c:cat>
          <c:val>
            <c:numRef>
              <c:f>'[都市農村所得格差（2008～）.xlsx]Sheet1'!$D$2:$D$8</c:f>
              <c:numCache>
                <c:formatCode>0.00</c:formatCode>
                <c:ptCount val="7"/>
                <c:pt idx="0">
                  <c:v>3.3148762760996511</c:v>
                </c:pt>
                <c:pt idx="1">
                  <c:v>3.3328223239928589</c:v>
                </c:pt>
                <c:pt idx="2">
                  <c:v>3.2284845413076537</c:v>
                </c:pt>
                <c:pt idx="3">
                  <c:v>3.1258223094893438</c:v>
                </c:pt>
                <c:pt idx="4">
                  <c:v>3.1029356036682412</c:v>
                </c:pt>
                <c:pt idx="5">
                  <c:v>3.0300587911284973</c:v>
                </c:pt>
                <c:pt idx="6">
                  <c:v>2.9701779215527697</c:v>
                </c:pt>
              </c:numCache>
            </c:numRef>
          </c:val>
          <c:smooth val="0"/>
        </c:ser>
        <c:dLbls>
          <c:showLegendKey val="0"/>
          <c:showVal val="0"/>
          <c:showCatName val="0"/>
          <c:showSerName val="0"/>
          <c:showPercent val="0"/>
          <c:showBubbleSize val="0"/>
        </c:dLbls>
        <c:marker val="1"/>
        <c:smooth val="0"/>
        <c:axId val="313199800"/>
        <c:axId val="313199408"/>
      </c:lineChart>
      <c:catAx>
        <c:axId val="313201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313197448"/>
        <c:crosses val="autoZero"/>
        <c:auto val="1"/>
        <c:lblAlgn val="ctr"/>
        <c:lblOffset val="100"/>
        <c:noMultiLvlLbl val="0"/>
      </c:catAx>
      <c:valAx>
        <c:axId val="313197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313201368"/>
        <c:crosses val="autoZero"/>
        <c:crossBetween val="between"/>
      </c:valAx>
      <c:valAx>
        <c:axId val="313199408"/>
        <c:scaling>
          <c:orientation val="minMax"/>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313199800"/>
        <c:crosses val="max"/>
        <c:crossBetween val="between"/>
      </c:valAx>
      <c:catAx>
        <c:axId val="313199800"/>
        <c:scaling>
          <c:orientation val="minMax"/>
        </c:scaling>
        <c:delete val="1"/>
        <c:axPos val="b"/>
        <c:numFmt formatCode="General" sourceLinked="1"/>
        <c:majorTickMark val="out"/>
        <c:minorTickMark val="none"/>
        <c:tickLblPos val="nextTo"/>
        <c:crossAx val="313199408"/>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a:t>所得格差</a:t>
            </a:r>
            <a:r>
              <a:rPr lang="en-US" altLang="ja-JP" sz="1100"/>
              <a:t>(</a:t>
            </a:r>
            <a:r>
              <a:rPr lang="ja-JP" altLang="en-US" sz="1100"/>
              <a:t>世銀データ）</a:t>
            </a:r>
            <a:endParaRPr lang="ja-JP" altLang="en-US"/>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5.2870562232352543E-2"/>
          <c:y val="3.1459157703759226E-2"/>
          <c:w val="0.92738165952940088"/>
          <c:h val="0.74468146195382301"/>
        </c:manualLayout>
      </c:layout>
      <c:barChart>
        <c:barDir val="bar"/>
        <c:grouping val="stacked"/>
        <c:varyColors val="0"/>
        <c:ser>
          <c:idx val="0"/>
          <c:order val="0"/>
          <c:tx>
            <c:strRef>
              <c:f>Sheet1!$B$1</c:f>
              <c:strCache>
                <c:ptCount val="1"/>
                <c:pt idx="0">
                  <c:v>poorest20%</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Sheet1!$A$2:$A$10</c:f>
              <c:numCache>
                <c:formatCode>General</c:formatCode>
                <c:ptCount val="9"/>
                <c:pt idx="0">
                  <c:v>1990</c:v>
                </c:pt>
                <c:pt idx="1">
                  <c:v>1993</c:v>
                </c:pt>
                <c:pt idx="2">
                  <c:v>1996</c:v>
                </c:pt>
                <c:pt idx="3">
                  <c:v>1999</c:v>
                </c:pt>
                <c:pt idx="4">
                  <c:v>2002</c:v>
                </c:pt>
                <c:pt idx="5">
                  <c:v>2005</c:v>
                </c:pt>
                <c:pt idx="6">
                  <c:v>2008</c:v>
                </c:pt>
                <c:pt idx="7">
                  <c:v>2010</c:v>
                </c:pt>
                <c:pt idx="8">
                  <c:v>2012</c:v>
                </c:pt>
              </c:numCache>
            </c:numRef>
          </c:cat>
          <c:val>
            <c:numRef>
              <c:f>Sheet1!$B$2:$B$10</c:f>
              <c:numCache>
                <c:formatCode>General</c:formatCode>
                <c:ptCount val="9"/>
                <c:pt idx="0">
                  <c:v>8</c:v>
                </c:pt>
                <c:pt idx="1">
                  <c:v>7.4</c:v>
                </c:pt>
                <c:pt idx="2">
                  <c:v>7.2</c:v>
                </c:pt>
                <c:pt idx="3">
                  <c:v>6.4</c:v>
                </c:pt>
                <c:pt idx="4">
                  <c:v>5.5</c:v>
                </c:pt>
                <c:pt idx="5">
                  <c:v>5</c:v>
                </c:pt>
                <c:pt idx="6">
                  <c:v>4.8</c:v>
                </c:pt>
                <c:pt idx="7">
                  <c:v>4.7</c:v>
                </c:pt>
                <c:pt idx="8">
                  <c:v>5.2</c:v>
                </c:pt>
              </c:numCache>
            </c:numRef>
          </c:val>
        </c:ser>
        <c:ser>
          <c:idx val="1"/>
          <c:order val="1"/>
          <c:tx>
            <c:strRef>
              <c:f>Sheet1!$C$1</c:f>
              <c:strCache>
                <c:ptCount val="1"/>
                <c:pt idx="0">
                  <c:v>second20%</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Sheet1!$A$2:$A$10</c:f>
              <c:numCache>
                <c:formatCode>General</c:formatCode>
                <c:ptCount val="9"/>
                <c:pt idx="0">
                  <c:v>1990</c:v>
                </c:pt>
                <c:pt idx="1">
                  <c:v>1993</c:v>
                </c:pt>
                <c:pt idx="2">
                  <c:v>1996</c:v>
                </c:pt>
                <c:pt idx="3">
                  <c:v>1999</c:v>
                </c:pt>
                <c:pt idx="4">
                  <c:v>2002</c:v>
                </c:pt>
                <c:pt idx="5">
                  <c:v>2005</c:v>
                </c:pt>
                <c:pt idx="6">
                  <c:v>2008</c:v>
                </c:pt>
                <c:pt idx="7">
                  <c:v>2010</c:v>
                </c:pt>
                <c:pt idx="8">
                  <c:v>2012</c:v>
                </c:pt>
              </c:numCache>
            </c:numRef>
          </c:cat>
          <c:val>
            <c:numRef>
              <c:f>Sheet1!$C$2:$C$10</c:f>
              <c:numCache>
                <c:formatCode>General</c:formatCode>
                <c:ptCount val="9"/>
                <c:pt idx="0">
                  <c:v>12.2</c:v>
                </c:pt>
                <c:pt idx="1">
                  <c:v>11.3</c:v>
                </c:pt>
                <c:pt idx="2">
                  <c:v>11.3</c:v>
                </c:pt>
                <c:pt idx="3">
                  <c:v>10.3</c:v>
                </c:pt>
                <c:pt idx="4">
                  <c:v>9.4</c:v>
                </c:pt>
                <c:pt idx="5">
                  <c:v>9.9</c:v>
                </c:pt>
                <c:pt idx="6">
                  <c:v>9.6</c:v>
                </c:pt>
                <c:pt idx="7">
                  <c:v>9.6999999999999993</c:v>
                </c:pt>
                <c:pt idx="8">
                  <c:v>9.8000000000000007</c:v>
                </c:pt>
              </c:numCache>
            </c:numRef>
          </c:val>
        </c:ser>
        <c:ser>
          <c:idx val="2"/>
          <c:order val="2"/>
          <c:tx>
            <c:strRef>
              <c:f>Sheet1!$D$1</c:f>
              <c:strCache>
                <c:ptCount val="1"/>
                <c:pt idx="0">
                  <c:v>third 20%</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Sheet1!$A$2:$A$10</c:f>
              <c:numCache>
                <c:formatCode>General</c:formatCode>
                <c:ptCount val="9"/>
                <c:pt idx="0">
                  <c:v>1990</c:v>
                </c:pt>
                <c:pt idx="1">
                  <c:v>1993</c:v>
                </c:pt>
                <c:pt idx="2">
                  <c:v>1996</c:v>
                </c:pt>
                <c:pt idx="3">
                  <c:v>1999</c:v>
                </c:pt>
                <c:pt idx="4">
                  <c:v>2002</c:v>
                </c:pt>
                <c:pt idx="5">
                  <c:v>2005</c:v>
                </c:pt>
                <c:pt idx="6">
                  <c:v>2008</c:v>
                </c:pt>
                <c:pt idx="7">
                  <c:v>2010</c:v>
                </c:pt>
                <c:pt idx="8">
                  <c:v>2012</c:v>
                </c:pt>
              </c:numCache>
            </c:numRef>
          </c:cat>
          <c:val>
            <c:numRef>
              <c:f>Sheet1!$D$2:$D$10</c:f>
              <c:numCache>
                <c:formatCode>General</c:formatCode>
                <c:ptCount val="9"/>
                <c:pt idx="0">
                  <c:v>16.5</c:v>
                </c:pt>
                <c:pt idx="1">
                  <c:v>15.8</c:v>
                </c:pt>
                <c:pt idx="2">
                  <c:v>15.8</c:v>
                </c:pt>
                <c:pt idx="3">
                  <c:v>15</c:v>
                </c:pt>
                <c:pt idx="4">
                  <c:v>14.3</c:v>
                </c:pt>
                <c:pt idx="5">
                  <c:v>15</c:v>
                </c:pt>
                <c:pt idx="6">
                  <c:v>15</c:v>
                </c:pt>
                <c:pt idx="7">
                  <c:v>15.3</c:v>
                </c:pt>
                <c:pt idx="8">
                  <c:v>14.9</c:v>
                </c:pt>
              </c:numCache>
            </c:numRef>
          </c:val>
        </c:ser>
        <c:ser>
          <c:idx val="3"/>
          <c:order val="3"/>
          <c:tx>
            <c:strRef>
              <c:f>Sheet1!$E$1</c:f>
              <c:strCache>
                <c:ptCount val="1"/>
                <c:pt idx="0">
                  <c:v>forth 20%</c:v>
                </c:pt>
              </c:strCache>
            </c:strRef>
          </c:tx>
          <c:spPr>
            <a:solidFill>
              <a:schemeClr val="accent6">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Sheet1!$A$2:$A$10</c:f>
              <c:numCache>
                <c:formatCode>General</c:formatCode>
                <c:ptCount val="9"/>
                <c:pt idx="0">
                  <c:v>1990</c:v>
                </c:pt>
                <c:pt idx="1">
                  <c:v>1993</c:v>
                </c:pt>
                <c:pt idx="2">
                  <c:v>1996</c:v>
                </c:pt>
                <c:pt idx="3">
                  <c:v>1999</c:v>
                </c:pt>
                <c:pt idx="4">
                  <c:v>2002</c:v>
                </c:pt>
                <c:pt idx="5">
                  <c:v>2005</c:v>
                </c:pt>
                <c:pt idx="6">
                  <c:v>2008</c:v>
                </c:pt>
                <c:pt idx="7">
                  <c:v>2010</c:v>
                </c:pt>
                <c:pt idx="8">
                  <c:v>2012</c:v>
                </c:pt>
              </c:numCache>
            </c:numRef>
          </c:cat>
          <c:val>
            <c:numRef>
              <c:f>Sheet1!$E$2:$E$10</c:f>
              <c:numCache>
                <c:formatCode>General</c:formatCode>
                <c:ptCount val="9"/>
                <c:pt idx="0">
                  <c:v>22.6</c:v>
                </c:pt>
                <c:pt idx="1">
                  <c:v>22.3</c:v>
                </c:pt>
                <c:pt idx="2">
                  <c:v>22.3</c:v>
                </c:pt>
                <c:pt idx="3">
                  <c:v>22.2</c:v>
                </c:pt>
                <c:pt idx="4">
                  <c:v>22.2</c:v>
                </c:pt>
                <c:pt idx="5">
                  <c:v>22.2</c:v>
                </c:pt>
                <c:pt idx="6">
                  <c:v>22.7</c:v>
                </c:pt>
                <c:pt idx="7">
                  <c:v>23.2</c:v>
                </c:pt>
                <c:pt idx="8">
                  <c:v>22.3</c:v>
                </c:pt>
              </c:numCache>
            </c:numRef>
          </c:val>
        </c:ser>
        <c:ser>
          <c:idx val="4"/>
          <c:order val="4"/>
          <c:tx>
            <c:strRef>
              <c:f>Sheet1!$F$1</c:f>
              <c:strCache>
                <c:ptCount val="1"/>
                <c:pt idx="0">
                  <c:v>richest 20%</c:v>
                </c:pt>
              </c:strCache>
            </c:strRef>
          </c:tx>
          <c:spPr>
            <a:solidFill>
              <a:srgbClr val="00B0F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Sheet1!$A$2:$A$10</c:f>
              <c:numCache>
                <c:formatCode>General</c:formatCode>
                <c:ptCount val="9"/>
                <c:pt idx="0">
                  <c:v>1990</c:v>
                </c:pt>
                <c:pt idx="1">
                  <c:v>1993</c:v>
                </c:pt>
                <c:pt idx="2">
                  <c:v>1996</c:v>
                </c:pt>
                <c:pt idx="3">
                  <c:v>1999</c:v>
                </c:pt>
                <c:pt idx="4">
                  <c:v>2002</c:v>
                </c:pt>
                <c:pt idx="5">
                  <c:v>2005</c:v>
                </c:pt>
                <c:pt idx="6">
                  <c:v>2008</c:v>
                </c:pt>
                <c:pt idx="7">
                  <c:v>2010</c:v>
                </c:pt>
                <c:pt idx="8">
                  <c:v>2012</c:v>
                </c:pt>
              </c:numCache>
            </c:numRef>
          </c:cat>
          <c:val>
            <c:numRef>
              <c:f>Sheet1!$F$2:$F$10</c:f>
              <c:numCache>
                <c:formatCode>General</c:formatCode>
                <c:ptCount val="9"/>
                <c:pt idx="0">
                  <c:v>40.700000000000003</c:v>
                </c:pt>
                <c:pt idx="1">
                  <c:v>43.2</c:v>
                </c:pt>
                <c:pt idx="2">
                  <c:v>43.3</c:v>
                </c:pt>
                <c:pt idx="3">
                  <c:v>46.1</c:v>
                </c:pt>
                <c:pt idx="4">
                  <c:v>48.6</c:v>
                </c:pt>
                <c:pt idx="5">
                  <c:v>47.9</c:v>
                </c:pt>
                <c:pt idx="6">
                  <c:v>47.9</c:v>
                </c:pt>
                <c:pt idx="7">
                  <c:v>47.1</c:v>
                </c:pt>
                <c:pt idx="8">
                  <c:v>47.9</c:v>
                </c:pt>
              </c:numCache>
            </c:numRef>
          </c:val>
        </c:ser>
        <c:dLbls>
          <c:showLegendKey val="0"/>
          <c:showVal val="0"/>
          <c:showCatName val="0"/>
          <c:showSerName val="0"/>
          <c:showPercent val="0"/>
          <c:showBubbleSize val="0"/>
        </c:dLbls>
        <c:gapWidth val="150"/>
        <c:overlap val="100"/>
        <c:axId val="584556688"/>
        <c:axId val="584557080"/>
      </c:barChart>
      <c:catAx>
        <c:axId val="5845566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84557080"/>
        <c:crosses val="autoZero"/>
        <c:auto val="1"/>
        <c:lblAlgn val="ctr"/>
        <c:lblOffset val="100"/>
        <c:noMultiLvlLbl val="0"/>
      </c:catAx>
      <c:valAx>
        <c:axId val="5845570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8455668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image" Target="../media/image8.png"/></Relationships>
</file>

<file path=ppt/drawings/drawing1.xml><?xml version="1.0" encoding="utf-8"?>
<c:userShapes xmlns:c="http://schemas.openxmlformats.org/drawingml/2006/chart">
  <cdr:relSizeAnchor xmlns:cdr="http://schemas.openxmlformats.org/drawingml/2006/chartDrawing">
    <cdr:from>
      <cdr:x>0.87153</cdr:x>
      <cdr:y>0.01311</cdr:y>
    </cdr:from>
    <cdr:to>
      <cdr:x>0.99342</cdr:x>
      <cdr:y>0.08103</cdr:y>
    </cdr:to>
    <cdr:sp macro="" textlink="">
      <cdr:nvSpPr>
        <cdr:cNvPr id="2" name="正方形/長方形 1"/>
        <cdr:cNvSpPr/>
      </cdr:nvSpPr>
      <cdr:spPr bwMode="auto">
        <a:xfrm xmlns:a="http://schemas.openxmlformats.org/drawingml/2006/main">
          <a:off x="7570788" y="69849"/>
          <a:ext cx="1058862" cy="361949"/>
        </a:xfrm>
        <a:prstGeom xmlns:a="http://schemas.openxmlformats.org/drawingml/2006/main" prst="rect">
          <a:avLst/>
        </a:prstGeom>
        <a:ln xmlns:a="http://schemas.openxmlformats.org/drawingml/2006/main">
          <a:headEnd type="none" w="med" len="med"/>
          <a:tailEnd type="none" w="med" len="med"/>
        </a:ln>
        <a:extLst xmlns:a="http://schemas.openxmlformats.org/drawingml/2006/mai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vertOverflow="clip" vert="horz" wrap="square" lIns="91440" tIns="45720" rIns="91440" bIns="45720" numCol="1" anchor="t" anchorCtr="0" compatLnSpc="1">
          <a:prstTxWarp prst="textNoShape">
            <a:avLst/>
          </a:prstTxWarp>
        </a:bodyPr>
        <a:lstStyle xmlns:a="http://schemas.openxmlformats.org/drawingml/2006/main"/>
        <a:p xmlns:a="http://schemas.openxmlformats.org/drawingml/2006/main">
          <a:r>
            <a:rPr lang="en-US" altLang="ja-JP" sz="2000" dirty="0" smtClean="0"/>
            <a:t>0.422</a:t>
          </a:r>
          <a:endParaRPr lang="ja-JP" sz="20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2971800" cy="497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ja-JP"/>
          </a:p>
        </p:txBody>
      </p:sp>
      <p:sp>
        <p:nvSpPr>
          <p:cNvPr id="12291" name="Rectangle 3"/>
          <p:cNvSpPr>
            <a:spLocks noGrp="1" noChangeArrowheads="1"/>
          </p:cNvSpPr>
          <p:nvPr>
            <p:ph type="dt" sz="quarter" idx="1"/>
          </p:nvPr>
        </p:nvSpPr>
        <p:spPr bwMode="auto">
          <a:xfrm>
            <a:off x="3884613" y="0"/>
            <a:ext cx="2971800" cy="497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ja-JP"/>
          </a:p>
        </p:txBody>
      </p:sp>
      <p:sp>
        <p:nvSpPr>
          <p:cNvPr id="12292" name="Rectangle 4"/>
          <p:cNvSpPr>
            <a:spLocks noGrp="1" noChangeArrowheads="1"/>
          </p:cNvSpPr>
          <p:nvPr>
            <p:ph type="ftr" sz="quarter" idx="2"/>
          </p:nvPr>
        </p:nvSpPr>
        <p:spPr bwMode="auto">
          <a:xfrm>
            <a:off x="0" y="9446678"/>
            <a:ext cx="2971800" cy="497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ja-JP"/>
          </a:p>
        </p:txBody>
      </p:sp>
      <p:sp>
        <p:nvSpPr>
          <p:cNvPr id="12293" name="Rectangle 5"/>
          <p:cNvSpPr>
            <a:spLocks noGrp="1" noChangeArrowheads="1"/>
          </p:cNvSpPr>
          <p:nvPr>
            <p:ph type="sldNum" sz="quarter" idx="3"/>
          </p:nvPr>
        </p:nvSpPr>
        <p:spPr bwMode="auto">
          <a:xfrm>
            <a:off x="3884613" y="9446678"/>
            <a:ext cx="2971800" cy="497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0BB4C75E-D1B7-46FC-8193-C5DF5A6CB5A8}" type="slidenum">
              <a:rPr lang="en-US" altLang="ja-JP"/>
              <a:pPr/>
              <a:t>‹#›</a:t>
            </a:fld>
            <a:endParaRPr lang="en-US" altLang="ja-JP"/>
          </a:p>
        </p:txBody>
      </p:sp>
    </p:spTree>
    <p:extLst>
      <p:ext uri="{BB962C8B-B14F-4D97-AF65-F5344CB8AC3E}">
        <p14:creationId xmlns:p14="http://schemas.microsoft.com/office/powerpoint/2010/main" val="205381640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p:spPr>
        <p:txBody>
          <a:bodyPr anchor="b"/>
          <a:lstStyle>
            <a:lvl1pPr algn="ctr">
              <a:defRPr sz="6000"/>
            </a:lvl1pPr>
          </a:lstStyle>
          <a:p>
            <a:r>
              <a:rPr lang="ja-JP" altLang="en-US" smtClean="0"/>
              <a:t>マスター タイトルの書式設定</a:t>
            </a:r>
            <a:endParaRPr lang="zh-CN" altLang="en-US"/>
          </a:p>
        </p:txBody>
      </p:sp>
      <p:sp>
        <p:nvSpPr>
          <p:cNvPr id="3" name="サブタイトル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zh-CN" altLang="en-US"/>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5CF5CB58-3342-41DB-A0E1-34543D5A8F8C}" type="slidenum">
              <a:rPr lang="en-US" altLang="ja-JP"/>
              <a:pPr/>
              <a:t>‹#›</a:t>
            </a:fld>
            <a:endParaRPr lang="en-US" altLang="ja-JP"/>
          </a:p>
        </p:txBody>
      </p:sp>
    </p:spTree>
    <p:extLst>
      <p:ext uri="{BB962C8B-B14F-4D97-AF65-F5344CB8AC3E}">
        <p14:creationId xmlns:p14="http://schemas.microsoft.com/office/powerpoint/2010/main" val="316733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DBAB0CB2-98D2-4133-A3E8-6E75D2103FE3}" type="slidenum">
              <a:rPr lang="en-US" altLang="ja-JP"/>
              <a:pPr/>
              <a:t>‹#›</a:t>
            </a:fld>
            <a:endParaRPr lang="en-US" altLang="ja-JP"/>
          </a:p>
        </p:txBody>
      </p:sp>
    </p:spTree>
    <p:extLst>
      <p:ext uri="{BB962C8B-B14F-4D97-AF65-F5344CB8AC3E}">
        <p14:creationId xmlns:p14="http://schemas.microsoft.com/office/powerpoint/2010/main" val="3252339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38"/>
            <a:ext cx="7886700" cy="2852737"/>
          </a:xfrm>
        </p:spPr>
        <p:txBody>
          <a:bodyPr anchor="b"/>
          <a:lstStyle>
            <a:lvl1pPr>
              <a:defRPr sz="6000"/>
            </a:lvl1pPr>
          </a:lstStyle>
          <a:p>
            <a:r>
              <a:rPr lang="ja-JP" altLang="en-US" smtClean="0"/>
              <a:t>マスター タイトルの書式設定</a:t>
            </a:r>
            <a:endParaRPr lang="zh-CN" altLang="en-US"/>
          </a:p>
        </p:txBody>
      </p:sp>
      <p:sp>
        <p:nvSpPr>
          <p:cNvPr id="3" name="テキスト プレースホルダー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3686D98D-9F42-4C0E-87E3-F2886B70F94B}" type="slidenum">
              <a:rPr lang="en-US" altLang="ja-JP"/>
              <a:pPr/>
              <a:t>‹#›</a:t>
            </a:fld>
            <a:endParaRPr lang="en-US" altLang="ja-JP"/>
          </a:p>
        </p:txBody>
      </p:sp>
    </p:spTree>
    <p:extLst>
      <p:ext uri="{BB962C8B-B14F-4D97-AF65-F5344CB8AC3E}">
        <p14:creationId xmlns:p14="http://schemas.microsoft.com/office/powerpoint/2010/main" val="2338963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コンテンツ プレースホルダー 2"/>
          <p:cNvSpPr>
            <a:spLocks noGrp="1"/>
          </p:cNvSpPr>
          <p:nvPr>
            <p:ph sz="half" idx="1"/>
          </p:nvPr>
        </p:nvSpPr>
        <p:spPr>
          <a:xfrm>
            <a:off x="457200" y="1600200"/>
            <a:ext cx="40386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コンテンツ プレースホルダー 3"/>
          <p:cNvSpPr>
            <a:spLocks noGrp="1"/>
          </p:cNvSpPr>
          <p:nvPr>
            <p:ph sz="half" idx="2"/>
          </p:nvPr>
        </p:nvSpPr>
        <p:spPr>
          <a:xfrm>
            <a:off x="4648200" y="1600200"/>
            <a:ext cx="40386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5" name="日付プレースホルダー 4"/>
          <p:cNvSpPr>
            <a:spLocks noGrp="1"/>
          </p:cNvSpPr>
          <p:nvPr>
            <p:ph type="dt" sz="half" idx="10"/>
          </p:nvPr>
        </p:nvSpPr>
        <p:spPr/>
        <p:txBody>
          <a:bodyPr/>
          <a:lstStyle>
            <a:lvl1pPr>
              <a:defRPr/>
            </a:lvl1pPr>
          </a:lstStyle>
          <a:p>
            <a:endParaRPr lang="en-US" altLang="ja-JP"/>
          </a:p>
        </p:txBody>
      </p:sp>
      <p:sp>
        <p:nvSpPr>
          <p:cNvPr id="6" name="フッター プレースホルダー 5"/>
          <p:cNvSpPr>
            <a:spLocks noGrp="1"/>
          </p:cNvSpPr>
          <p:nvPr>
            <p:ph type="ftr" sz="quarter" idx="11"/>
          </p:nvPr>
        </p:nvSpPr>
        <p:spPr/>
        <p:txBody>
          <a:bodyPr/>
          <a:lstStyle>
            <a:lvl1pPr>
              <a:defRPr/>
            </a:lvl1pPr>
          </a:lstStyle>
          <a:p>
            <a:endParaRPr lang="en-US" altLang="ja-JP"/>
          </a:p>
        </p:txBody>
      </p:sp>
      <p:sp>
        <p:nvSpPr>
          <p:cNvPr id="7" name="スライド番号プレースホルダー 6"/>
          <p:cNvSpPr>
            <a:spLocks noGrp="1"/>
          </p:cNvSpPr>
          <p:nvPr>
            <p:ph type="sldNum" sz="quarter" idx="12"/>
          </p:nvPr>
        </p:nvSpPr>
        <p:spPr/>
        <p:txBody>
          <a:bodyPr/>
          <a:lstStyle>
            <a:lvl1pPr>
              <a:defRPr/>
            </a:lvl1pPr>
          </a:lstStyle>
          <a:p>
            <a:fld id="{5BB9C051-496A-496E-BCE8-C51A9006D259}" type="slidenum">
              <a:rPr lang="en-US" altLang="ja-JP"/>
              <a:pPr/>
              <a:t>‹#›</a:t>
            </a:fld>
            <a:endParaRPr lang="en-US" altLang="ja-JP"/>
          </a:p>
        </p:txBody>
      </p:sp>
    </p:spTree>
    <p:extLst>
      <p:ext uri="{BB962C8B-B14F-4D97-AF65-F5344CB8AC3E}">
        <p14:creationId xmlns:p14="http://schemas.microsoft.com/office/powerpoint/2010/main" val="1156326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365125"/>
            <a:ext cx="7886700" cy="1325563"/>
          </a:xfrm>
        </p:spPr>
        <p:txBody>
          <a:bodyPr/>
          <a:lstStyle/>
          <a:p>
            <a:r>
              <a:rPr lang="ja-JP" altLang="en-US" smtClean="0"/>
              <a:t>マスター タイトルの書式設定</a:t>
            </a:r>
            <a:endParaRPr lang="zh-CN" altLang="en-US"/>
          </a:p>
        </p:txBody>
      </p:sp>
      <p:sp>
        <p:nvSpPr>
          <p:cNvPr id="3" name="テキスト プレースホルダー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630238" y="2505075"/>
            <a:ext cx="3868737"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5" name="テキスト プレースホルダー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29150" y="2505075"/>
            <a:ext cx="3887788"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7" name="日付プレースホルダー 6"/>
          <p:cNvSpPr>
            <a:spLocks noGrp="1"/>
          </p:cNvSpPr>
          <p:nvPr>
            <p:ph type="dt" sz="half" idx="10"/>
          </p:nvPr>
        </p:nvSpPr>
        <p:spPr/>
        <p:txBody>
          <a:bodyPr/>
          <a:lstStyle>
            <a:lvl1pPr>
              <a:defRPr/>
            </a:lvl1pPr>
          </a:lstStyle>
          <a:p>
            <a:endParaRPr lang="en-US" altLang="ja-JP"/>
          </a:p>
        </p:txBody>
      </p:sp>
      <p:sp>
        <p:nvSpPr>
          <p:cNvPr id="8" name="フッター プレースホルダー 7"/>
          <p:cNvSpPr>
            <a:spLocks noGrp="1"/>
          </p:cNvSpPr>
          <p:nvPr>
            <p:ph type="ftr" sz="quarter" idx="11"/>
          </p:nvPr>
        </p:nvSpPr>
        <p:spPr/>
        <p:txBody>
          <a:bodyPr/>
          <a:lstStyle>
            <a:lvl1pPr>
              <a:defRPr/>
            </a:lvl1pPr>
          </a:lstStyle>
          <a:p>
            <a:endParaRPr lang="en-US" altLang="ja-JP"/>
          </a:p>
        </p:txBody>
      </p:sp>
      <p:sp>
        <p:nvSpPr>
          <p:cNvPr id="9" name="スライド番号プレースホルダー 8"/>
          <p:cNvSpPr>
            <a:spLocks noGrp="1"/>
          </p:cNvSpPr>
          <p:nvPr>
            <p:ph type="sldNum" sz="quarter" idx="12"/>
          </p:nvPr>
        </p:nvSpPr>
        <p:spPr/>
        <p:txBody>
          <a:bodyPr/>
          <a:lstStyle>
            <a:lvl1pPr>
              <a:defRPr/>
            </a:lvl1pPr>
          </a:lstStyle>
          <a:p>
            <a:fld id="{CFC2E096-2002-4FB6-BD8E-C4BBECA83D22}" type="slidenum">
              <a:rPr lang="en-US" altLang="ja-JP"/>
              <a:pPr/>
              <a:t>‹#›</a:t>
            </a:fld>
            <a:endParaRPr lang="en-US" altLang="ja-JP"/>
          </a:p>
        </p:txBody>
      </p:sp>
    </p:spTree>
    <p:extLst>
      <p:ext uri="{BB962C8B-B14F-4D97-AF65-F5344CB8AC3E}">
        <p14:creationId xmlns:p14="http://schemas.microsoft.com/office/powerpoint/2010/main" val="1665529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日付プレースホルダー 2"/>
          <p:cNvSpPr>
            <a:spLocks noGrp="1"/>
          </p:cNvSpPr>
          <p:nvPr>
            <p:ph type="dt" sz="half" idx="10"/>
          </p:nvPr>
        </p:nvSpPr>
        <p:spPr/>
        <p:txBody>
          <a:bodyPr/>
          <a:lstStyle>
            <a:lvl1pPr>
              <a:defRPr/>
            </a:lvl1pPr>
          </a:lstStyle>
          <a:p>
            <a:endParaRPr lang="en-US" altLang="ja-JP"/>
          </a:p>
        </p:txBody>
      </p:sp>
      <p:sp>
        <p:nvSpPr>
          <p:cNvPr id="4" name="フッター プレースホルダー 3"/>
          <p:cNvSpPr>
            <a:spLocks noGrp="1"/>
          </p:cNvSpPr>
          <p:nvPr>
            <p:ph type="ftr" sz="quarter" idx="11"/>
          </p:nvPr>
        </p:nvSpPr>
        <p:spPr/>
        <p:txBody>
          <a:bodyPr/>
          <a:lstStyle>
            <a:lvl1pPr>
              <a:defRPr/>
            </a:lvl1pPr>
          </a:lstStyle>
          <a:p>
            <a:endParaRPr lang="en-US" altLang="ja-JP"/>
          </a:p>
        </p:txBody>
      </p:sp>
      <p:sp>
        <p:nvSpPr>
          <p:cNvPr id="5" name="スライド番号プレースホルダー 4"/>
          <p:cNvSpPr>
            <a:spLocks noGrp="1"/>
          </p:cNvSpPr>
          <p:nvPr>
            <p:ph type="sldNum" sz="quarter" idx="12"/>
          </p:nvPr>
        </p:nvSpPr>
        <p:spPr/>
        <p:txBody>
          <a:bodyPr/>
          <a:lstStyle>
            <a:lvl1pPr>
              <a:defRPr/>
            </a:lvl1pPr>
          </a:lstStyle>
          <a:p>
            <a:fld id="{7994FC73-8312-4702-B7E0-0FD5453F25AE}" type="slidenum">
              <a:rPr lang="en-US" altLang="ja-JP"/>
              <a:pPr/>
              <a:t>‹#›</a:t>
            </a:fld>
            <a:endParaRPr lang="en-US" altLang="ja-JP"/>
          </a:p>
        </p:txBody>
      </p:sp>
    </p:spTree>
    <p:extLst>
      <p:ext uri="{BB962C8B-B14F-4D97-AF65-F5344CB8AC3E}">
        <p14:creationId xmlns:p14="http://schemas.microsoft.com/office/powerpoint/2010/main" val="2114201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lvl1pPr>
              <a:defRPr/>
            </a:lvl1pPr>
          </a:lstStyle>
          <a:p>
            <a:endParaRPr lang="en-US" altLang="ja-JP"/>
          </a:p>
        </p:txBody>
      </p:sp>
      <p:sp>
        <p:nvSpPr>
          <p:cNvPr id="3" name="フッター プレースホルダー 2"/>
          <p:cNvSpPr>
            <a:spLocks noGrp="1"/>
          </p:cNvSpPr>
          <p:nvPr>
            <p:ph type="ftr" sz="quarter" idx="11"/>
          </p:nvPr>
        </p:nvSpPr>
        <p:spPr/>
        <p:txBody>
          <a:bodyPr/>
          <a:lstStyle>
            <a:lvl1pPr>
              <a:defRPr/>
            </a:lvl1pPr>
          </a:lstStyle>
          <a:p>
            <a:endParaRPr lang="en-US" altLang="ja-JP"/>
          </a:p>
        </p:txBody>
      </p:sp>
      <p:sp>
        <p:nvSpPr>
          <p:cNvPr id="4" name="スライド番号プレースホルダー 3"/>
          <p:cNvSpPr>
            <a:spLocks noGrp="1"/>
          </p:cNvSpPr>
          <p:nvPr>
            <p:ph type="sldNum" sz="quarter" idx="12"/>
          </p:nvPr>
        </p:nvSpPr>
        <p:spPr/>
        <p:txBody>
          <a:bodyPr/>
          <a:lstStyle>
            <a:lvl1pPr>
              <a:defRPr/>
            </a:lvl1pPr>
          </a:lstStyle>
          <a:p>
            <a:fld id="{7F55F711-9950-4B7E-87A9-BC5C740E3D51}" type="slidenum">
              <a:rPr lang="en-US" altLang="ja-JP"/>
              <a:pPr/>
              <a:t>‹#›</a:t>
            </a:fld>
            <a:endParaRPr lang="en-US" altLang="ja-JP"/>
          </a:p>
        </p:txBody>
      </p:sp>
    </p:spTree>
    <p:extLst>
      <p:ext uri="{BB962C8B-B14F-4D97-AF65-F5344CB8AC3E}">
        <p14:creationId xmlns:p14="http://schemas.microsoft.com/office/powerpoint/2010/main" val="2878833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smtClean="0"/>
              <a:t>マスター タイトルの書式設定</a:t>
            </a:r>
            <a:endParaRPr lang="zh-CN" altLang="en-US"/>
          </a:p>
        </p:txBody>
      </p:sp>
      <p:sp>
        <p:nvSpPr>
          <p:cNvPr id="3" name="コンテンツ プレースホルダー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defRPr/>
            </a:lvl1pPr>
          </a:lstStyle>
          <a:p>
            <a:endParaRPr lang="en-US" altLang="ja-JP"/>
          </a:p>
        </p:txBody>
      </p:sp>
      <p:sp>
        <p:nvSpPr>
          <p:cNvPr id="6" name="フッター プレースホルダー 5"/>
          <p:cNvSpPr>
            <a:spLocks noGrp="1"/>
          </p:cNvSpPr>
          <p:nvPr>
            <p:ph type="ftr" sz="quarter" idx="11"/>
          </p:nvPr>
        </p:nvSpPr>
        <p:spPr/>
        <p:txBody>
          <a:bodyPr/>
          <a:lstStyle>
            <a:lvl1pPr>
              <a:defRPr/>
            </a:lvl1pPr>
          </a:lstStyle>
          <a:p>
            <a:endParaRPr lang="en-US" altLang="ja-JP"/>
          </a:p>
        </p:txBody>
      </p:sp>
      <p:sp>
        <p:nvSpPr>
          <p:cNvPr id="7" name="スライド番号プレースホルダー 6"/>
          <p:cNvSpPr>
            <a:spLocks noGrp="1"/>
          </p:cNvSpPr>
          <p:nvPr>
            <p:ph type="sldNum" sz="quarter" idx="12"/>
          </p:nvPr>
        </p:nvSpPr>
        <p:spPr/>
        <p:txBody>
          <a:bodyPr/>
          <a:lstStyle>
            <a:lvl1pPr>
              <a:defRPr/>
            </a:lvl1pPr>
          </a:lstStyle>
          <a:p>
            <a:fld id="{4C67B8BB-83D8-4D9B-8087-9EF966E71C0E}" type="slidenum">
              <a:rPr lang="en-US" altLang="ja-JP"/>
              <a:pPr/>
              <a:t>‹#›</a:t>
            </a:fld>
            <a:endParaRPr lang="en-US" altLang="ja-JP"/>
          </a:p>
        </p:txBody>
      </p:sp>
    </p:spTree>
    <p:extLst>
      <p:ext uri="{BB962C8B-B14F-4D97-AF65-F5344CB8AC3E}">
        <p14:creationId xmlns:p14="http://schemas.microsoft.com/office/powerpoint/2010/main" val="196162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smtClean="0"/>
              <a:t>マスター タイトルの書式設定</a:t>
            </a:r>
            <a:endParaRPr lang="zh-CN" altLang="en-US"/>
          </a:p>
        </p:txBody>
      </p:sp>
      <p:sp>
        <p:nvSpPr>
          <p:cNvPr id="3" name="図プレースホルダー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defRPr/>
            </a:lvl1pPr>
          </a:lstStyle>
          <a:p>
            <a:endParaRPr lang="en-US" altLang="ja-JP"/>
          </a:p>
        </p:txBody>
      </p:sp>
      <p:sp>
        <p:nvSpPr>
          <p:cNvPr id="6" name="フッター プレースホルダー 5"/>
          <p:cNvSpPr>
            <a:spLocks noGrp="1"/>
          </p:cNvSpPr>
          <p:nvPr>
            <p:ph type="ftr" sz="quarter" idx="11"/>
          </p:nvPr>
        </p:nvSpPr>
        <p:spPr/>
        <p:txBody>
          <a:bodyPr/>
          <a:lstStyle>
            <a:lvl1pPr>
              <a:defRPr/>
            </a:lvl1pPr>
          </a:lstStyle>
          <a:p>
            <a:endParaRPr lang="en-US" altLang="ja-JP"/>
          </a:p>
        </p:txBody>
      </p:sp>
      <p:sp>
        <p:nvSpPr>
          <p:cNvPr id="7" name="スライド番号プレースホルダー 6"/>
          <p:cNvSpPr>
            <a:spLocks noGrp="1"/>
          </p:cNvSpPr>
          <p:nvPr>
            <p:ph type="sldNum" sz="quarter" idx="12"/>
          </p:nvPr>
        </p:nvSpPr>
        <p:spPr/>
        <p:txBody>
          <a:bodyPr/>
          <a:lstStyle>
            <a:lvl1pPr>
              <a:defRPr/>
            </a:lvl1pPr>
          </a:lstStyle>
          <a:p>
            <a:fld id="{7A15B964-5CC6-444B-B406-1AFCE6744F5E}" type="slidenum">
              <a:rPr lang="en-US" altLang="ja-JP"/>
              <a:pPr/>
              <a:t>‹#›</a:t>
            </a:fld>
            <a:endParaRPr lang="en-US" altLang="ja-JP"/>
          </a:p>
        </p:txBody>
      </p:sp>
    </p:spTree>
    <p:extLst>
      <p:ext uri="{BB962C8B-B14F-4D97-AF65-F5344CB8AC3E}">
        <p14:creationId xmlns:p14="http://schemas.microsoft.com/office/powerpoint/2010/main" val="1397943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62410D8A-5358-44B1-ADE0-89C71A1DFBBC}" type="slidenum">
              <a:rPr lang="en-US" altLang="ja-JP"/>
              <a:pPr/>
              <a:t>‹#›</a:t>
            </a:fld>
            <a:endParaRPr lang="en-US" altLang="ja-JP"/>
          </a:p>
        </p:txBody>
      </p:sp>
    </p:spTree>
    <p:extLst>
      <p:ext uri="{BB962C8B-B14F-4D97-AF65-F5344CB8AC3E}">
        <p14:creationId xmlns:p14="http://schemas.microsoft.com/office/powerpoint/2010/main" val="1273928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マスター タイトルの書式設定</a:t>
            </a:r>
            <a:endParaRPr lang="zh-CN"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5362F832-9C92-4092-89E5-0D200EAE514F}" type="slidenum">
              <a:rPr lang="en-US" altLang="ja-JP"/>
              <a:pPr/>
              <a:t>‹#›</a:t>
            </a:fld>
            <a:endParaRPr lang="en-US" altLang="ja-JP"/>
          </a:p>
        </p:txBody>
      </p:sp>
    </p:spTree>
    <p:extLst>
      <p:ext uri="{BB962C8B-B14F-4D97-AF65-F5344CB8AC3E}">
        <p14:creationId xmlns:p14="http://schemas.microsoft.com/office/powerpoint/2010/main" val="25566288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reserve="1">
  <p:cSld name="タイトル、コンテンツ、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p>
            <a:r>
              <a:rPr lang="ja-JP" altLang="en-US" smtClean="0"/>
              <a:t>マスター タイトルの書式設定</a:t>
            </a:r>
            <a:endParaRPr lang="zh-CN" altLang="en-US"/>
          </a:p>
        </p:txBody>
      </p:sp>
      <p:sp>
        <p:nvSpPr>
          <p:cNvPr id="3" name="コンテンツ プレースホルダー 2"/>
          <p:cNvSpPr>
            <a:spLocks noGrp="1"/>
          </p:cNvSpPr>
          <p:nvPr>
            <p:ph sz="half" idx="1"/>
          </p:nvPr>
        </p:nvSpPr>
        <p:spPr>
          <a:xfrm>
            <a:off x="457200" y="1600200"/>
            <a:ext cx="8229600" cy="21859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テキスト プレースホルダー 3"/>
          <p:cNvSpPr>
            <a:spLocks noGrp="1"/>
          </p:cNvSpPr>
          <p:nvPr>
            <p:ph type="body" sz="half" idx="2"/>
          </p:nvPr>
        </p:nvSpPr>
        <p:spPr>
          <a:xfrm>
            <a:off x="457200" y="3938588"/>
            <a:ext cx="8229600" cy="218757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5" name="日付プレースホルダー 4"/>
          <p:cNvSpPr>
            <a:spLocks noGrp="1"/>
          </p:cNvSpPr>
          <p:nvPr>
            <p:ph type="dt" sz="half" idx="10"/>
          </p:nvPr>
        </p:nvSpPr>
        <p:spPr>
          <a:xfrm>
            <a:off x="457200" y="6245225"/>
            <a:ext cx="2133600" cy="476250"/>
          </a:xfrm>
        </p:spPr>
        <p:txBody>
          <a:bodyPr/>
          <a:lstStyle>
            <a:lvl1pPr>
              <a:defRPr/>
            </a:lvl1pPr>
          </a:lstStyle>
          <a:p>
            <a:endParaRPr lang="en-US" altLang="ja-JP"/>
          </a:p>
        </p:txBody>
      </p:sp>
      <p:sp>
        <p:nvSpPr>
          <p:cNvPr id="6" name="フッター プレースホルダー 5"/>
          <p:cNvSpPr>
            <a:spLocks noGrp="1"/>
          </p:cNvSpPr>
          <p:nvPr>
            <p:ph type="ftr" sz="quarter" idx="11"/>
          </p:nvPr>
        </p:nvSpPr>
        <p:spPr>
          <a:xfrm>
            <a:off x="3124200" y="6245225"/>
            <a:ext cx="2895600" cy="476250"/>
          </a:xfrm>
        </p:spPr>
        <p:txBody>
          <a:bodyPr/>
          <a:lstStyle>
            <a:lvl1pPr>
              <a:defRPr/>
            </a:lvl1pPr>
          </a:lstStyle>
          <a:p>
            <a:endParaRPr lang="en-US" altLang="ja-JP"/>
          </a:p>
        </p:txBody>
      </p:sp>
      <p:sp>
        <p:nvSpPr>
          <p:cNvPr id="7" name="スライド番号プレースホルダー 6"/>
          <p:cNvSpPr>
            <a:spLocks noGrp="1"/>
          </p:cNvSpPr>
          <p:nvPr>
            <p:ph type="sldNum" sz="quarter" idx="12"/>
          </p:nvPr>
        </p:nvSpPr>
        <p:spPr>
          <a:xfrm>
            <a:off x="6553200" y="6245225"/>
            <a:ext cx="2133600" cy="476250"/>
          </a:xfrm>
        </p:spPr>
        <p:txBody>
          <a:bodyPr/>
          <a:lstStyle>
            <a:lvl1pPr>
              <a:defRPr/>
            </a:lvl1pPr>
          </a:lstStyle>
          <a:p>
            <a:fld id="{A0AF7462-7400-4674-98B3-3DED5A8BE1F3}" type="slidenum">
              <a:rPr lang="en-US" altLang="ja-JP"/>
              <a:pPr/>
              <a:t>‹#›</a:t>
            </a:fld>
            <a:endParaRPr lang="en-US" altLang="ja-JP"/>
          </a:p>
        </p:txBody>
      </p:sp>
    </p:spTree>
    <p:extLst>
      <p:ext uri="{BB962C8B-B14F-4D97-AF65-F5344CB8AC3E}">
        <p14:creationId xmlns:p14="http://schemas.microsoft.com/office/powerpoint/2010/main" val="509223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ja-JP"/>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ja-JP"/>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091F0D8A-ECB2-48CA-9ED8-038FD8F5F06B}" type="slidenum">
              <a:rPr lang="en-US" altLang="ja-JP"/>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kumimoji="1" sz="4400" kern="12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2pPr>
      <a:lvl3pPr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3pPr>
      <a:lvl4pPr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4pPr>
      <a:lvl5pPr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5pPr>
      <a:lvl6pPr marL="4572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p:titleStyle>
    <p:body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6.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5.xml"/><Relationship Id="rId1" Type="http://schemas.openxmlformats.org/officeDocument/2006/relationships/vmlDrawing" Target="../drawings/vmlDrawing2.vml"/><Relationship Id="rId6" Type="http://schemas.openxmlformats.org/officeDocument/2006/relationships/image" Target="../media/image9.png"/><Relationship Id="rId5" Type="http://schemas.openxmlformats.org/officeDocument/2006/relationships/oleObject" Target="../embeddings/oleObject4.bin"/><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274638"/>
            <a:ext cx="8229600" cy="561975"/>
          </a:xfrm>
        </p:spPr>
        <p:txBody>
          <a:bodyPr/>
          <a:lstStyle/>
          <a:p>
            <a:r>
              <a:rPr lang="ja-JP" altLang="en-US" sz="4000"/>
              <a:t>農村部の貧困問題</a:t>
            </a:r>
          </a:p>
        </p:txBody>
      </p:sp>
      <p:sp>
        <p:nvSpPr>
          <p:cNvPr id="28675" name="Rectangle 3"/>
          <p:cNvSpPr>
            <a:spLocks noGrp="1" noChangeArrowheads="1"/>
          </p:cNvSpPr>
          <p:nvPr>
            <p:ph type="body" idx="1"/>
          </p:nvPr>
        </p:nvSpPr>
        <p:spPr>
          <a:xfrm>
            <a:off x="457200" y="1052513"/>
            <a:ext cx="8229600" cy="5073650"/>
          </a:xfrm>
        </p:spPr>
        <p:txBody>
          <a:bodyPr/>
          <a:lstStyle/>
          <a:p>
            <a:pPr>
              <a:lnSpc>
                <a:spcPct val="80000"/>
              </a:lnSpc>
              <a:buFontTx/>
              <a:buNone/>
            </a:pPr>
            <a:r>
              <a:rPr lang="en-US" altLang="ja-JP" sz="2800" dirty="0"/>
              <a:t>1978</a:t>
            </a:r>
            <a:r>
              <a:rPr lang="ja-JP" altLang="en-US" sz="2800" dirty="0"/>
              <a:t>年の中国の一人当たり</a:t>
            </a:r>
            <a:r>
              <a:rPr lang="en-US" altLang="ja-JP" sz="2800" dirty="0"/>
              <a:t>GDP340㌦</a:t>
            </a:r>
          </a:p>
          <a:p>
            <a:pPr>
              <a:lnSpc>
                <a:spcPct val="80000"/>
              </a:lnSpc>
              <a:buFontTx/>
              <a:buNone/>
            </a:pPr>
            <a:r>
              <a:rPr lang="en-US" altLang="ja-JP" sz="2800" dirty="0"/>
              <a:t>12</a:t>
            </a:r>
            <a:r>
              <a:rPr lang="ja-JP" altLang="en-US" sz="2800" dirty="0"/>
              <a:t>年で</a:t>
            </a:r>
            <a:r>
              <a:rPr lang="en-US" altLang="ja-JP" sz="2800" dirty="0"/>
              <a:t>6071㌦→</a:t>
            </a:r>
            <a:r>
              <a:rPr lang="ja-JP" altLang="en-US" sz="2800" dirty="0"/>
              <a:t>ただし</a:t>
            </a:r>
            <a:r>
              <a:rPr lang="en-US" altLang="ja-JP" sz="2800" dirty="0"/>
              <a:t>13</a:t>
            </a:r>
            <a:r>
              <a:rPr lang="ja-JP" altLang="en-US" sz="2800" dirty="0"/>
              <a:t>億の人口と所得格差</a:t>
            </a:r>
          </a:p>
          <a:p>
            <a:pPr>
              <a:lnSpc>
                <a:spcPct val="80000"/>
              </a:lnSpc>
              <a:buFontTx/>
              <a:buNone/>
            </a:pPr>
            <a:r>
              <a:rPr lang="en-US" altLang="ja-JP" sz="2800" dirty="0"/>
              <a:t>78</a:t>
            </a:r>
            <a:r>
              <a:rPr lang="ja-JP" altLang="en-US" sz="2800" dirty="0"/>
              <a:t>年の貧困人口</a:t>
            </a:r>
            <a:r>
              <a:rPr lang="en-US" altLang="ja-JP" sz="2800" dirty="0"/>
              <a:t>2</a:t>
            </a:r>
            <a:r>
              <a:rPr lang="ja-JP" altLang="en-US" sz="2800" dirty="0"/>
              <a:t>億</a:t>
            </a:r>
            <a:r>
              <a:rPr lang="en-US" altLang="ja-JP" sz="2800" dirty="0"/>
              <a:t>5000</a:t>
            </a:r>
            <a:r>
              <a:rPr lang="ja-JP" altLang="en-US" sz="2800" dirty="0"/>
              <a:t>万人</a:t>
            </a:r>
          </a:p>
          <a:p>
            <a:pPr>
              <a:lnSpc>
                <a:spcPct val="80000"/>
              </a:lnSpc>
              <a:buFontTx/>
              <a:buNone/>
            </a:pPr>
            <a:r>
              <a:rPr lang="ja-JP" altLang="en-US" sz="2800" dirty="0"/>
              <a:t>　　　農村人口に占める貧困率</a:t>
            </a:r>
            <a:r>
              <a:rPr lang="en-US" altLang="ja-JP" sz="2800" dirty="0"/>
              <a:t>30.7</a:t>
            </a:r>
            <a:r>
              <a:rPr lang="ja-JP" altLang="en-US" sz="2800" dirty="0"/>
              <a:t>％</a:t>
            </a:r>
          </a:p>
          <a:p>
            <a:pPr>
              <a:lnSpc>
                <a:spcPct val="80000"/>
              </a:lnSpc>
              <a:buFontTx/>
              <a:buNone/>
            </a:pPr>
            <a:r>
              <a:rPr lang="en-US" altLang="ja-JP" sz="2800" dirty="0"/>
              <a:t>07</a:t>
            </a:r>
            <a:r>
              <a:rPr lang="ja-JP" altLang="en-US" sz="2800" dirty="0"/>
              <a:t>年</a:t>
            </a:r>
            <a:r>
              <a:rPr lang="en-US" altLang="ja-JP" sz="2800" dirty="0"/>
              <a:t>1479</a:t>
            </a:r>
            <a:r>
              <a:rPr lang="ja-JP" altLang="en-US" sz="2800" dirty="0"/>
              <a:t>万人　同</a:t>
            </a:r>
            <a:r>
              <a:rPr lang="en-US" altLang="ja-JP" sz="2800" dirty="0"/>
              <a:t>1.6</a:t>
            </a:r>
            <a:r>
              <a:rPr lang="ja-JP" altLang="en-US" sz="2800" dirty="0"/>
              <a:t>％</a:t>
            </a:r>
          </a:p>
          <a:p>
            <a:pPr>
              <a:lnSpc>
                <a:spcPct val="80000"/>
              </a:lnSpc>
              <a:buFontTx/>
              <a:buNone/>
            </a:pPr>
            <a:r>
              <a:rPr lang="ja-JP" altLang="en-US" sz="2600" dirty="0"/>
              <a:t>新貧困線（年収</a:t>
            </a:r>
            <a:r>
              <a:rPr lang="en-US" altLang="ja-JP" sz="2600" dirty="0"/>
              <a:t>2300</a:t>
            </a:r>
            <a:r>
              <a:rPr lang="ja-JP" altLang="en-US" sz="2600" dirty="0"/>
              <a:t>元）</a:t>
            </a:r>
          </a:p>
          <a:p>
            <a:pPr>
              <a:lnSpc>
                <a:spcPct val="80000"/>
              </a:lnSpc>
              <a:buFontTx/>
              <a:buNone/>
            </a:pPr>
            <a:r>
              <a:rPr lang="ja-JP" altLang="en-US" sz="2600" dirty="0"/>
              <a:t>　</a:t>
            </a:r>
            <a:r>
              <a:rPr lang="en-US" altLang="ja-JP" sz="2600" dirty="0"/>
              <a:t>1</a:t>
            </a:r>
            <a:r>
              <a:rPr lang="ja-JP" altLang="en-US" sz="2600" dirty="0"/>
              <a:t>億</a:t>
            </a:r>
            <a:r>
              <a:rPr lang="en-US" altLang="ja-JP" sz="2600" dirty="0"/>
              <a:t>2238</a:t>
            </a:r>
            <a:r>
              <a:rPr lang="ja-JP" altLang="en-US" sz="2600" dirty="0"/>
              <a:t>万人（</a:t>
            </a:r>
            <a:r>
              <a:rPr lang="en-US" altLang="ja-JP" sz="2600" dirty="0"/>
              <a:t>2010</a:t>
            </a:r>
            <a:r>
              <a:rPr lang="ja-JP" altLang="en-US" sz="2600" dirty="0"/>
              <a:t>年）→</a:t>
            </a:r>
            <a:r>
              <a:rPr lang="en-US" altLang="ja-JP" sz="2600" dirty="0"/>
              <a:t>8249</a:t>
            </a:r>
            <a:r>
              <a:rPr lang="ja-JP" altLang="en-US" sz="2600" dirty="0"/>
              <a:t>万人（</a:t>
            </a:r>
            <a:r>
              <a:rPr lang="en-US" altLang="ja-JP" sz="2600" dirty="0"/>
              <a:t>2013</a:t>
            </a:r>
            <a:r>
              <a:rPr lang="ja-JP" altLang="en-US" sz="2600" dirty="0"/>
              <a:t>年）</a:t>
            </a:r>
            <a:endParaRPr lang="ja-JP" altLang="en-US" sz="1700" dirty="0"/>
          </a:p>
          <a:p>
            <a:pPr>
              <a:lnSpc>
                <a:spcPct val="80000"/>
              </a:lnSpc>
              <a:buFontTx/>
              <a:buNone/>
            </a:pPr>
            <a:r>
              <a:rPr lang="ja-JP" altLang="en-US" sz="1700" dirty="0"/>
              <a:t>　　　　　　　　　　　　　　　　　　　　　　　　　　　（「人民網」</a:t>
            </a:r>
            <a:r>
              <a:rPr lang="en-US" altLang="ja-JP" sz="1700" dirty="0"/>
              <a:t>2014</a:t>
            </a:r>
            <a:r>
              <a:rPr lang="ja-JP" altLang="en-US" sz="1700" dirty="0"/>
              <a:t>年</a:t>
            </a:r>
            <a:r>
              <a:rPr lang="en-US" altLang="ja-JP" sz="1700" dirty="0"/>
              <a:t>3</a:t>
            </a:r>
            <a:r>
              <a:rPr lang="ja-JP" altLang="en-US" sz="1700" dirty="0"/>
              <a:t>月</a:t>
            </a:r>
            <a:r>
              <a:rPr lang="en-US" altLang="ja-JP" sz="1700" dirty="0"/>
              <a:t>11</a:t>
            </a:r>
            <a:r>
              <a:rPr lang="ja-JP" altLang="en-US" sz="1700" dirty="0"/>
              <a:t>日）</a:t>
            </a:r>
            <a:endParaRPr lang="ja-JP" altLang="en-US" sz="2600" dirty="0"/>
          </a:p>
          <a:p>
            <a:pPr>
              <a:lnSpc>
                <a:spcPct val="80000"/>
              </a:lnSpc>
              <a:buFontTx/>
              <a:buNone/>
            </a:pPr>
            <a:endParaRPr lang="ja-JP" altLang="en-US" sz="2800" dirty="0"/>
          </a:p>
          <a:p>
            <a:pPr>
              <a:lnSpc>
                <a:spcPct val="80000"/>
              </a:lnSpc>
              <a:buFontTx/>
              <a:buNone/>
            </a:pPr>
            <a:r>
              <a:rPr lang="ja-JP" altLang="en-US" sz="2800" dirty="0"/>
              <a:t>貧困対策を救済から扶助へ</a:t>
            </a:r>
          </a:p>
          <a:p>
            <a:pPr>
              <a:lnSpc>
                <a:spcPct val="80000"/>
              </a:lnSpc>
              <a:buFontTx/>
              <a:buNone/>
            </a:pPr>
            <a:r>
              <a:rPr lang="ja-JP" altLang="en-US" sz="2800" dirty="0" smtClean="0"/>
              <a:t>世銀</a:t>
            </a:r>
            <a:r>
              <a:rPr lang="ja-JP" altLang="en-US" sz="2800" dirty="0"/>
              <a:t>基準でみる</a:t>
            </a:r>
            <a:r>
              <a:rPr lang="ja-JP" altLang="en-US" sz="2800" dirty="0" smtClean="0"/>
              <a:t>と</a:t>
            </a:r>
            <a:r>
              <a:rPr lang="en-US" altLang="ja-JP" sz="2800" dirty="0" smtClean="0"/>
              <a:t>2013</a:t>
            </a:r>
            <a:r>
              <a:rPr lang="ja-JP" altLang="en-US" sz="2800" dirty="0" smtClean="0"/>
              <a:t>年</a:t>
            </a:r>
            <a:r>
              <a:rPr lang="en-US" altLang="ja-JP" sz="2800" dirty="0" smtClean="0"/>
              <a:t>2585</a:t>
            </a:r>
            <a:r>
              <a:rPr lang="ja-JP" altLang="en-US" sz="2800" dirty="0" smtClean="0"/>
              <a:t>万人</a:t>
            </a:r>
            <a:endParaRPr lang="ja-JP" altLang="en-US" sz="2800" dirty="0"/>
          </a:p>
          <a:p>
            <a:pPr>
              <a:lnSpc>
                <a:spcPct val="80000"/>
              </a:lnSpc>
              <a:buFontTx/>
              <a:buNone/>
            </a:pPr>
            <a:r>
              <a:rPr lang="ja-JP" altLang="en-US" sz="2800" dirty="0"/>
              <a:t>　　　　</a:t>
            </a:r>
            <a:r>
              <a:rPr lang="ja-JP" altLang="en-US" sz="2400" dirty="0"/>
              <a:t>（</a:t>
            </a:r>
            <a:r>
              <a:rPr lang="en-US" altLang="ja-JP" sz="2400" dirty="0"/>
              <a:t>1</a:t>
            </a:r>
            <a:r>
              <a:rPr lang="ja-JP" altLang="en-US" sz="2400" dirty="0"/>
              <a:t>日</a:t>
            </a:r>
            <a:r>
              <a:rPr lang="en-US" altLang="ja-JP" sz="2400" dirty="0" smtClean="0"/>
              <a:t>1.9㌦</a:t>
            </a:r>
            <a:r>
              <a:rPr lang="ja-JP" altLang="en-US" sz="2400" dirty="0"/>
              <a:t>以下）　　　　　　　（人口</a:t>
            </a:r>
            <a:r>
              <a:rPr lang="ja-JP" altLang="en-US" sz="2400" dirty="0" smtClean="0"/>
              <a:t>の</a:t>
            </a:r>
            <a:r>
              <a:rPr lang="en-US" altLang="ja-JP" sz="2400" dirty="0" smtClean="0"/>
              <a:t>1.9</a:t>
            </a:r>
            <a:r>
              <a:rPr lang="ja-JP" altLang="en-US" sz="2400" dirty="0" smtClean="0"/>
              <a:t>％</a:t>
            </a:r>
            <a:r>
              <a:rPr lang="ja-JP" altLang="en-US" sz="2400" dirty="0"/>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世銀データ</a:t>
            </a:r>
            <a:r>
              <a:rPr kumimoji="1" lang="en-US" altLang="ja-JP" sz="2000" dirty="0" smtClean="0"/>
              <a:t>(</a:t>
            </a:r>
            <a:r>
              <a:rPr kumimoji="1" lang="ja-JP" altLang="en-US" sz="2000" dirty="0" smtClean="0"/>
              <a:t>貧困ライン：</a:t>
            </a:r>
            <a:r>
              <a:rPr kumimoji="1" lang="en-US" altLang="ja-JP" sz="2000" dirty="0" smtClean="0"/>
              <a:t>1</a:t>
            </a:r>
            <a:r>
              <a:rPr kumimoji="1" lang="ja-JP" altLang="en-US" sz="2000" dirty="0" smtClean="0"/>
              <a:t>日</a:t>
            </a:r>
            <a:r>
              <a:rPr kumimoji="1" lang="en-US" altLang="ja-JP" sz="2000" dirty="0" smtClean="0"/>
              <a:t>1.9</a:t>
            </a:r>
            <a:r>
              <a:rPr kumimoji="1" lang="ja-JP" altLang="en-US" sz="2000" dirty="0" smtClean="0"/>
              <a:t>㌦以下）</a:t>
            </a:r>
            <a:endParaRPr kumimoji="1" lang="ja-JP" altLang="en-US" dirty="0"/>
          </a:p>
        </p:txBody>
      </p:sp>
      <p:pic>
        <p:nvPicPr>
          <p:cNvPr id="4" name="コンテンツ プレースホルダー 3"/>
          <p:cNvPicPr>
            <a:picLocks noGrp="1" noChangeAspect="1"/>
          </p:cNvPicPr>
          <p:nvPr>
            <p:ph idx="1"/>
          </p:nvPr>
        </p:nvPicPr>
        <p:blipFill>
          <a:blip r:embed="rId2"/>
          <a:stretch>
            <a:fillRect/>
          </a:stretch>
        </p:blipFill>
        <p:spPr>
          <a:xfrm>
            <a:off x="1187624" y="1628800"/>
            <a:ext cx="6192688" cy="4824536"/>
          </a:xfrm>
          <a:prstGeom prst="rect">
            <a:avLst/>
          </a:prstGeom>
        </p:spPr>
      </p:pic>
      <p:sp>
        <p:nvSpPr>
          <p:cNvPr id="5" name="正方形/長方形 4"/>
          <p:cNvSpPr/>
          <p:nvPr/>
        </p:nvSpPr>
        <p:spPr bwMode="auto">
          <a:xfrm>
            <a:off x="1835696" y="5517232"/>
            <a:ext cx="792088" cy="288032"/>
          </a:xfrm>
          <a:prstGeom prst="rect">
            <a:avLst/>
          </a:prstGeom>
          <a:ln>
            <a:headEnd type="none" w="med" len="med"/>
            <a:tailEnd type="none" w="med" len="med"/>
          </a:ln>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dirty="0" smtClean="0">
                <a:ln>
                  <a:noFill/>
                </a:ln>
                <a:solidFill>
                  <a:schemeClr val="tx1"/>
                </a:solidFill>
                <a:effectLst/>
                <a:latin typeface="Arial" panose="020B0604020202020204" pitchFamily="34" charset="0"/>
                <a:ea typeface="ＭＳ Ｐゴシック" panose="020B0600070205080204" pitchFamily="50" charset="-128"/>
              </a:rPr>
              <a:t>1990</a:t>
            </a:r>
            <a:endParaRPr kumimoji="1" lang="ja-JP" altLang="en-US" sz="1800" b="0" i="0" u="none" strike="noStrike" cap="none" normalizeH="0" baseline="0" dirty="0" smtClean="0">
              <a:ln>
                <a:noFill/>
              </a:ln>
              <a:solidFill>
                <a:schemeClr val="tx1"/>
              </a:solidFill>
              <a:effectLst/>
              <a:latin typeface="Arial" panose="020B0604020202020204" pitchFamily="34" charset="0"/>
              <a:ea typeface="ＭＳ Ｐゴシック" panose="020B0600070205080204" pitchFamily="50" charset="-128"/>
            </a:endParaRPr>
          </a:p>
        </p:txBody>
      </p:sp>
      <p:sp>
        <p:nvSpPr>
          <p:cNvPr id="6" name="正方形/長方形 5"/>
          <p:cNvSpPr/>
          <p:nvPr/>
        </p:nvSpPr>
        <p:spPr bwMode="auto">
          <a:xfrm>
            <a:off x="5220072" y="5517232"/>
            <a:ext cx="792088" cy="288032"/>
          </a:xfrm>
          <a:prstGeom prst="rect">
            <a:avLst/>
          </a:prstGeom>
          <a:ln>
            <a:headEnd type="none" w="med" len="med"/>
            <a:tailEnd type="none" w="med" len="med"/>
          </a:ln>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dirty="0" smtClean="0">
                <a:ln>
                  <a:noFill/>
                </a:ln>
                <a:solidFill>
                  <a:schemeClr val="tx1"/>
                </a:solidFill>
                <a:effectLst/>
                <a:latin typeface="Arial" panose="020B0604020202020204" pitchFamily="34" charset="0"/>
                <a:ea typeface="ＭＳ Ｐゴシック" panose="020B0600070205080204" pitchFamily="50" charset="-128"/>
              </a:rPr>
              <a:t>2010</a:t>
            </a:r>
            <a:endParaRPr kumimoji="1" lang="ja-JP" altLang="en-US" sz="1800" b="0" i="0" u="none" strike="noStrike" cap="none" normalizeH="0" baseline="0" dirty="0" smtClean="0">
              <a:ln>
                <a:noFill/>
              </a:ln>
              <a:solidFill>
                <a:schemeClr val="tx1"/>
              </a:solidFill>
              <a:effectLst/>
              <a:latin typeface="Arial" panose="020B0604020202020204" pitchFamily="34" charset="0"/>
              <a:ea typeface="ＭＳ Ｐゴシック" panose="020B0600070205080204" pitchFamily="50" charset="-128"/>
            </a:endParaRPr>
          </a:p>
        </p:txBody>
      </p:sp>
    </p:spTree>
    <p:extLst>
      <p:ext uri="{BB962C8B-B14F-4D97-AF65-F5344CB8AC3E}">
        <p14:creationId xmlns:p14="http://schemas.microsoft.com/office/powerpoint/2010/main" val="29598469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番号プレースホルダ 5"/>
          <p:cNvSpPr txBox="1">
            <a:spLocks noGrp="1"/>
          </p:cNvSpPr>
          <p:nvPr/>
        </p:nvSpPr>
        <p:spPr bwMode="auto">
          <a:xfrm>
            <a:off x="6553200" y="6245225"/>
            <a:ext cx="2133600" cy="476250"/>
          </a:xfrm>
          <a:prstGeom prst="rect">
            <a:avLst/>
          </a:prstGeom>
          <a:noFill/>
          <a:ln>
            <a:miter lim="800000"/>
            <a:headEnd/>
            <a:tailEnd/>
          </a:ln>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2FA41AD1-41A8-41DE-8E7E-28E16C7D0593}" type="slidenum">
              <a:rPr lang="en-US" altLang="ja-JP" sz="1200">
                <a:solidFill>
                  <a:srgbClr val="898989"/>
                </a:solidFill>
                <a:latin typeface="Calibri" panose="020F0502020204030204" pitchFamily="34" charset="0"/>
              </a:rPr>
              <a:pPr algn="r"/>
              <a:t>3</a:t>
            </a:fld>
            <a:endParaRPr lang="en-US" altLang="ja-JP" sz="1200">
              <a:solidFill>
                <a:srgbClr val="898989"/>
              </a:solidFill>
              <a:latin typeface="Calibri" panose="020F0502020204030204" pitchFamily="34" charset="0"/>
            </a:endParaRPr>
          </a:p>
        </p:txBody>
      </p:sp>
      <p:sp>
        <p:nvSpPr>
          <p:cNvPr id="44035" name="Rectangle 2"/>
          <p:cNvSpPr>
            <a:spLocks noGrp="1" noChangeArrowheads="1"/>
          </p:cNvSpPr>
          <p:nvPr>
            <p:ph type="title" idx="4294967295"/>
          </p:nvPr>
        </p:nvSpPr>
        <p:spPr>
          <a:xfrm>
            <a:off x="0" y="273050"/>
            <a:ext cx="8540750" cy="744538"/>
          </a:xfrm>
        </p:spPr>
        <p:txBody>
          <a:bodyPr/>
          <a:lstStyle/>
          <a:p>
            <a:pPr>
              <a:spcBef>
                <a:spcPct val="20000"/>
              </a:spcBef>
            </a:pPr>
            <a:r>
              <a:rPr lang="ja-JP" altLang="en-US">
                <a:solidFill>
                  <a:srgbClr val="FF0000"/>
                </a:solidFill>
              </a:rPr>
              <a:t>第</a:t>
            </a:r>
            <a:r>
              <a:rPr lang="en-US" altLang="ja-JP">
                <a:solidFill>
                  <a:srgbClr val="FF0000"/>
                </a:solidFill>
              </a:rPr>
              <a:t>2</a:t>
            </a:r>
            <a:r>
              <a:rPr lang="ja-JP" altLang="en-US">
                <a:solidFill>
                  <a:srgbClr val="FF0000"/>
                </a:solidFill>
              </a:rPr>
              <a:t>節　貧困問題</a:t>
            </a:r>
            <a:endParaRPr lang="ja-JP" altLang="en-US" sz="4800">
              <a:solidFill>
                <a:srgbClr val="0070C0"/>
              </a:solidFill>
            </a:endParaRPr>
          </a:p>
        </p:txBody>
      </p:sp>
      <p:graphicFrame>
        <p:nvGraphicFramePr>
          <p:cNvPr id="7" name="表 6"/>
          <p:cNvGraphicFramePr>
            <a:graphicFrameLocks noGrp="1"/>
          </p:cNvGraphicFramePr>
          <p:nvPr/>
        </p:nvGraphicFramePr>
        <p:xfrm>
          <a:off x="827088" y="1412875"/>
          <a:ext cx="7704137" cy="5368930"/>
        </p:xfrm>
        <a:graphic>
          <a:graphicData uri="http://schemas.openxmlformats.org/drawingml/2006/table">
            <a:tbl>
              <a:tblPr/>
              <a:tblGrid>
                <a:gridCol w="1058862"/>
                <a:gridCol w="1060450"/>
                <a:gridCol w="1184275"/>
                <a:gridCol w="1185863"/>
                <a:gridCol w="1185862"/>
                <a:gridCol w="1058863"/>
                <a:gridCol w="969962"/>
              </a:tblGrid>
              <a:tr h="500063">
                <a:tc rowSpan="2">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ja-JP" altLang="en-US" sz="1600" b="1"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年次</a:t>
                      </a:r>
                      <a:endParaRPr kumimoji="1" lang="ja-JP" altLang="en-US"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gridSpan="2">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ja-JP" altLang="en-US" sz="1600" b="1"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貧困線（元）</a:t>
                      </a:r>
                      <a:endParaRPr kumimoji="1" lang="ja-JP" altLang="en-US"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28575" cap="flat" cmpd="sng" algn="ctr">
                      <a:solidFill>
                        <a:srgbClr val="9BBB59"/>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2">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ja-JP" altLang="en-US" sz="1600" b="1"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貧困人口（万人）</a:t>
                      </a:r>
                      <a:endParaRPr kumimoji="1" lang="ja-JP" altLang="en-US"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28575" cap="flat" cmpd="sng" algn="ctr">
                      <a:solidFill>
                        <a:srgbClr val="9BBB59"/>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2">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ja-JP" altLang="en-US" sz="1600" b="1"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貧困発生率（％）</a:t>
                      </a:r>
                      <a:endParaRPr kumimoji="1" lang="ja-JP" altLang="en-US"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28575" cap="flat" cmpd="sng" algn="ctr">
                      <a:solidFill>
                        <a:srgbClr val="9BBB59"/>
                      </a:solidFill>
                      <a:prstDash val="solid"/>
                      <a:round/>
                      <a:headEnd type="none" w="med" len="med"/>
                      <a:tailEnd type="none" w="med" len="med"/>
                    </a:lnB>
                    <a:lnTlToBr>
                      <a:noFill/>
                    </a:lnTlToBr>
                    <a:lnBlToTr>
                      <a:noFill/>
                    </a:lnBlToTr>
                    <a:noFill/>
                  </a:tcPr>
                </a:tc>
                <a:tc hMerge="1">
                  <a:txBody>
                    <a:bodyPr/>
                    <a:lstStyle/>
                    <a:p>
                      <a:endParaRPr lang="zh-CN" altLang="en-US"/>
                    </a:p>
                  </a:txBody>
                  <a:tcPr/>
                </a:tc>
              </a:tr>
              <a:tr h="498475">
                <a:tc vMerge="1">
                  <a:txBody>
                    <a:bodyPr/>
                    <a:lstStyle/>
                    <a:p>
                      <a:endParaRPr lang="zh-CN" altLang="en-US"/>
                    </a:p>
                  </a:txBody>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ct val="0"/>
                        </a:spcBef>
                        <a:spcAft>
                          <a:spcPct val="0"/>
                        </a:spcAft>
                        <a:buClrTx/>
                        <a:buSzTx/>
                        <a:buFontTx/>
                        <a:buNone/>
                        <a:tabLst/>
                      </a:pPr>
                      <a:r>
                        <a:rPr kumimoji="1" lang="ja-JP" altLang="en-US"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旧貧困線</a:t>
                      </a:r>
                      <a:endParaRPr kumimoji="1" lang="ja-JP" altLang="en-US"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28575"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ct val="0"/>
                        </a:spcBef>
                        <a:spcAft>
                          <a:spcPct val="0"/>
                        </a:spcAft>
                        <a:buClrTx/>
                        <a:buSzTx/>
                        <a:buFontTx/>
                        <a:buNone/>
                        <a:tabLst/>
                      </a:pPr>
                      <a:r>
                        <a:rPr kumimoji="1" lang="ja-JP" altLang="en-US"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新貧困線</a:t>
                      </a:r>
                      <a:endParaRPr kumimoji="1" lang="ja-JP" altLang="en-US"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28575"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ct val="0"/>
                        </a:spcBef>
                        <a:spcAft>
                          <a:spcPct val="0"/>
                        </a:spcAft>
                        <a:buClrTx/>
                        <a:buSzTx/>
                        <a:buFontTx/>
                        <a:buNone/>
                        <a:tabLst/>
                      </a:pPr>
                      <a:r>
                        <a:rPr kumimoji="1" lang="ja-JP" altLang="en-US"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旧貧困人口</a:t>
                      </a:r>
                      <a:endParaRPr kumimoji="1" lang="ja-JP" altLang="en-US"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28575"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ct val="0"/>
                        </a:spcBef>
                        <a:spcAft>
                          <a:spcPct val="0"/>
                        </a:spcAft>
                        <a:buClrTx/>
                        <a:buSzTx/>
                        <a:buFontTx/>
                        <a:buNone/>
                        <a:tabLst/>
                      </a:pPr>
                      <a:r>
                        <a:rPr kumimoji="1" lang="ja-JP" altLang="en-US"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新貧困人口</a:t>
                      </a:r>
                      <a:endParaRPr kumimoji="1" lang="ja-JP" altLang="en-US"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28575"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ct val="0"/>
                        </a:spcBef>
                        <a:spcAft>
                          <a:spcPct val="0"/>
                        </a:spcAft>
                        <a:buClrTx/>
                        <a:buSzTx/>
                        <a:buFontTx/>
                        <a:buNone/>
                        <a:tabLst/>
                      </a:pPr>
                      <a:r>
                        <a:rPr kumimoji="1" lang="ja-JP" altLang="en-US"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旧貧困率</a:t>
                      </a:r>
                      <a:endParaRPr kumimoji="1" lang="ja-JP" altLang="en-US"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28575"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ct val="0"/>
                        </a:spcBef>
                        <a:spcAft>
                          <a:spcPct val="0"/>
                        </a:spcAft>
                        <a:buClrTx/>
                        <a:buSzTx/>
                        <a:buFontTx/>
                        <a:buNone/>
                        <a:tabLst/>
                      </a:pPr>
                      <a:r>
                        <a:rPr kumimoji="1" lang="ja-JP" altLang="en-US"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新貧困率</a:t>
                      </a:r>
                      <a:endParaRPr kumimoji="1" lang="ja-JP" altLang="en-US"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28575"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r>
              <a:tr h="2682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1978</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100</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25,000</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30.7</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r>
              <a:tr h="2682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1980</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130</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22,000</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26.8</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r>
              <a:tr h="2682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1985</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206</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12,500</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14.8</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r>
              <a:tr h="2682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1990</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300</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8,500</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9.4</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r>
              <a:tr h="2682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1995</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530</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6,500</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7.1</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r>
              <a:tr h="2682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2000</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625</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865</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3,209</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9,422</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3.4</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10.2</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r>
              <a:tr h="2682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2001</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630</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872</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2,927</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9,030</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3.2</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9.8</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r>
              <a:tr h="2682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2002</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627</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869</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2,820</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8,645</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3.0</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9.2</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r>
              <a:tr h="2682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2003</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637</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882</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2,900</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8,517</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3.1</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9.1</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r>
              <a:tr h="2682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2004</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668</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924</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2,610</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7,587</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2.8</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8.1</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r>
              <a:tr h="2682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2005</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683</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944</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2,365</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6,432</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2.5</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6.8</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r>
              <a:tr h="2682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2006</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693</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958</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2,148</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5,698</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2.3</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6.0</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r>
              <a:tr h="2682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2007</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785</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1,067</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1,479</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4,320</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1.6</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4.6</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r>
              <a:tr h="3048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2008</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1,196</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4,007</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000"/>
                        </a:lnSpc>
                        <a:spcBef>
                          <a:spcPts val="120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4.2</a:t>
                      </a:r>
                      <a:endParaRPr kumimoji="1" lang="ja-JP" altLang="ja-JP" sz="18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6EED5"/>
                    </a:solidFill>
                  </a:tcPr>
                </a:tc>
              </a:tr>
              <a:tr h="547688">
                <a:tc gridSpan="7">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ts val="1000"/>
                        </a:lnSpc>
                        <a:spcBef>
                          <a:spcPts val="1200"/>
                        </a:spcBef>
                        <a:spcAft>
                          <a:spcPct val="0"/>
                        </a:spcAft>
                        <a:buClrTx/>
                        <a:buSzTx/>
                        <a:buFontTx/>
                        <a:buNone/>
                        <a:tabLst/>
                      </a:pPr>
                      <a:r>
                        <a:rPr kumimoji="1" lang="ja-JP" altLang="en-US" sz="11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資料：中国統計局</a:t>
                      </a:r>
                      <a:r>
                        <a:rPr kumimoji="1" lang="ja-JP" altLang="ja-JP" sz="11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a:t>
                      </a:r>
                      <a:r>
                        <a:rPr kumimoji="1" lang="ja-JP" altLang="en-US" sz="11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中国農村住戸調査</a:t>
                      </a:r>
                      <a:r>
                        <a:rPr kumimoji="1" lang="en-US" altLang="ja-JP" sz="11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2009</a:t>
                      </a:r>
                      <a:r>
                        <a:rPr kumimoji="1" lang="ja-JP" altLang="ja-JP" sz="11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a:t>
                      </a:r>
                      <a:r>
                        <a:rPr kumimoji="1" lang="en-US" altLang="ja-JP" sz="11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57</a:t>
                      </a:r>
                      <a:r>
                        <a:rPr kumimoji="1" lang="ja-JP" altLang="en-US" sz="11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頁、張東生ら</a:t>
                      </a:r>
                      <a:r>
                        <a:rPr kumimoji="1" lang="ja-JP" altLang="ja-JP" sz="11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a:t>
                      </a:r>
                      <a:r>
                        <a:rPr kumimoji="1" lang="ja-JP" altLang="en-US" sz="11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中国住民収入分配年度報告</a:t>
                      </a:r>
                      <a:r>
                        <a:rPr kumimoji="1" lang="en-US" altLang="ja-JP" sz="11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2009</a:t>
                      </a:r>
                      <a:r>
                        <a:rPr kumimoji="1" lang="ja-JP" altLang="ja-JP" sz="11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a:t>
                      </a:r>
                      <a:r>
                        <a:rPr kumimoji="1" lang="en-US" altLang="ja-JP" sz="11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55</a:t>
                      </a:r>
                      <a:r>
                        <a:rPr kumimoji="1" lang="ja-JP" altLang="en-US" sz="1100" b="0" i="0" u="none" strike="noStrike" cap="none" normalizeH="0" baseline="0" smtClean="0">
                          <a:ln>
                            <a:noFill/>
                          </a:ln>
                          <a:solidFill>
                            <a:schemeClr val="tx1"/>
                          </a:solidFill>
                          <a:effectLst/>
                          <a:latin typeface="Arial" panose="020B0604020202020204" pitchFamily="34" charset="0"/>
                          <a:ea typeface="ＭＳ ゴシック" panose="020B0609070205080204" pitchFamily="49" charset="-128"/>
                          <a:cs typeface="Arial" panose="020B0604020202020204" pitchFamily="34" charset="0"/>
                        </a:rPr>
                        <a:t>頁により作成。</a:t>
                      </a:r>
                      <a:endParaRPr kumimoji="1" lang="ja-JP" altLang="en-US" sz="12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8580" marR="68580" marT="0" marB="0"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bl>
          </a:graphicData>
        </a:graphic>
      </p:graphicFrame>
      <p:sp>
        <p:nvSpPr>
          <p:cNvPr id="8201" name="Rectangle 9"/>
          <p:cNvSpPr>
            <a:spLocks noChangeArrowheads="1"/>
          </p:cNvSpPr>
          <p:nvPr/>
        </p:nvSpPr>
        <p:spPr bwMode="auto">
          <a:xfrm>
            <a:off x="611188" y="765175"/>
            <a:ext cx="7777162" cy="708025"/>
          </a:xfrm>
          <a:prstGeom prst="rect">
            <a:avLst/>
          </a:prstGeom>
          <a:noFill/>
          <a:ln w="9525">
            <a:noFill/>
            <a:miter lim="800000"/>
            <a:headEnd/>
            <a:tailEnd/>
          </a:ln>
          <a:effectLst/>
        </p:spPr>
        <p:txBody>
          <a:bodyPr anchor="ctr">
            <a:spAutoFit/>
          </a:bodyPr>
          <a:lstStyle/>
          <a:p>
            <a:pPr indent="268288">
              <a:defRPr/>
            </a:pPr>
            <a:r>
              <a:rPr lang="ja-JP" dirty="0">
                <a:latin typeface="+mj-ea"/>
                <a:ea typeface="+mj-ea"/>
                <a:cs typeface="Times New Roman" pitchFamily="18" charset="0"/>
              </a:rPr>
              <a:t>表</a:t>
            </a:r>
            <a:r>
              <a:rPr lang="en-US" altLang="ja-JP" dirty="0">
                <a:latin typeface="+mj-ea"/>
                <a:ea typeface="+mj-ea"/>
                <a:cs typeface="Times New Roman" pitchFamily="18" charset="0"/>
              </a:rPr>
              <a:t>1</a:t>
            </a:r>
            <a:r>
              <a:rPr lang="ja-JP" altLang="en-US" dirty="0">
                <a:latin typeface="+mj-ea"/>
                <a:ea typeface="+mj-ea"/>
                <a:cs typeface="Times New Roman" pitchFamily="18" charset="0"/>
              </a:rPr>
              <a:t>　農村部における貧困発生率の推移</a:t>
            </a:r>
            <a:endParaRPr lang="ja-JP" altLang="en-US" sz="4000" dirty="0">
              <a:latin typeface="+mj-ea"/>
              <a:ea typeface="+mj-ea"/>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タイトル 1"/>
          <p:cNvSpPr>
            <a:spLocks noGrp="1"/>
          </p:cNvSpPr>
          <p:nvPr>
            <p:ph type="title"/>
          </p:nvPr>
        </p:nvSpPr>
        <p:spPr/>
        <p:txBody>
          <a:bodyPr/>
          <a:lstStyle/>
          <a:p>
            <a:r>
              <a:rPr lang="ja-JP" altLang="en-US" sz="2800" dirty="0" smtClean="0"/>
              <a:t>農村貧困人口（万人、％）</a:t>
            </a:r>
            <a:r>
              <a:rPr lang="en-US" altLang="ja-JP" sz="2000" dirty="0" smtClean="0"/>
              <a:t>『</a:t>
            </a:r>
            <a:r>
              <a:rPr lang="ja-JP" altLang="en-US" sz="2000" dirty="0" smtClean="0"/>
              <a:t>中国統計年鑑</a:t>
            </a:r>
            <a:r>
              <a:rPr lang="en-US" altLang="ja-JP" sz="2000" dirty="0" smtClean="0"/>
              <a:t>2016』p.202</a:t>
            </a:r>
            <a:endParaRPr lang="zh-CN" altLang="en-US" sz="2000" dirty="0" smtClean="0"/>
          </a:p>
        </p:txBody>
      </p:sp>
      <p:graphicFrame>
        <p:nvGraphicFramePr>
          <p:cNvPr id="3" name="コンテンツ プレースホルダー 2"/>
          <p:cNvGraphicFramePr>
            <a:graphicFrameLocks noGrp="1"/>
          </p:cNvGraphicFramePr>
          <p:nvPr>
            <p:ph idx="1"/>
            <p:extLst>
              <p:ext uri="{D42A27DB-BD31-4B8C-83A1-F6EECF244321}">
                <p14:modId xmlns:p14="http://schemas.microsoft.com/office/powerpoint/2010/main" val="78921800"/>
              </p:ext>
            </p:extLst>
          </p:nvPr>
        </p:nvGraphicFramePr>
        <p:xfrm>
          <a:off x="251522" y="1628796"/>
          <a:ext cx="8856982" cy="4896547"/>
        </p:xfrm>
        <a:graphic>
          <a:graphicData uri="http://schemas.openxmlformats.org/drawingml/2006/table">
            <a:tbl>
              <a:tblPr>
                <a:tableStyleId>{5C22544A-7EE6-4342-B048-85BDC9FD1C3A}</a:tableStyleId>
              </a:tblPr>
              <a:tblGrid>
                <a:gridCol w="1200224"/>
                <a:gridCol w="1200224"/>
                <a:gridCol w="1400262"/>
                <a:gridCol w="1200224"/>
                <a:gridCol w="1383592"/>
                <a:gridCol w="1104304"/>
                <a:gridCol w="1368152"/>
              </a:tblGrid>
              <a:tr h="409882">
                <a:tc>
                  <a:txBody>
                    <a:bodyPr/>
                    <a:lstStyle/>
                    <a:p>
                      <a:pPr algn="l" fontAlgn="ctr"/>
                      <a:endParaRPr lang="ja-JP" alt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gridSpan="2">
                  <a:txBody>
                    <a:bodyPr/>
                    <a:lstStyle/>
                    <a:p>
                      <a:pPr algn="l" fontAlgn="ctr"/>
                      <a:r>
                        <a:rPr lang="en-US" altLang="ja-JP" sz="2400" u="none" strike="noStrike" dirty="0">
                          <a:effectLst/>
                        </a:rPr>
                        <a:t>1978</a:t>
                      </a:r>
                      <a:r>
                        <a:rPr lang="ja-JP" altLang="en-US" sz="2400" u="none" strike="noStrike" dirty="0">
                          <a:effectLst/>
                        </a:rPr>
                        <a:t>年標準</a:t>
                      </a:r>
                      <a:endParaRPr lang="ja-JP" alt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hMerge="1">
                  <a:txBody>
                    <a:bodyPr/>
                    <a:lstStyle/>
                    <a:p>
                      <a:endParaRPr kumimoji="1" lang="ja-JP" altLang="en-US"/>
                    </a:p>
                  </a:txBody>
                  <a:tcPr/>
                </a:tc>
                <a:tc gridSpan="2">
                  <a:txBody>
                    <a:bodyPr/>
                    <a:lstStyle/>
                    <a:p>
                      <a:pPr algn="l" fontAlgn="ctr"/>
                      <a:r>
                        <a:rPr lang="en-US" altLang="ja-JP" sz="2400" u="none" strike="noStrike" dirty="0">
                          <a:effectLst/>
                        </a:rPr>
                        <a:t>2008</a:t>
                      </a:r>
                      <a:r>
                        <a:rPr lang="ja-JP" altLang="en-US" sz="2400" u="none" strike="noStrike" dirty="0">
                          <a:effectLst/>
                        </a:rPr>
                        <a:t>年標準</a:t>
                      </a:r>
                      <a:endParaRPr lang="ja-JP" alt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hMerge="1">
                  <a:txBody>
                    <a:bodyPr/>
                    <a:lstStyle/>
                    <a:p>
                      <a:endParaRPr kumimoji="1" lang="ja-JP" altLang="en-US"/>
                    </a:p>
                  </a:txBody>
                  <a:tcPr/>
                </a:tc>
                <a:tc gridSpan="2">
                  <a:txBody>
                    <a:bodyPr/>
                    <a:lstStyle/>
                    <a:p>
                      <a:pPr algn="l" fontAlgn="ctr"/>
                      <a:r>
                        <a:rPr lang="en-US" altLang="ja-JP" sz="2400" u="none" strike="noStrike">
                          <a:effectLst/>
                        </a:rPr>
                        <a:t>2010</a:t>
                      </a:r>
                      <a:r>
                        <a:rPr lang="ja-JP" altLang="en-US" sz="2400" u="none" strike="noStrike">
                          <a:effectLst/>
                        </a:rPr>
                        <a:t>年標準</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hMerge="1">
                  <a:txBody>
                    <a:bodyPr/>
                    <a:lstStyle/>
                    <a:p>
                      <a:endParaRPr kumimoji="1" lang="ja-JP" altLang="en-US"/>
                    </a:p>
                  </a:txBody>
                  <a:tcPr/>
                </a:tc>
              </a:tr>
              <a:tr h="797727">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000" u="none" strike="noStrike" dirty="0">
                          <a:effectLst/>
                        </a:rPr>
                        <a:t>貧困人口</a:t>
                      </a:r>
                      <a:endParaRPr lang="ja-JP" altLang="en-US" sz="20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000" u="none" strike="noStrike" dirty="0">
                          <a:effectLst/>
                        </a:rPr>
                        <a:t>貧困発生率</a:t>
                      </a:r>
                      <a:endParaRPr lang="ja-JP" altLang="en-US" sz="20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000" u="none" strike="noStrike" dirty="0">
                          <a:effectLst/>
                        </a:rPr>
                        <a:t>貧困人口</a:t>
                      </a:r>
                      <a:endParaRPr lang="ja-JP" altLang="en-US" sz="20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000" u="none" strike="noStrike" dirty="0">
                          <a:effectLst/>
                        </a:rPr>
                        <a:t>貧困発生率</a:t>
                      </a:r>
                      <a:endParaRPr lang="ja-JP" altLang="en-US" sz="20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000" u="none" strike="noStrike" dirty="0">
                          <a:effectLst/>
                        </a:rPr>
                        <a:t>貧困人口</a:t>
                      </a:r>
                      <a:endParaRPr lang="ja-JP" altLang="en-US" sz="20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000" u="none" strike="noStrike" dirty="0">
                          <a:effectLst/>
                        </a:rPr>
                        <a:t>貧困発生率</a:t>
                      </a:r>
                      <a:endParaRPr lang="ja-JP" altLang="en-US" sz="20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09882">
                <a:tc>
                  <a:txBody>
                    <a:bodyPr/>
                    <a:lstStyle/>
                    <a:p>
                      <a:pPr algn="r" fontAlgn="ctr"/>
                      <a:r>
                        <a:rPr lang="en-US" altLang="ja-JP" sz="2400" u="none" strike="noStrike">
                          <a:effectLst/>
                        </a:rPr>
                        <a:t>2007</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1479.0</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1.6</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4320</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4.6</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dirty="0">
                          <a:effectLst/>
                        </a:rPr>
                        <a:t>　</a:t>
                      </a:r>
                      <a:endParaRPr lang="ja-JP" alt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09882">
                <a:tc>
                  <a:txBody>
                    <a:bodyPr/>
                    <a:lstStyle/>
                    <a:p>
                      <a:pPr algn="r" fontAlgn="ctr"/>
                      <a:r>
                        <a:rPr lang="en-US" altLang="ja-JP" sz="2400" u="none" strike="noStrike">
                          <a:effectLst/>
                        </a:rPr>
                        <a:t>2008</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4007</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4.2</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dirty="0">
                          <a:effectLst/>
                        </a:rPr>
                        <a:t>　</a:t>
                      </a:r>
                      <a:endParaRPr lang="ja-JP" alt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09882">
                <a:tc>
                  <a:txBody>
                    <a:bodyPr/>
                    <a:lstStyle/>
                    <a:p>
                      <a:pPr algn="r" fontAlgn="ctr"/>
                      <a:r>
                        <a:rPr lang="en-US" altLang="ja-JP" sz="2400" u="none" strike="noStrike">
                          <a:effectLst/>
                        </a:rPr>
                        <a:t>2009</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3597</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3.8</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dirty="0">
                          <a:effectLst/>
                        </a:rPr>
                        <a:t>　</a:t>
                      </a:r>
                      <a:endParaRPr lang="ja-JP" alt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09882">
                <a:tc>
                  <a:txBody>
                    <a:bodyPr/>
                    <a:lstStyle/>
                    <a:p>
                      <a:pPr algn="r" fontAlgn="ctr"/>
                      <a:r>
                        <a:rPr lang="en-US" altLang="ja-JP" sz="2400" u="none" strike="noStrike">
                          <a:effectLst/>
                        </a:rPr>
                        <a:t>2010</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2688</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2.8</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16567</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17.2</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09882">
                <a:tc>
                  <a:txBody>
                    <a:bodyPr/>
                    <a:lstStyle/>
                    <a:p>
                      <a:pPr algn="r" fontAlgn="ctr"/>
                      <a:r>
                        <a:rPr lang="en-US" altLang="ja-JP" sz="2400" u="none" strike="noStrike">
                          <a:effectLst/>
                        </a:rPr>
                        <a:t>2011</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dirty="0">
                          <a:effectLst/>
                        </a:rPr>
                        <a:t>　</a:t>
                      </a:r>
                      <a:endParaRPr lang="ja-JP" alt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12238</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12.7</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09882">
                <a:tc>
                  <a:txBody>
                    <a:bodyPr/>
                    <a:lstStyle/>
                    <a:p>
                      <a:pPr algn="r" fontAlgn="ctr"/>
                      <a:r>
                        <a:rPr lang="en-US" altLang="ja-JP" sz="2400" u="none" strike="noStrike">
                          <a:effectLst/>
                        </a:rPr>
                        <a:t>2012</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dirty="0">
                          <a:effectLst/>
                        </a:rPr>
                        <a:t>　</a:t>
                      </a:r>
                      <a:endParaRPr lang="ja-JP" alt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9899</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10.2</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09882">
                <a:tc>
                  <a:txBody>
                    <a:bodyPr/>
                    <a:lstStyle/>
                    <a:p>
                      <a:pPr algn="r" fontAlgn="ctr"/>
                      <a:r>
                        <a:rPr lang="en-US" altLang="ja-JP" sz="2400" u="none" strike="noStrike">
                          <a:effectLst/>
                        </a:rPr>
                        <a:t>2013</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8249</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8.5</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09882">
                <a:tc>
                  <a:txBody>
                    <a:bodyPr/>
                    <a:lstStyle/>
                    <a:p>
                      <a:pPr algn="r" fontAlgn="ctr"/>
                      <a:r>
                        <a:rPr lang="en-US" altLang="ja-JP" sz="2400" u="none" strike="noStrike">
                          <a:effectLst/>
                        </a:rPr>
                        <a:t>2014</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7017</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7.2</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09882">
                <a:tc>
                  <a:txBody>
                    <a:bodyPr/>
                    <a:lstStyle/>
                    <a:p>
                      <a:pPr algn="r" fontAlgn="ctr"/>
                      <a:r>
                        <a:rPr lang="en-US" altLang="ja-JP" sz="2400" u="none" strike="noStrike">
                          <a:effectLst/>
                        </a:rPr>
                        <a:t>2015</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5575</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5.7</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bl>
          </a:graphicData>
        </a:graphic>
      </p:graphicFrame>
    </p:spTree>
    <p:extLst>
      <p:ext uri="{BB962C8B-B14F-4D97-AF65-F5344CB8AC3E}">
        <p14:creationId xmlns:p14="http://schemas.microsoft.com/office/powerpoint/2010/main" val="2761086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番号プレースホルダ 5"/>
          <p:cNvSpPr txBox="1">
            <a:spLocks noGrp="1"/>
          </p:cNvSpPr>
          <p:nvPr/>
        </p:nvSpPr>
        <p:spPr bwMode="auto">
          <a:xfrm>
            <a:off x="6553200" y="6245225"/>
            <a:ext cx="2133600" cy="476250"/>
          </a:xfrm>
          <a:prstGeom prst="rect">
            <a:avLst/>
          </a:prstGeom>
          <a:noFill/>
          <a:ln>
            <a:miter lim="800000"/>
            <a:headEnd/>
            <a:tailEnd/>
          </a:ln>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70833563-E5D9-4DF7-B0EA-2AC3A3F892DF}" type="slidenum">
              <a:rPr lang="en-US" altLang="ja-JP" sz="1200">
                <a:solidFill>
                  <a:srgbClr val="898989"/>
                </a:solidFill>
                <a:latin typeface="Calibri" panose="020F0502020204030204" pitchFamily="34" charset="0"/>
              </a:rPr>
              <a:pPr algn="r"/>
              <a:t>5</a:t>
            </a:fld>
            <a:endParaRPr lang="en-US" altLang="ja-JP" sz="1200">
              <a:solidFill>
                <a:srgbClr val="898989"/>
              </a:solidFill>
              <a:latin typeface="Calibri" panose="020F0502020204030204" pitchFamily="34" charset="0"/>
            </a:endParaRPr>
          </a:p>
        </p:txBody>
      </p:sp>
      <p:sp>
        <p:nvSpPr>
          <p:cNvPr id="45059" name="Rectangle 2"/>
          <p:cNvSpPr>
            <a:spLocks noGrp="1" noChangeArrowheads="1"/>
          </p:cNvSpPr>
          <p:nvPr>
            <p:ph type="title" idx="4294967295"/>
          </p:nvPr>
        </p:nvSpPr>
        <p:spPr>
          <a:xfrm>
            <a:off x="0" y="273050"/>
            <a:ext cx="8540750" cy="744538"/>
          </a:xfrm>
        </p:spPr>
        <p:txBody>
          <a:bodyPr/>
          <a:lstStyle/>
          <a:p>
            <a:pPr>
              <a:spcBef>
                <a:spcPct val="20000"/>
              </a:spcBef>
            </a:pPr>
            <a:r>
              <a:rPr lang="ja-JP" altLang="en-US">
                <a:solidFill>
                  <a:srgbClr val="FF0000"/>
                </a:solidFill>
              </a:rPr>
              <a:t>　貧困問題</a:t>
            </a:r>
            <a:endParaRPr lang="ja-JP" altLang="en-US" sz="4800">
              <a:solidFill>
                <a:srgbClr val="0070C0"/>
              </a:solidFill>
            </a:endParaRPr>
          </a:p>
        </p:txBody>
      </p:sp>
      <p:sp>
        <p:nvSpPr>
          <p:cNvPr id="7" name="Rectangle 3"/>
          <p:cNvSpPr>
            <a:spLocks noChangeArrowheads="1"/>
          </p:cNvSpPr>
          <p:nvPr/>
        </p:nvSpPr>
        <p:spPr bwMode="auto">
          <a:xfrm>
            <a:off x="757238" y="1193800"/>
            <a:ext cx="7712075" cy="54022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609600" indent="-609600">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spcBef>
                <a:spcPct val="20000"/>
              </a:spcBef>
            </a:pPr>
            <a:r>
              <a:rPr lang="ja-JP" altLang="en-US" sz="2800">
                <a:solidFill>
                  <a:srgbClr val="FF0000"/>
                </a:solidFill>
                <a:latin typeface="Calibri" panose="020F0502020204030204" pitchFamily="34" charset="0"/>
              </a:rPr>
              <a:t>１，都市部の貧困問題</a:t>
            </a:r>
          </a:p>
          <a:p>
            <a:pPr>
              <a:spcBef>
                <a:spcPct val="20000"/>
              </a:spcBef>
              <a:buFont typeface="Arial" panose="020B0604020202020204" pitchFamily="34" charset="0"/>
              <a:buChar char="•"/>
            </a:pPr>
            <a:r>
              <a:rPr lang="ja-JP" altLang="en-US" sz="2800">
                <a:solidFill>
                  <a:srgbClr val="C00000"/>
                </a:solidFill>
                <a:latin typeface="Calibri" panose="020F0502020204030204" pitchFamily="34" charset="0"/>
              </a:rPr>
              <a:t>問題意識：</a:t>
            </a:r>
          </a:p>
          <a:p>
            <a:pPr>
              <a:spcBef>
                <a:spcPct val="20000"/>
              </a:spcBef>
            </a:pPr>
            <a:r>
              <a:rPr lang="ja-JP" altLang="en-US" sz="2400">
                <a:solidFill>
                  <a:srgbClr val="0070C0"/>
                </a:solidFill>
                <a:latin typeface="Calibri" panose="020F0502020204030204" pitchFamily="34" charset="0"/>
              </a:rPr>
              <a:t>　</a:t>
            </a:r>
            <a:r>
              <a:rPr lang="ja-JP" altLang="ja-JP" sz="2400">
                <a:solidFill>
                  <a:srgbClr val="0070C0"/>
                </a:solidFill>
                <a:latin typeface="Calibri" panose="020F0502020204030204" pitchFamily="34" charset="0"/>
              </a:rPr>
              <a:t>農村部の貧困が激減している一方、近年、都市部の貧困が急浮上して注目されている。</a:t>
            </a:r>
            <a:r>
              <a:rPr lang="ja-JP" altLang="en-US" sz="2400">
                <a:solidFill>
                  <a:srgbClr val="0070C0"/>
                </a:solidFill>
                <a:latin typeface="Calibri" panose="020F0502020204030204" pitchFamily="34" charset="0"/>
              </a:rPr>
              <a:t>それはなぜか。</a:t>
            </a:r>
          </a:p>
          <a:p>
            <a:pPr>
              <a:spcBef>
                <a:spcPct val="20000"/>
              </a:spcBef>
              <a:buFontTx/>
              <a:buAutoNum type="circleNumDbPlain"/>
            </a:pPr>
            <a:r>
              <a:rPr lang="ja-JP" altLang="en-US" sz="2400">
                <a:solidFill>
                  <a:srgbClr val="0070C0"/>
                </a:solidFill>
                <a:latin typeface="Calibri" panose="020F0502020204030204" pitchFamily="34" charset="0"/>
              </a:rPr>
              <a:t>貧困線の設定および問題点</a:t>
            </a:r>
          </a:p>
          <a:p>
            <a:pPr>
              <a:spcBef>
                <a:spcPct val="20000"/>
              </a:spcBef>
              <a:buFontTx/>
              <a:buAutoNum type="circleNumDbPlain"/>
            </a:pPr>
            <a:r>
              <a:rPr lang="ja-JP" altLang="en-US" sz="2400">
                <a:solidFill>
                  <a:srgbClr val="0070C0"/>
                </a:solidFill>
                <a:latin typeface="Calibri" panose="020F0502020204030204" pitchFamily="34" charset="0"/>
              </a:rPr>
              <a:t>最低賃金制度</a:t>
            </a:r>
          </a:p>
          <a:p>
            <a:pPr>
              <a:spcBef>
                <a:spcPct val="20000"/>
              </a:spcBef>
              <a:buFontTx/>
              <a:buAutoNum type="circleNumDbPlain"/>
            </a:pPr>
            <a:r>
              <a:rPr lang="ja-JP" altLang="en-US" sz="2400">
                <a:solidFill>
                  <a:srgbClr val="0070C0"/>
                </a:solidFill>
                <a:latin typeface="Calibri" panose="020F0502020204030204" pitchFamily="34" charset="0"/>
              </a:rPr>
              <a:t>都市貧困の推定</a:t>
            </a:r>
          </a:p>
          <a:p>
            <a:pPr>
              <a:spcBef>
                <a:spcPct val="20000"/>
              </a:spcBef>
              <a:buFontTx/>
              <a:buAutoNum type="circleNumDbPlain"/>
            </a:pPr>
            <a:r>
              <a:rPr lang="ja-JP" altLang="en-US" sz="2400">
                <a:solidFill>
                  <a:srgbClr val="0070C0"/>
                </a:solidFill>
                <a:latin typeface="Calibri" panose="020F0502020204030204" pitchFamily="34" charset="0"/>
              </a:rPr>
              <a:t>中国政府の取り込み</a:t>
            </a:r>
          </a:p>
          <a:p>
            <a:pPr>
              <a:spcBef>
                <a:spcPct val="20000"/>
              </a:spcBef>
              <a:buFont typeface="Arial" panose="020B0604020202020204" pitchFamily="34" charset="0"/>
              <a:buChar char="•"/>
            </a:pPr>
            <a:r>
              <a:rPr lang="ja-JP" altLang="en-US" sz="2800">
                <a:solidFill>
                  <a:srgbClr val="C00000"/>
                </a:solidFill>
                <a:latin typeface="Calibri" panose="020F0502020204030204" pitchFamily="34" charset="0"/>
              </a:rPr>
              <a:t>討論：</a:t>
            </a:r>
          </a:p>
          <a:p>
            <a:pPr>
              <a:spcBef>
                <a:spcPct val="20000"/>
              </a:spcBef>
            </a:pPr>
            <a:r>
              <a:rPr lang="ja-JP" altLang="en-US" sz="2400">
                <a:solidFill>
                  <a:srgbClr val="0070C0"/>
                </a:solidFill>
                <a:latin typeface="Calibri" panose="020F0502020204030204" pitchFamily="34" charset="0"/>
              </a:rPr>
              <a:t>　　　労働法の実施、最低賃金の引き上げによる労働賃金の上昇問題の経済成長・外資導入への影響</a:t>
            </a:r>
          </a:p>
          <a:p>
            <a:pPr>
              <a:spcBef>
                <a:spcPct val="20000"/>
              </a:spcBef>
            </a:pPr>
            <a:r>
              <a:rPr lang="ja-JP" altLang="en-US" sz="2400" u="sng">
                <a:solidFill>
                  <a:srgbClr val="0070C0"/>
                </a:solidFill>
                <a:latin typeface="Calibri" panose="020F0502020204030204" pitchFamily="34" charset="0"/>
              </a:rPr>
              <a:t>　</a:t>
            </a:r>
          </a:p>
          <a:p>
            <a:pPr>
              <a:spcBef>
                <a:spcPct val="20000"/>
              </a:spcBef>
            </a:pPr>
            <a:endParaRPr lang="ja-JP" altLang="en-US" sz="2400">
              <a:solidFill>
                <a:srgbClr val="0070C0"/>
              </a:solidFill>
              <a:latin typeface="Calibri" panose="020F0502020204030204" pitchFamily="34" charset="0"/>
            </a:endParaRPr>
          </a:p>
          <a:p>
            <a:pPr>
              <a:spcBef>
                <a:spcPct val="20000"/>
              </a:spcBef>
            </a:pPr>
            <a:endParaRPr lang="en-US" altLang="ja-JP" sz="2400">
              <a:solidFill>
                <a:srgbClr val="0070C0"/>
              </a:solidFill>
              <a:latin typeface="Calibri" panose="020F050202020403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274638"/>
            <a:ext cx="8229600" cy="706437"/>
          </a:xfrm>
        </p:spPr>
        <p:txBody>
          <a:bodyPr/>
          <a:lstStyle/>
          <a:p>
            <a:r>
              <a:rPr lang="ja-JP" altLang="en-US" sz="4000"/>
              <a:t>都市部の貧困問題</a:t>
            </a:r>
          </a:p>
        </p:txBody>
      </p:sp>
      <p:sp>
        <p:nvSpPr>
          <p:cNvPr id="29699" name="Rectangle 3"/>
          <p:cNvSpPr>
            <a:spLocks noGrp="1" noChangeArrowheads="1"/>
          </p:cNvSpPr>
          <p:nvPr>
            <p:ph type="body" idx="1"/>
          </p:nvPr>
        </p:nvSpPr>
        <p:spPr>
          <a:xfrm>
            <a:off x="457200" y="1125538"/>
            <a:ext cx="8229600" cy="5000625"/>
          </a:xfrm>
        </p:spPr>
        <p:txBody>
          <a:bodyPr/>
          <a:lstStyle/>
          <a:p>
            <a:pPr>
              <a:buFontTx/>
              <a:buNone/>
            </a:pPr>
            <a:r>
              <a:rPr lang="ja-JP" altLang="en-US"/>
              <a:t>都市最低生活保障線</a:t>
            </a:r>
          </a:p>
          <a:p>
            <a:pPr>
              <a:buFontTx/>
              <a:buNone/>
            </a:pPr>
            <a:r>
              <a:rPr lang="en-US" altLang="ja-JP"/>
              <a:t>96</a:t>
            </a:r>
            <a:r>
              <a:rPr lang="ja-JP" altLang="en-US"/>
              <a:t>年</a:t>
            </a:r>
            <a:r>
              <a:rPr lang="en-US" altLang="ja-JP"/>
              <a:t>(88</a:t>
            </a:r>
            <a:r>
              <a:rPr lang="ja-JP" altLang="en-US"/>
              <a:t>万人）</a:t>
            </a:r>
            <a:r>
              <a:rPr lang="en-US" altLang="ja-JP"/>
              <a:t>00</a:t>
            </a:r>
            <a:r>
              <a:rPr lang="ja-JP" altLang="en-US"/>
              <a:t>年（</a:t>
            </a:r>
            <a:r>
              <a:rPr lang="en-US" altLang="ja-JP"/>
              <a:t>382</a:t>
            </a:r>
            <a:r>
              <a:rPr lang="ja-JP" altLang="en-US"/>
              <a:t>万人）</a:t>
            </a:r>
            <a:r>
              <a:rPr lang="en-US" altLang="ja-JP"/>
              <a:t>02</a:t>
            </a:r>
            <a:r>
              <a:rPr lang="ja-JP" altLang="en-US"/>
              <a:t>年（</a:t>
            </a:r>
            <a:r>
              <a:rPr lang="en-US" altLang="ja-JP"/>
              <a:t>1930</a:t>
            </a:r>
            <a:r>
              <a:rPr lang="ja-JP" altLang="en-US"/>
              <a:t>万人</a:t>
            </a:r>
          </a:p>
          <a:p>
            <a:pPr>
              <a:buFontTx/>
              <a:buNone/>
            </a:pPr>
            <a:r>
              <a:rPr lang="ja-JP" altLang="en-US"/>
              <a:t>世界銀行の基準（</a:t>
            </a:r>
            <a:r>
              <a:rPr lang="en-US" altLang="ja-JP"/>
              <a:t>1㌦/</a:t>
            </a:r>
            <a:r>
              <a:rPr lang="ja-JP" altLang="en-US"/>
              <a:t>日）</a:t>
            </a:r>
            <a:r>
              <a:rPr lang="en-US" altLang="ja-JP"/>
              <a:t>02</a:t>
            </a:r>
            <a:r>
              <a:rPr lang="ja-JP" altLang="en-US"/>
              <a:t>年</a:t>
            </a:r>
            <a:r>
              <a:rPr lang="en-US" altLang="ja-JP"/>
              <a:t>4.4</a:t>
            </a:r>
            <a:r>
              <a:rPr lang="ja-JP" altLang="en-US"/>
              <a:t>％</a:t>
            </a:r>
          </a:p>
          <a:p>
            <a:pPr>
              <a:buFontTx/>
              <a:buNone/>
            </a:pPr>
            <a:r>
              <a:rPr lang="ja-JP" altLang="en-US"/>
              <a:t>最低生活保障受領者　</a:t>
            </a:r>
            <a:r>
              <a:rPr lang="en-US" altLang="ja-JP"/>
              <a:t>01</a:t>
            </a:r>
            <a:r>
              <a:rPr lang="ja-JP" altLang="en-US"/>
              <a:t>年（</a:t>
            </a:r>
            <a:r>
              <a:rPr lang="en-US" altLang="ja-JP"/>
              <a:t>1170</a:t>
            </a:r>
            <a:r>
              <a:rPr lang="ja-JP" altLang="en-US"/>
              <a:t>万人）</a:t>
            </a:r>
          </a:p>
          <a:p>
            <a:pPr>
              <a:buFontTx/>
              <a:buNone/>
            </a:pPr>
            <a:r>
              <a:rPr lang="ja-JP" altLang="en-US"/>
              <a:t>　　　　　　　　　　　　　　</a:t>
            </a:r>
            <a:r>
              <a:rPr lang="en-US" altLang="ja-JP"/>
              <a:t>08</a:t>
            </a:r>
            <a:r>
              <a:rPr lang="ja-JP" altLang="en-US"/>
              <a:t>年（</a:t>
            </a:r>
            <a:r>
              <a:rPr lang="en-US" altLang="ja-JP"/>
              <a:t>2335</a:t>
            </a:r>
            <a:r>
              <a:rPr lang="ja-JP" altLang="en-US"/>
              <a:t>万人）</a:t>
            </a:r>
          </a:p>
          <a:p>
            <a:pPr>
              <a:buFontTx/>
              <a:buNone/>
            </a:pPr>
            <a:r>
              <a:rPr lang="ja-JP" altLang="en-US"/>
              <a:t>家計調査に基づくと</a:t>
            </a:r>
            <a:r>
              <a:rPr lang="en-US" altLang="ja-JP"/>
              <a:t>99</a:t>
            </a:r>
            <a:r>
              <a:rPr lang="ja-JP" altLang="en-US"/>
              <a:t>年の貧困率</a:t>
            </a:r>
            <a:r>
              <a:rPr lang="en-US" altLang="ja-JP"/>
              <a:t>6.7</a:t>
            </a:r>
            <a:r>
              <a:rPr lang="ja-JP" altLang="en-US"/>
              <a:t>％</a:t>
            </a:r>
          </a:p>
          <a:p>
            <a:pPr>
              <a:buFontTx/>
              <a:buNone/>
            </a:pPr>
            <a:r>
              <a:rPr lang="ja-JP" altLang="en-US"/>
              <a:t>それに出稼ぎ者の貧困を加えると同</a:t>
            </a:r>
            <a:r>
              <a:rPr lang="en-US" altLang="ja-JP"/>
              <a:t>7.4</a:t>
            </a:r>
            <a:r>
              <a:rPr lang="ja-JP" altLang="en-US"/>
              <a:t>％</a:t>
            </a:r>
          </a:p>
          <a:p>
            <a:pPr>
              <a:buFontTx/>
              <a:buNone/>
            </a:pPr>
            <a:r>
              <a:rPr lang="en-US" altLang="ja-JP"/>
              <a:t>07</a:t>
            </a:r>
            <a:r>
              <a:rPr lang="ja-JP" altLang="en-US"/>
              <a:t>年　教育による貧困の解消を</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4" name="Picture 8"/>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755650" y="908050"/>
            <a:ext cx="7920038" cy="5400675"/>
          </a:xfrm>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endParaRPr lang="zh-CN" altLang="zh-CN"/>
          </a:p>
        </p:txBody>
      </p:sp>
      <p:pic>
        <p:nvPicPr>
          <p:cNvPr id="73732"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684213" y="260350"/>
            <a:ext cx="8064500" cy="6337300"/>
          </a:xfrm>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274638"/>
            <a:ext cx="8229600" cy="706437"/>
          </a:xfrm>
        </p:spPr>
        <p:txBody>
          <a:bodyPr/>
          <a:lstStyle/>
          <a:p>
            <a:r>
              <a:rPr lang="ja-JP" altLang="en-US" sz="4000"/>
              <a:t>急増する都市失業</a:t>
            </a:r>
          </a:p>
        </p:txBody>
      </p:sp>
      <p:sp>
        <p:nvSpPr>
          <p:cNvPr id="32771" name="Rectangle 3"/>
          <p:cNvSpPr>
            <a:spLocks noGrp="1" noChangeArrowheads="1"/>
          </p:cNvSpPr>
          <p:nvPr>
            <p:ph type="body" idx="1"/>
          </p:nvPr>
        </p:nvSpPr>
        <p:spPr>
          <a:xfrm>
            <a:off x="457200" y="981075"/>
            <a:ext cx="8229600" cy="5145088"/>
          </a:xfrm>
        </p:spPr>
        <p:txBody>
          <a:bodyPr/>
          <a:lstStyle/>
          <a:p>
            <a:pPr>
              <a:buFontTx/>
              <a:buNone/>
            </a:pPr>
            <a:r>
              <a:rPr lang="ja-JP" altLang="en-US"/>
              <a:t>計画経済の時代～鉄飯碗、大鍋飯</a:t>
            </a:r>
          </a:p>
          <a:p>
            <a:pPr>
              <a:buFontTx/>
              <a:buNone/>
            </a:pPr>
            <a:r>
              <a:rPr lang="ja-JP" altLang="en-US"/>
              <a:t>（偽装失業、隠蔽された失業）</a:t>
            </a:r>
          </a:p>
          <a:p>
            <a:pPr>
              <a:buFontTx/>
              <a:buNone/>
            </a:pPr>
            <a:r>
              <a:rPr lang="ja-JP" altLang="en-US"/>
              <a:t>改革開放政策以降</a:t>
            </a:r>
          </a:p>
          <a:p>
            <a:pPr>
              <a:buFontTx/>
              <a:buNone/>
            </a:pPr>
            <a:r>
              <a:rPr lang="ja-JP" altLang="en-US"/>
              <a:t>　若年者の失業（当時は待業といった）</a:t>
            </a:r>
          </a:p>
          <a:p>
            <a:pPr>
              <a:buFontTx/>
              <a:buNone/>
            </a:pPr>
            <a:r>
              <a:rPr lang="ja-JP" altLang="en-US"/>
              <a:t>　（</a:t>
            </a:r>
            <a:r>
              <a:rPr lang="en-US" altLang="ja-JP"/>
              <a:t>86</a:t>
            </a:r>
            <a:r>
              <a:rPr lang="ja-JP" altLang="en-US"/>
              <a:t>年</a:t>
            </a:r>
            <a:r>
              <a:rPr lang="en-US" altLang="ja-JP"/>
              <a:t>79.2</a:t>
            </a:r>
            <a:r>
              <a:rPr lang="ja-JP" altLang="en-US"/>
              <a:t>％、</a:t>
            </a:r>
            <a:r>
              <a:rPr lang="en-US" altLang="ja-JP"/>
              <a:t>87</a:t>
            </a:r>
            <a:r>
              <a:rPr lang="ja-JP" altLang="en-US"/>
              <a:t>年</a:t>
            </a:r>
            <a:r>
              <a:rPr lang="en-US" altLang="ja-JP"/>
              <a:t>85</a:t>
            </a:r>
            <a:r>
              <a:rPr lang="ja-JP" altLang="en-US"/>
              <a:t>％）</a:t>
            </a:r>
          </a:p>
          <a:p>
            <a:pPr>
              <a:buFontTx/>
              <a:buNone/>
            </a:pPr>
            <a:r>
              <a:rPr lang="ja-JP" altLang="en-US"/>
              <a:t>　８０年代後半以降、とくに９８年以降下崗急増</a:t>
            </a:r>
          </a:p>
          <a:p>
            <a:pPr>
              <a:buFontTx/>
              <a:buNone/>
            </a:pPr>
            <a:r>
              <a:rPr lang="ja-JP" altLang="en-US"/>
              <a:t>　公式の失業率は</a:t>
            </a:r>
            <a:r>
              <a:rPr lang="en-US" altLang="ja-JP"/>
              <a:t>4.3</a:t>
            </a:r>
            <a:r>
              <a:rPr lang="ja-JP" altLang="en-US"/>
              <a:t>％（０</a:t>
            </a:r>
            <a:r>
              <a:rPr lang="en-US" altLang="ja-JP"/>
              <a:t>9</a:t>
            </a:r>
            <a:r>
              <a:rPr lang="ja-JP" altLang="en-US"/>
              <a:t>年、</a:t>
            </a:r>
            <a:r>
              <a:rPr lang="en-US" altLang="ja-JP"/>
              <a:t>08</a:t>
            </a:r>
            <a:r>
              <a:rPr lang="ja-JP" altLang="en-US"/>
              <a:t>年より</a:t>
            </a:r>
            <a:r>
              <a:rPr lang="en-US" altLang="ja-JP"/>
              <a:t>0.1</a:t>
            </a:r>
            <a:r>
              <a:rPr lang="ja-JP" altLang="en-US"/>
              <a:t>Ｐ上昇）　</a:t>
            </a:r>
            <a:r>
              <a:rPr lang="en-US" altLang="ja-JP"/>
              <a:t>12</a:t>
            </a:r>
            <a:r>
              <a:rPr lang="ja-JP" altLang="en-US"/>
              <a:t>年の年末都市失業率</a:t>
            </a:r>
            <a:r>
              <a:rPr lang="en-US" altLang="ja-JP"/>
              <a:t>4.1</a:t>
            </a:r>
            <a:r>
              <a:rPr lang="ja-JP" altLang="en-US"/>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1000" fill="hold"/>
                                        <p:tgtEl>
                                          <p:spTgt spid="32770"/>
                                        </p:tgtEl>
                                        <p:attrNameLst>
                                          <p:attrName>ppt_x</p:attrName>
                                        </p:attrNameLst>
                                      </p:cBhvr>
                                      <p:tavLst>
                                        <p:tav tm="0">
                                          <p:val>
                                            <p:strVal val="#ppt_x-.2"/>
                                          </p:val>
                                        </p:tav>
                                        <p:tav tm="100000">
                                          <p:val>
                                            <p:strVal val="#ppt_x"/>
                                          </p:val>
                                        </p:tav>
                                      </p:tavLst>
                                    </p:anim>
                                    <p:anim calcmode="lin" valueType="num">
                                      <p:cBhvr>
                                        <p:cTn id="8" dur="1000" fill="hold"/>
                                        <p:tgtEl>
                                          <p:spTgt spid="32770"/>
                                        </p:tgtEl>
                                        <p:attrNameLst>
                                          <p:attrName>ppt_y</p:attrName>
                                        </p:attrNameLst>
                                      </p:cBhvr>
                                      <p:tavLst>
                                        <p:tav tm="0">
                                          <p:val>
                                            <p:strVal val="#ppt_y"/>
                                          </p:val>
                                        </p:tav>
                                        <p:tav tm="100000">
                                          <p:val>
                                            <p:strVal val="#ppt_y"/>
                                          </p:val>
                                        </p:tav>
                                      </p:tavLst>
                                    </p:anim>
                                    <p:animEffect transition="in" filter="wipe(right)" prLst="gradientSize: 0.1">
                                      <p:cBhvr>
                                        <p:cTn id="9" dur="1000"/>
                                        <p:tgtEl>
                                          <p:spTgt spid="3277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32771">
                                            <p:txEl>
                                              <p:pRg st="0" end="0"/>
                                            </p:txEl>
                                          </p:spTgt>
                                        </p:tgtEl>
                                        <p:attrNameLst>
                                          <p:attrName>style.visibility</p:attrName>
                                        </p:attrNameLst>
                                      </p:cBhvr>
                                      <p:to>
                                        <p:strVal val="visible"/>
                                      </p:to>
                                    </p:set>
                                    <p:animEffect transition="in" filter="fade">
                                      <p:cBhvr>
                                        <p:cTn id="14" dur="500"/>
                                        <p:tgtEl>
                                          <p:spTgt spid="32771">
                                            <p:txEl>
                                              <p:pRg st="0" end="0"/>
                                            </p:txEl>
                                          </p:spTgt>
                                        </p:tgtEl>
                                      </p:cBhvr>
                                    </p:animEffect>
                                    <p:anim calcmode="lin" valueType="num">
                                      <p:cBhvr>
                                        <p:cTn id="15" dur="500" fill="hold"/>
                                        <p:tgtEl>
                                          <p:spTgt spid="3277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32771">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32771">
                                            <p:txEl>
                                              <p:pRg st="1" end="1"/>
                                            </p:txEl>
                                          </p:spTgt>
                                        </p:tgtEl>
                                        <p:attrNameLst>
                                          <p:attrName>style.visibility</p:attrName>
                                        </p:attrNameLst>
                                      </p:cBhvr>
                                      <p:to>
                                        <p:strVal val="visible"/>
                                      </p:to>
                                    </p:set>
                                    <p:animEffect transition="in" filter="fade">
                                      <p:cBhvr>
                                        <p:cTn id="21" dur="500"/>
                                        <p:tgtEl>
                                          <p:spTgt spid="32771">
                                            <p:txEl>
                                              <p:pRg st="1" end="1"/>
                                            </p:txEl>
                                          </p:spTgt>
                                        </p:tgtEl>
                                      </p:cBhvr>
                                    </p:animEffect>
                                    <p:anim calcmode="lin" valueType="num">
                                      <p:cBhvr>
                                        <p:cTn id="22" dur="500" fill="hold"/>
                                        <p:tgtEl>
                                          <p:spTgt spid="32771">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32771">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32771">
                                            <p:txEl>
                                              <p:pRg st="2" end="2"/>
                                            </p:txEl>
                                          </p:spTgt>
                                        </p:tgtEl>
                                        <p:attrNameLst>
                                          <p:attrName>style.visibility</p:attrName>
                                        </p:attrNameLst>
                                      </p:cBhvr>
                                      <p:to>
                                        <p:strVal val="visible"/>
                                      </p:to>
                                    </p:set>
                                    <p:animEffect transition="in" filter="fade">
                                      <p:cBhvr>
                                        <p:cTn id="28" dur="500"/>
                                        <p:tgtEl>
                                          <p:spTgt spid="32771">
                                            <p:txEl>
                                              <p:pRg st="2" end="2"/>
                                            </p:txEl>
                                          </p:spTgt>
                                        </p:tgtEl>
                                      </p:cBhvr>
                                    </p:animEffect>
                                    <p:anim calcmode="lin" valueType="num">
                                      <p:cBhvr>
                                        <p:cTn id="29" dur="500" fill="hold"/>
                                        <p:tgtEl>
                                          <p:spTgt spid="32771">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32771">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32771">
                                            <p:txEl>
                                              <p:pRg st="3" end="3"/>
                                            </p:txEl>
                                          </p:spTgt>
                                        </p:tgtEl>
                                        <p:attrNameLst>
                                          <p:attrName>style.visibility</p:attrName>
                                        </p:attrNameLst>
                                      </p:cBhvr>
                                      <p:to>
                                        <p:strVal val="visible"/>
                                      </p:to>
                                    </p:set>
                                    <p:animEffect transition="in" filter="fade">
                                      <p:cBhvr>
                                        <p:cTn id="35" dur="500"/>
                                        <p:tgtEl>
                                          <p:spTgt spid="32771">
                                            <p:txEl>
                                              <p:pRg st="3" end="3"/>
                                            </p:txEl>
                                          </p:spTgt>
                                        </p:tgtEl>
                                      </p:cBhvr>
                                    </p:animEffect>
                                    <p:anim calcmode="lin" valueType="num">
                                      <p:cBhvr>
                                        <p:cTn id="36" dur="500" fill="hold"/>
                                        <p:tgtEl>
                                          <p:spTgt spid="32771">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32771">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32771">
                                            <p:txEl>
                                              <p:pRg st="4" end="4"/>
                                            </p:txEl>
                                          </p:spTgt>
                                        </p:tgtEl>
                                        <p:attrNameLst>
                                          <p:attrName>style.visibility</p:attrName>
                                        </p:attrNameLst>
                                      </p:cBhvr>
                                      <p:to>
                                        <p:strVal val="visible"/>
                                      </p:to>
                                    </p:set>
                                    <p:animEffect transition="in" filter="fade">
                                      <p:cBhvr>
                                        <p:cTn id="42" dur="500"/>
                                        <p:tgtEl>
                                          <p:spTgt spid="32771">
                                            <p:txEl>
                                              <p:pRg st="4" end="4"/>
                                            </p:txEl>
                                          </p:spTgt>
                                        </p:tgtEl>
                                      </p:cBhvr>
                                    </p:animEffect>
                                    <p:anim calcmode="lin" valueType="num">
                                      <p:cBhvr>
                                        <p:cTn id="43" dur="500" fill="hold"/>
                                        <p:tgtEl>
                                          <p:spTgt spid="32771">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32771">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4" presetClass="entr" presetSubtype="0" fill="hold" grpId="0" nodeType="clickEffect">
                                  <p:stCondLst>
                                    <p:cond delay="0"/>
                                  </p:stCondLst>
                                  <p:childTnLst>
                                    <p:set>
                                      <p:cBhvr>
                                        <p:cTn id="48" dur="1" fill="hold">
                                          <p:stCondLst>
                                            <p:cond delay="0"/>
                                          </p:stCondLst>
                                        </p:cTn>
                                        <p:tgtEl>
                                          <p:spTgt spid="32771">
                                            <p:txEl>
                                              <p:pRg st="5" end="5"/>
                                            </p:txEl>
                                          </p:spTgt>
                                        </p:tgtEl>
                                        <p:attrNameLst>
                                          <p:attrName>style.visibility</p:attrName>
                                        </p:attrNameLst>
                                      </p:cBhvr>
                                      <p:to>
                                        <p:strVal val="visible"/>
                                      </p:to>
                                    </p:set>
                                    <p:animEffect transition="in" filter="fade">
                                      <p:cBhvr>
                                        <p:cTn id="49" dur="500"/>
                                        <p:tgtEl>
                                          <p:spTgt spid="32771">
                                            <p:txEl>
                                              <p:pRg st="5" end="5"/>
                                            </p:txEl>
                                          </p:spTgt>
                                        </p:tgtEl>
                                      </p:cBhvr>
                                    </p:animEffect>
                                    <p:anim calcmode="lin" valueType="num">
                                      <p:cBhvr>
                                        <p:cTn id="50" dur="500" fill="hold"/>
                                        <p:tgtEl>
                                          <p:spTgt spid="32771">
                                            <p:txEl>
                                              <p:pRg st="5" end="5"/>
                                            </p:txEl>
                                          </p:spTgt>
                                        </p:tgtEl>
                                        <p:attrNameLst>
                                          <p:attrName>ppt_x</p:attrName>
                                        </p:attrNameLst>
                                      </p:cBhvr>
                                      <p:tavLst>
                                        <p:tav tm="0">
                                          <p:val>
                                            <p:strVal val="#ppt_x"/>
                                          </p:val>
                                        </p:tav>
                                        <p:tav tm="100000">
                                          <p:val>
                                            <p:strVal val="#ppt_x"/>
                                          </p:val>
                                        </p:tav>
                                      </p:tavLst>
                                    </p:anim>
                                    <p:anim calcmode="lin" valueType="num">
                                      <p:cBhvr>
                                        <p:cTn id="51" dur="500" fill="hold"/>
                                        <p:tgtEl>
                                          <p:spTgt spid="32771">
                                            <p:txEl>
                                              <p:pRg st="5" end="5"/>
                                            </p:txEl>
                                          </p:spTgt>
                                        </p:tgtEl>
                                        <p:attrNameLst>
                                          <p:attrName>ppt_y</p:attrName>
                                        </p:attrNameLst>
                                      </p:cBhvr>
                                      <p:tavLst>
                                        <p:tav tm="0">
                                          <p:val>
                                            <p:strVal val="#ppt_y+.05"/>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4" presetClass="entr" presetSubtype="0" fill="hold" grpId="0" nodeType="clickEffect">
                                  <p:stCondLst>
                                    <p:cond delay="0"/>
                                  </p:stCondLst>
                                  <p:childTnLst>
                                    <p:set>
                                      <p:cBhvr>
                                        <p:cTn id="55" dur="1" fill="hold">
                                          <p:stCondLst>
                                            <p:cond delay="0"/>
                                          </p:stCondLst>
                                        </p:cTn>
                                        <p:tgtEl>
                                          <p:spTgt spid="32771">
                                            <p:txEl>
                                              <p:pRg st="6" end="6"/>
                                            </p:txEl>
                                          </p:spTgt>
                                        </p:tgtEl>
                                        <p:attrNameLst>
                                          <p:attrName>style.visibility</p:attrName>
                                        </p:attrNameLst>
                                      </p:cBhvr>
                                      <p:to>
                                        <p:strVal val="visible"/>
                                      </p:to>
                                    </p:set>
                                    <p:animEffect transition="in" filter="fade">
                                      <p:cBhvr>
                                        <p:cTn id="56" dur="500"/>
                                        <p:tgtEl>
                                          <p:spTgt spid="32771">
                                            <p:txEl>
                                              <p:pRg st="6" end="6"/>
                                            </p:txEl>
                                          </p:spTgt>
                                        </p:tgtEl>
                                      </p:cBhvr>
                                    </p:animEffect>
                                    <p:anim calcmode="lin" valueType="num">
                                      <p:cBhvr>
                                        <p:cTn id="57" dur="500" fill="hold"/>
                                        <p:tgtEl>
                                          <p:spTgt spid="32771">
                                            <p:txEl>
                                              <p:pRg st="6" end="6"/>
                                            </p:txEl>
                                          </p:spTgt>
                                        </p:tgtEl>
                                        <p:attrNameLst>
                                          <p:attrName>ppt_x</p:attrName>
                                        </p:attrNameLst>
                                      </p:cBhvr>
                                      <p:tavLst>
                                        <p:tav tm="0">
                                          <p:val>
                                            <p:strVal val="#ppt_x"/>
                                          </p:val>
                                        </p:tav>
                                        <p:tav tm="100000">
                                          <p:val>
                                            <p:strVal val="#ppt_x"/>
                                          </p:val>
                                        </p:tav>
                                      </p:tavLst>
                                    </p:anim>
                                    <p:anim calcmode="lin" valueType="num">
                                      <p:cBhvr>
                                        <p:cTn id="58" dur="500" fill="hold"/>
                                        <p:tgtEl>
                                          <p:spTgt spid="32771">
                                            <p:txEl>
                                              <p:pRg st="6" end="6"/>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32771"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番号プレースホルダ 5"/>
          <p:cNvSpPr txBox="1">
            <a:spLocks noGrp="1"/>
          </p:cNvSpPr>
          <p:nvPr/>
        </p:nvSpPr>
        <p:spPr bwMode="auto">
          <a:xfrm>
            <a:off x="6553200" y="6245225"/>
            <a:ext cx="2133600" cy="476250"/>
          </a:xfrm>
          <a:prstGeom prst="rect">
            <a:avLst/>
          </a:prstGeom>
          <a:noFill/>
          <a:ln>
            <a:miter lim="800000"/>
            <a:headEnd/>
            <a:tailEnd/>
          </a:ln>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8A0F7A6C-4F16-4A15-9293-8B5AF46E4ED5}" type="slidenum">
              <a:rPr lang="en-US" altLang="ja-JP" sz="1200">
                <a:solidFill>
                  <a:srgbClr val="898989"/>
                </a:solidFill>
                <a:latin typeface="Calibri" panose="020F0502020204030204" pitchFamily="34" charset="0"/>
              </a:rPr>
              <a:pPr algn="r"/>
              <a:t>10</a:t>
            </a:fld>
            <a:endParaRPr lang="en-US" altLang="ja-JP" sz="1200">
              <a:solidFill>
                <a:srgbClr val="898989"/>
              </a:solidFill>
              <a:latin typeface="Calibri" panose="020F0502020204030204" pitchFamily="34" charset="0"/>
            </a:endParaRPr>
          </a:p>
        </p:txBody>
      </p:sp>
      <p:sp>
        <p:nvSpPr>
          <p:cNvPr id="47107" name="Rectangle 2"/>
          <p:cNvSpPr>
            <a:spLocks noGrp="1" noChangeArrowheads="1"/>
          </p:cNvSpPr>
          <p:nvPr>
            <p:ph type="title" idx="4294967295"/>
          </p:nvPr>
        </p:nvSpPr>
        <p:spPr>
          <a:xfrm>
            <a:off x="250825" y="115888"/>
            <a:ext cx="8540750" cy="744537"/>
          </a:xfrm>
        </p:spPr>
        <p:txBody>
          <a:bodyPr/>
          <a:lstStyle/>
          <a:p>
            <a:pPr>
              <a:spcBef>
                <a:spcPct val="20000"/>
              </a:spcBef>
            </a:pPr>
            <a:r>
              <a:rPr lang="ja-JP" altLang="en-US">
                <a:solidFill>
                  <a:srgbClr val="FF0000"/>
                </a:solidFill>
              </a:rPr>
              <a:t>　失業問題</a:t>
            </a:r>
            <a:endParaRPr lang="ja-JP" altLang="en-US" sz="4800">
              <a:solidFill>
                <a:srgbClr val="0070C0"/>
              </a:solidFill>
            </a:endParaRPr>
          </a:p>
        </p:txBody>
      </p:sp>
      <p:graphicFrame>
        <p:nvGraphicFramePr>
          <p:cNvPr id="47284" name="Group 180"/>
          <p:cNvGraphicFramePr>
            <a:graphicFrameLocks noGrp="1"/>
          </p:cNvGraphicFramePr>
          <p:nvPr/>
        </p:nvGraphicFramePr>
        <p:xfrm>
          <a:off x="611188" y="1341438"/>
          <a:ext cx="7993062" cy="5103820"/>
        </p:xfrm>
        <a:graphic>
          <a:graphicData uri="http://schemas.openxmlformats.org/drawingml/2006/table">
            <a:tbl>
              <a:tblPr/>
              <a:tblGrid>
                <a:gridCol w="657225"/>
                <a:gridCol w="1603375"/>
                <a:gridCol w="1101725"/>
                <a:gridCol w="1103312"/>
                <a:gridCol w="1103313"/>
                <a:gridCol w="879475"/>
                <a:gridCol w="1544637"/>
              </a:tblGrid>
              <a:tr h="2555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ja-JP" altLang="en-US" sz="1600" b="1"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ベンチマ</a:t>
                      </a:r>
                      <a:r>
                        <a:rPr kumimoji="1" lang="en-US" altLang="ja-JP" sz="1600" b="1"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a:t>
                      </a:r>
                      <a:r>
                        <a:rPr kumimoji="1" lang="ja-JP" altLang="en-US" sz="1600" b="1"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ク</a:t>
                      </a:r>
                      <a:endParaRPr kumimoji="1" lang="ja-JP" altLang="en-US"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ja-JP" altLang="en-US" sz="1600" b="1"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登録失業</a:t>
                      </a:r>
                      <a:endParaRPr kumimoji="1" lang="ja-JP" altLang="en-US"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ja-JP" altLang="en-US" sz="1600" b="1"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調整失業</a:t>
                      </a:r>
                      <a:endParaRPr kumimoji="1" lang="ja-JP" altLang="en-US"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ja-JP" altLang="en-US" sz="1600" b="1"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推計失業</a:t>
                      </a:r>
                      <a:endParaRPr kumimoji="1" lang="ja-JP" altLang="en-US"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1"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CHIP</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ja-JP" altLang="en-US" sz="1600" b="1"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政府機関調査</a:t>
                      </a:r>
                      <a:endParaRPr kumimoji="1" lang="ja-JP" altLang="en-US"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r>
              <a:tr h="2555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ja-JP" altLang="en-US"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年次</a:t>
                      </a:r>
                      <a:endParaRPr kumimoji="1" lang="ja-JP" altLang="en-US"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a:t>
                      </a:r>
                      <a:r>
                        <a:rPr kumimoji="1" lang="ja-JP" altLang="en-US"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人口センサス</a:t>
                      </a: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ja-JP" altLang="en-US"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　</a:t>
                      </a:r>
                      <a:endParaRPr kumimoji="1" lang="ja-JP" altLang="en-US"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ja-JP" altLang="en-US"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　</a:t>
                      </a:r>
                      <a:endParaRPr kumimoji="1" lang="ja-JP" altLang="en-US"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ja-JP" altLang="en-US"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　</a:t>
                      </a:r>
                      <a:endParaRPr kumimoji="1" lang="ja-JP" altLang="en-US"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ja-JP" altLang="en-US"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失業率</a:t>
                      </a:r>
                      <a:endParaRPr kumimoji="1" lang="ja-JP" altLang="en-US"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ja-JP" altLang="en-US"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失業率＊</a:t>
                      </a:r>
                      <a:endParaRPr kumimoji="1" lang="ja-JP" altLang="en-US"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5F1"/>
                    </a:solidFill>
                  </a:tcPr>
                </a:tc>
              </a:tr>
              <a:tr h="254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1980</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4.9</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  </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4.0</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r>
              <a:tr h="2555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1982</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4.2</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3.2</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4.2</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r>
              <a:tr h="2555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1985</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1.8</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2.6</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r>
              <a:tr h="2555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1990</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4.2</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2.5</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4.2</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r>
              <a:tr h="254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1995</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7.7</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2.9</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4.3</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7.7</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1"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9.6*</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r>
              <a:tr h="2555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1996</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3.0</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4.8</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8.8</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r>
              <a:tr h="2555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1997</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3.1</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5.5</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10.0</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4.5</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r>
              <a:tr h="2555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1998</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3.1</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4.5</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10.8</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6.3</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r>
              <a:tr h="254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1999</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3.1</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4.4</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11.7</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1"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11.6*</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5.9</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r>
              <a:tr h="2555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2000</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11.5</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3.1</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6.8</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11.5</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ja-JP" altLang="en-US"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　</a:t>
                      </a:r>
                      <a:endParaRPr kumimoji="1" lang="ja-JP" altLang="en-US"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7.6</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r>
              <a:tr h="2555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2001</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3.6</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5.6</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r>
              <a:tr h="2555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2002</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4.0</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6.1</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r>
              <a:tr h="254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2003</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4.3</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6.0</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r>
              <a:tr h="2555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2004</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4.2</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5.8</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r>
              <a:tr h="2555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2005</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4.2</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5.2</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r>
              <a:tr h="2555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2006</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4.1</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6.1</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r>
              <a:tr h="254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2007</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4.0</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5.3</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DBE5F1"/>
                    </a:solidFill>
                  </a:tcPr>
                </a:tc>
              </a:tr>
              <a:tr h="2555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2008</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4.0</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6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cs typeface="Arial" panose="020B0604020202020204" pitchFamily="34" charset="0"/>
                        </a:rPr>
                        <a:t>6.3</a:t>
                      </a:r>
                      <a:endParaRPr kumimoji="1" lang="ja-JP" altLang="ja-JP" sz="1600" b="0" i="0" u="none" strike="noStrike" cap="none" normalizeH="0" baseline="0" smtClean="0">
                        <a:ln>
                          <a:noFill/>
                        </a:ln>
                        <a:solidFill>
                          <a:schemeClr val="tx1"/>
                        </a:solidFill>
                        <a:effectLst/>
                        <a:latin typeface="Arial" panose="020B0604020202020204" pitchFamily="34" charset="0"/>
                        <a:ea typeface="ＭＳ 明朝" panose="02020609040205080304" pitchFamily="17" charset="-128"/>
                        <a:cs typeface="Arial" panose="020B0604020202020204" pitchFamily="34" charset="0"/>
                      </a:endParaRPr>
                    </a:p>
                  </a:txBody>
                  <a:tcPr marL="62669" marR="62669"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noFill/>
                  </a:tcPr>
                </a:tc>
              </a:tr>
            </a:tbl>
          </a:graphicData>
        </a:graphic>
      </p:graphicFrame>
      <p:sp>
        <p:nvSpPr>
          <p:cNvPr id="11443" name="Rectangle 1"/>
          <p:cNvSpPr>
            <a:spLocks noChangeArrowheads="1"/>
          </p:cNvSpPr>
          <p:nvPr/>
        </p:nvSpPr>
        <p:spPr bwMode="auto">
          <a:xfrm>
            <a:off x="488950" y="935038"/>
            <a:ext cx="2641600" cy="366712"/>
          </a:xfrm>
          <a:prstGeom prst="rect">
            <a:avLst/>
          </a:prstGeom>
          <a:noFill/>
          <a:ln w="9525">
            <a:noFill/>
            <a:miter lim="800000"/>
            <a:headEnd/>
            <a:tailEnd/>
          </a:ln>
        </p:spPr>
        <p:txBody>
          <a:bodyPr wrap="none" anchor="ctr">
            <a:spAutoFit/>
          </a:bodyPr>
          <a:lstStyle/>
          <a:p>
            <a:pPr indent="133350" algn="ctr">
              <a:defRPr/>
            </a:pPr>
            <a:r>
              <a:rPr lang="ja-JP" dirty="0">
                <a:latin typeface="+mj-ea"/>
                <a:ea typeface="+mj-ea"/>
                <a:cs typeface="Times New Roman" pitchFamily="18" charset="0"/>
              </a:rPr>
              <a:t>表</a:t>
            </a:r>
            <a:r>
              <a:rPr lang="en-US" altLang="ja-JP" dirty="0">
                <a:latin typeface="+mj-ea"/>
                <a:ea typeface="+mj-ea"/>
                <a:cs typeface="Times New Roman" pitchFamily="18" charset="0"/>
              </a:rPr>
              <a:t>2</a:t>
            </a:r>
            <a:r>
              <a:rPr lang="ja-JP" altLang="en-US" dirty="0">
                <a:latin typeface="+mj-ea"/>
                <a:ea typeface="+mj-ea"/>
                <a:cs typeface="Times New Roman" pitchFamily="18" charset="0"/>
              </a:rPr>
              <a:t>　都市失業率の推移</a:t>
            </a:r>
            <a:endParaRPr lang="ja-JP" altLang="en-US" sz="4000" dirty="0">
              <a:latin typeface="+mj-ea"/>
              <a:ea typeface="+mj-ea"/>
              <a:cs typeface="Times New Roman" pitchFamily="18"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274638"/>
            <a:ext cx="8229600" cy="561975"/>
          </a:xfrm>
        </p:spPr>
        <p:txBody>
          <a:bodyPr/>
          <a:lstStyle/>
          <a:p>
            <a:r>
              <a:rPr lang="ja-JP" altLang="en-US" sz="4000"/>
              <a:t>失業の問題点</a:t>
            </a:r>
          </a:p>
        </p:txBody>
      </p:sp>
      <p:sp>
        <p:nvSpPr>
          <p:cNvPr id="34819" name="Rectangle 3"/>
          <p:cNvSpPr>
            <a:spLocks noGrp="1" noChangeArrowheads="1"/>
          </p:cNvSpPr>
          <p:nvPr>
            <p:ph type="body" idx="1"/>
          </p:nvPr>
        </p:nvSpPr>
        <p:spPr>
          <a:xfrm>
            <a:off x="457200" y="981075"/>
            <a:ext cx="8229600" cy="5145088"/>
          </a:xfrm>
        </p:spPr>
        <p:txBody>
          <a:bodyPr/>
          <a:lstStyle/>
          <a:p>
            <a:pPr>
              <a:buFontTx/>
              <a:buNone/>
            </a:pPr>
            <a:r>
              <a:rPr lang="en-US" altLang="ja-JP"/>
              <a:t>①</a:t>
            </a:r>
            <a:r>
              <a:rPr lang="ja-JP" altLang="en-US"/>
              <a:t>都市戸籍を持つ者で、登録した者だけに限られている（農村からの出稼ぎ労働者含まれず）</a:t>
            </a:r>
          </a:p>
          <a:p>
            <a:pPr>
              <a:buFontTx/>
              <a:buNone/>
            </a:pPr>
            <a:r>
              <a:rPr lang="ja-JP" altLang="en-US"/>
              <a:t>②労働年齢以内（</a:t>
            </a:r>
            <a:r>
              <a:rPr lang="en-US" altLang="ja-JP"/>
              <a:t>16</a:t>
            </a:r>
            <a:r>
              <a:rPr lang="ja-JP" altLang="en-US"/>
              <a:t>歳以上で、男性</a:t>
            </a:r>
            <a:r>
              <a:rPr lang="en-US" altLang="ja-JP"/>
              <a:t>50</a:t>
            </a:r>
            <a:r>
              <a:rPr lang="ja-JP" altLang="en-US"/>
              <a:t>歳、女性</a:t>
            </a:r>
            <a:r>
              <a:rPr lang="en-US" altLang="ja-JP"/>
              <a:t>45</a:t>
            </a:r>
            <a:r>
              <a:rPr lang="ja-JP" altLang="en-US"/>
              <a:t>歳以下）（早期退職者は含まれず）</a:t>
            </a:r>
          </a:p>
          <a:p>
            <a:pPr>
              <a:buFontTx/>
              <a:buNone/>
            </a:pPr>
            <a:r>
              <a:rPr lang="ja-JP" altLang="en-US"/>
              <a:t>③年</a:t>
            </a:r>
            <a:r>
              <a:rPr lang="en-US" altLang="ja-JP"/>
              <a:t>1</a:t>
            </a:r>
            <a:r>
              <a:rPr lang="ja-JP" altLang="en-US"/>
              <a:t>回の調査</a:t>
            </a:r>
          </a:p>
          <a:p>
            <a:pPr>
              <a:buFontTx/>
              <a:buNone/>
            </a:pPr>
            <a:r>
              <a:rPr lang="ja-JP" altLang="en-US"/>
              <a:t>④下崗労働者は含まれていない</a:t>
            </a:r>
          </a:p>
          <a:p>
            <a:pPr>
              <a:buFontTx/>
              <a:buNone/>
            </a:pPr>
            <a:r>
              <a:rPr lang="ja-JP" altLang="en-US"/>
              <a:t>⑤失業の隠蔽がある</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グラフ 2"/>
          <p:cNvGraphicFramePr/>
          <p:nvPr/>
        </p:nvGraphicFramePr>
        <p:xfrm>
          <a:off x="400953" y="553729"/>
          <a:ext cx="7912116" cy="589401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274638"/>
            <a:ext cx="8229600" cy="706437"/>
          </a:xfrm>
        </p:spPr>
        <p:txBody>
          <a:bodyPr/>
          <a:lstStyle/>
          <a:p>
            <a:r>
              <a:rPr lang="ja-JP" altLang="en-US" sz="4000"/>
              <a:t>失業者急増の要因</a:t>
            </a:r>
          </a:p>
        </p:txBody>
      </p:sp>
      <p:sp>
        <p:nvSpPr>
          <p:cNvPr id="35843" name="Rectangle 3"/>
          <p:cNvSpPr>
            <a:spLocks noGrp="1" noChangeArrowheads="1"/>
          </p:cNvSpPr>
          <p:nvPr>
            <p:ph type="body" idx="1"/>
          </p:nvPr>
        </p:nvSpPr>
        <p:spPr>
          <a:xfrm>
            <a:off x="457200" y="1125538"/>
            <a:ext cx="8229600" cy="5000625"/>
          </a:xfrm>
        </p:spPr>
        <p:txBody>
          <a:bodyPr/>
          <a:lstStyle/>
          <a:p>
            <a:pPr>
              <a:lnSpc>
                <a:spcPct val="90000"/>
              </a:lnSpc>
              <a:buFontTx/>
              <a:buNone/>
            </a:pPr>
            <a:r>
              <a:rPr lang="ja-JP" altLang="en-US"/>
              <a:t>下崗失業→３つのセーフティーネット</a:t>
            </a:r>
          </a:p>
          <a:p>
            <a:pPr>
              <a:lnSpc>
                <a:spcPct val="90000"/>
              </a:lnSpc>
              <a:buFontTx/>
              <a:buNone/>
            </a:pPr>
            <a:r>
              <a:rPr lang="ja-JP" altLang="en-US"/>
              <a:t>（０１年から下崗は失業に順次組み入れるハズ</a:t>
            </a:r>
          </a:p>
          <a:p>
            <a:pPr>
              <a:lnSpc>
                <a:spcPct val="90000"/>
              </a:lnSpc>
              <a:buFontTx/>
              <a:buNone/>
            </a:pPr>
            <a:r>
              <a:rPr lang="ja-JP" altLang="en-US"/>
              <a:t>　→実際にはそのようにならず）</a:t>
            </a:r>
          </a:p>
          <a:p>
            <a:pPr>
              <a:lnSpc>
                <a:spcPct val="90000"/>
              </a:lnSpc>
              <a:buFontTx/>
              <a:buNone/>
            </a:pPr>
            <a:r>
              <a:rPr lang="ja-JP" altLang="en-US"/>
              <a:t>経済状況が良い地域では</a:t>
            </a:r>
            <a:r>
              <a:rPr lang="en-US" altLang="ja-JP"/>
              <a:t>2</a:t>
            </a:r>
            <a:r>
              <a:rPr lang="ja-JP" altLang="en-US"/>
              <a:t>つのセーフティーネット</a:t>
            </a:r>
          </a:p>
          <a:p>
            <a:pPr>
              <a:lnSpc>
                <a:spcPct val="90000"/>
              </a:lnSpc>
              <a:buFontTx/>
              <a:buNone/>
            </a:pPr>
            <a:r>
              <a:rPr lang="ja-JP" altLang="en-US"/>
              <a:t>雇用吸収力の低下（就業弾力性</a:t>
            </a:r>
          </a:p>
          <a:p>
            <a:pPr>
              <a:lnSpc>
                <a:spcPct val="90000"/>
              </a:lnSpc>
              <a:buFontTx/>
              <a:buNone/>
            </a:pPr>
            <a:r>
              <a:rPr lang="ja-JP" altLang="en-US"/>
              <a:t>　　　</a:t>
            </a:r>
            <a:r>
              <a:rPr lang="en-US" altLang="ja-JP"/>
              <a:t>96</a:t>
            </a:r>
            <a:r>
              <a:rPr lang="ja-JP" altLang="en-US"/>
              <a:t>年の</a:t>
            </a:r>
            <a:r>
              <a:rPr lang="en-US" altLang="ja-JP"/>
              <a:t>0.14</a:t>
            </a:r>
            <a:r>
              <a:rPr lang="ja-JP" altLang="en-US"/>
              <a:t>から</a:t>
            </a:r>
            <a:r>
              <a:rPr lang="en-US" altLang="ja-JP"/>
              <a:t>00</a:t>
            </a:r>
            <a:r>
              <a:rPr lang="ja-JP" altLang="en-US"/>
              <a:t>年</a:t>
            </a:r>
            <a:r>
              <a:rPr lang="en-US" altLang="ja-JP"/>
              <a:t>0.10</a:t>
            </a:r>
            <a:r>
              <a:rPr lang="ja-JP" altLang="en-US"/>
              <a:t>に）</a:t>
            </a:r>
          </a:p>
          <a:p>
            <a:pPr>
              <a:lnSpc>
                <a:spcPct val="90000"/>
              </a:lnSpc>
              <a:buFontTx/>
              <a:buNone/>
            </a:pPr>
            <a:endParaRPr lang="ja-JP" altLang="en-US"/>
          </a:p>
          <a:p>
            <a:pPr>
              <a:lnSpc>
                <a:spcPct val="90000"/>
              </a:lnSpc>
              <a:buFontTx/>
              <a:buNone/>
            </a:pPr>
            <a:r>
              <a:rPr lang="ja-JP" altLang="en-US"/>
              <a:t>農村からの出稼ぎ労働者</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5842"/>
                                        </p:tgtEl>
                                        <p:attrNameLst>
                                          <p:attrName>style.visibility</p:attrName>
                                        </p:attrNameLst>
                                      </p:cBhvr>
                                      <p:to>
                                        <p:strVal val="visible"/>
                                      </p:to>
                                    </p:set>
                                    <p:anim calcmode="lin" valueType="num">
                                      <p:cBhvr>
                                        <p:cTn id="7" dur="1000" fill="hold"/>
                                        <p:tgtEl>
                                          <p:spTgt spid="35842"/>
                                        </p:tgtEl>
                                        <p:attrNameLst>
                                          <p:attrName>ppt_x</p:attrName>
                                        </p:attrNameLst>
                                      </p:cBhvr>
                                      <p:tavLst>
                                        <p:tav tm="0">
                                          <p:val>
                                            <p:strVal val="#ppt_x-.2"/>
                                          </p:val>
                                        </p:tav>
                                        <p:tav tm="100000">
                                          <p:val>
                                            <p:strVal val="#ppt_x"/>
                                          </p:val>
                                        </p:tav>
                                      </p:tavLst>
                                    </p:anim>
                                    <p:anim calcmode="lin" valueType="num">
                                      <p:cBhvr>
                                        <p:cTn id="8" dur="1000" fill="hold"/>
                                        <p:tgtEl>
                                          <p:spTgt spid="35842"/>
                                        </p:tgtEl>
                                        <p:attrNameLst>
                                          <p:attrName>ppt_y</p:attrName>
                                        </p:attrNameLst>
                                      </p:cBhvr>
                                      <p:tavLst>
                                        <p:tav tm="0">
                                          <p:val>
                                            <p:strVal val="#ppt_y"/>
                                          </p:val>
                                        </p:tav>
                                        <p:tav tm="100000">
                                          <p:val>
                                            <p:strVal val="#ppt_y"/>
                                          </p:val>
                                        </p:tav>
                                      </p:tavLst>
                                    </p:anim>
                                    <p:animEffect transition="in" filter="wipe(right)" prLst="gradientSize: 0.1">
                                      <p:cBhvr>
                                        <p:cTn id="9" dur="1000"/>
                                        <p:tgtEl>
                                          <p:spTgt spid="3584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35843">
                                            <p:txEl>
                                              <p:pRg st="0" end="0"/>
                                            </p:txEl>
                                          </p:spTgt>
                                        </p:tgtEl>
                                        <p:attrNameLst>
                                          <p:attrName>style.visibility</p:attrName>
                                        </p:attrNameLst>
                                      </p:cBhvr>
                                      <p:to>
                                        <p:strVal val="visible"/>
                                      </p:to>
                                    </p:set>
                                    <p:animEffect transition="in" filter="fade">
                                      <p:cBhvr>
                                        <p:cTn id="14" dur="500"/>
                                        <p:tgtEl>
                                          <p:spTgt spid="35843">
                                            <p:txEl>
                                              <p:pRg st="0" end="0"/>
                                            </p:txEl>
                                          </p:spTgt>
                                        </p:tgtEl>
                                      </p:cBhvr>
                                    </p:animEffect>
                                    <p:anim calcmode="lin" valueType="num">
                                      <p:cBhvr>
                                        <p:cTn id="15" dur="500" fill="hold"/>
                                        <p:tgtEl>
                                          <p:spTgt spid="3584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35843">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35843">
                                            <p:txEl>
                                              <p:pRg st="1" end="1"/>
                                            </p:txEl>
                                          </p:spTgt>
                                        </p:tgtEl>
                                        <p:attrNameLst>
                                          <p:attrName>style.visibility</p:attrName>
                                        </p:attrNameLst>
                                      </p:cBhvr>
                                      <p:to>
                                        <p:strVal val="visible"/>
                                      </p:to>
                                    </p:set>
                                    <p:animEffect transition="in" filter="fade">
                                      <p:cBhvr>
                                        <p:cTn id="21" dur="500"/>
                                        <p:tgtEl>
                                          <p:spTgt spid="35843">
                                            <p:txEl>
                                              <p:pRg st="1" end="1"/>
                                            </p:txEl>
                                          </p:spTgt>
                                        </p:tgtEl>
                                      </p:cBhvr>
                                    </p:animEffect>
                                    <p:anim calcmode="lin" valueType="num">
                                      <p:cBhvr>
                                        <p:cTn id="22" dur="500" fill="hold"/>
                                        <p:tgtEl>
                                          <p:spTgt spid="35843">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35843">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35843">
                                            <p:txEl>
                                              <p:pRg st="2" end="2"/>
                                            </p:txEl>
                                          </p:spTgt>
                                        </p:tgtEl>
                                        <p:attrNameLst>
                                          <p:attrName>style.visibility</p:attrName>
                                        </p:attrNameLst>
                                      </p:cBhvr>
                                      <p:to>
                                        <p:strVal val="visible"/>
                                      </p:to>
                                    </p:set>
                                    <p:animEffect transition="in" filter="fade">
                                      <p:cBhvr>
                                        <p:cTn id="28" dur="500"/>
                                        <p:tgtEl>
                                          <p:spTgt spid="35843">
                                            <p:txEl>
                                              <p:pRg st="2" end="2"/>
                                            </p:txEl>
                                          </p:spTgt>
                                        </p:tgtEl>
                                      </p:cBhvr>
                                    </p:animEffect>
                                    <p:anim calcmode="lin" valueType="num">
                                      <p:cBhvr>
                                        <p:cTn id="29" dur="500" fill="hold"/>
                                        <p:tgtEl>
                                          <p:spTgt spid="35843">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35843">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35843">
                                            <p:txEl>
                                              <p:pRg st="3" end="3"/>
                                            </p:txEl>
                                          </p:spTgt>
                                        </p:tgtEl>
                                        <p:attrNameLst>
                                          <p:attrName>style.visibility</p:attrName>
                                        </p:attrNameLst>
                                      </p:cBhvr>
                                      <p:to>
                                        <p:strVal val="visible"/>
                                      </p:to>
                                    </p:set>
                                    <p:animEffect transition="in" filter="fade">
                                      <p:cBhvr>
                                        <p:cTn id="35" dur="500"/>
                                        <p:tgtEl>
                                          <p:spTgt spid="35843">
                                            <p:txEl>
                                              <p:pRg st="3" end="3"/>
                                            </p:txEl>
                                          </p:spTgt>
                                        </p:tgtEl>
                                      </p:cBhvr>
                                    </p:animEffect>
                                    <p:anim calcmode="lin" valueType="num">
                                      <p:cBhvr>
                                        <p:cTn id="36" dur="500" fill="hold"/>
                                        <p:tgtEl>
                                          <p:spTgt spid="35843">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35843">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35843">
                                            <p:txEl>
                                              <p:pRg st="4" end="4"/>
                                            </p:txEl>
                                          </p:spTgt>
                                        </p:tgtEl>
                                        <p:attrNameLst>
                                          <p:attrName>style.visibility</p:attrName>
                                        </p:attrNameLst>
                                      </p:cBhvr>
                                      <p:to>
                                        <p:strVal val="visible"/>
                                      </p:to>
                                    </p:set>
                                    <p:animEffect transition="in" filter="fade">
                                      <p:cBhvr>
                                        <p:cTn id="42" dur="500"/>
                                        <p:tgtEl>
                                          <p:spTgt spid="35843">
                                            <p:txEl>
                                              <p:pRg st="4" end="4"/>
                                            </p:txEl>
                                          </p:spTgt>
                                        </p:tgtEl>
                                      </p:cBhvr>
                                    </p:animEffect>
                                    <p:anim calcmode="lin" valueType="num">
                                      <p:cBhvr>
                                        <p:cTn id="43" dur="500" fill="hold"/>
                                        <p:tgtEl>
                                          <p:spTgt spid="35843">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35843">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4" presetClass="entr" presetSubtype="0" fill="hold" grpId="0" nodeType="clickEffect">
                                  <p:stCondLst>
                                    <p:cond delay="0"/>
                                  </p:stCondLst>
                                  <p:childTnLst>
                                    <p:set>
                                      <p:cBhvr>
                                        <p:cTn id="48" dur="1" fill="hold">
                                          <p:stCondLst>
                                            <p:cond delay="0"/>
                                          </p:stCondLst>
                                        </p:cTn>
                                        <p:tgtEl>
                                          <p:spTgt spid="35843">
                                            <p:txEl>
                                              <p:pRg st="5" end="5"/>
                                            </p:txEl>
                                          </p:spTgt>
                                        </p:tgtEl>
                                        <p:attrNameLst>
                                          <p:attrName>style.visibility</p:attrName>
                                        </p:attrNameLst>
                                      </p:cBhvr>
                                      <p:to>
                                        <p:strVal val="visible"/>
                                      </p:to>
                                    </p:set>
                                    <p:animEffect transition="in" filter="fade">
                                      <p:cBhvr>
                                        <p:cTn id="49" dur="500"/>
                                        <p:tgtEl>
                                          <p:spTgt spid="35843">
                                            <p:txEl>
                                              <p:pRg st="5" end="5"/>
                                            </p:txEl>
                                          </p:spTgt>
                                        </p:tgtEl>
                                      </p:cBhvr>
                                    </p:animEffect>
                                    <p:anim calcmode="lin" valueType="num">
                                      <p:cBhvr>
                                        <p:cTn id="50" dur="500" fill="hold"/>
                                        <p:tgtEl>
                                          <p:spTgt spid="35843">
                                            <p:txEl>
                                              <p:pRg st="5" end="5"/>
                                            </p:txEl>
                                          </p:spTgt>
                                        </p:tgtEl>
                                        <p:attrNameLst>
                                          <p:attrName>ppt_x</p:attrName>
                                        </p:attrNameLst>
                                      </p:cBhvr>
                                      <p:tavLst>
                                        <p:tav tm="0">
                                          <p:val>
                                            <p:strVal val="#ppt_x"/>
                                          </p:val>
                                        </p:tav>
                                        <p:tav tm="100000">
                                          <p:val>
                                            <p:strVal val="#ppt_x"/>
                                          </p:val>
                                        </p:tav>
                                      </p:tavLst>
                                    </p:anim>
                                    <p:anim calcmode="lin" valueType="num">
                                      <p:cBhvr>
                                        <p:cTn id="51" dur="500" fill="hold"/>
                                        <p:tgtEl>
                                          <p:spTgt spid="35843">
                                            <p:txEl>
                                              <p:pRg st="5" end="5"/>
                                            </p:txEl>
                                          </p:spTgt>
                                        </p:tgtEl>
                                        <p:attrNameLst>
                                          <p:attrName>ppt_y</p:attrName>
                                        </p:attrNameLst>
                                      </p:cBhvr>
                                      <p:tavLst>
                                        <p:tav tm="0">
                                          <p:val>
                                            <p:strVal val="#ppt_y+.05"/>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4" presetClass="entr" presetSubtype="0" fill="hold" grpId="0" nodeType="clickEffect">
                                  <p:stCondLst>
                                    <p:cond delay="0"/>
                                  </p:stCondLst>
                                  <p:childTnLst>
                                    <p:set>
                                      <p:cBhvr>
                                        <p:cTn id="55" dur="1" fill="hold">
                                          <p:stCondLst>
                                            <p:cond delay="0"/>
                                          </p:stCondLst>
                                        </p:cTn>
                                        <p:tgtEl>
                                          <p:spTgt spid="35843">
                                            <p:txEl>
                                              <p:pRg st="7" end="7"/>
                                            </p:txEl>
                                          </p:spTgt>
                                        </p:tgtEl>
                                        <p:attrNameLst>
                                          <p:attrName>style.visibility</p:attrName>
                                        </p:attrNameLst>
                                      </p:cBhvr>
                                      <p:to>
                                        <p:strVal val="visible"/>
                                      </p:to>
                                    </p:set>
                                    <p:animEffect transition="in" filter="fade">
                                      <p:cBhvr>
                                        <p:cTn id="56" dur="500"/>
                                        <p:tgtEl>
                                          <p:spTgt spid="35843">
                                            <p:txEl>
                                              <p:pRg st="7" end="7"/>
                                            </p:txEl>
                                          </p:spTgt>
                                        </p:tgtEl>
                                      </p:cBhvr>
                                    </p:animEffect>
                                    <p:anim calcmode="lin" valueType="num">
                                      <p:cBhvr>
                                        <p:cTn id="57" dur="500" fill="hold"/>
                                        <p:tgtEl>
                                          <p:spTgt spid="35843">
                                            <p:txEl>
                                              <p:pRg st="7" end="7"/>
                                            </p:txEl>
                                          </p:spTgt>
                                        </p:tgtEl>
                                        <p:attrNameLst>
                                          <p:attrName>ppt_x</p:attrName>
                                        </p:attrNameLst>
                                      </p:cBhvr>
                                      <p:tavLst>
                                        <p:tav tm="0">
                                          <p:val>
                                            <p:strVal val="#ppt_x"/>
                                          </p:val>
                                        </p:tav>
                                        <p:tav tm="100000">
                                          <p:val>
                                            <p:strVal val="#ppt_x"/>
                                          </p:val>
                                        </p:tav>
                                      </p:tavLst>
                                    </p:anim>
                                    <p:anim calcmode="lin" valueType="num">
                                      <p:cBhvr>
                                        <p:cTn id="58" dur="500" fill="hold"/>
                                        <p:tgtEl>
                                          <p:spTgt spid="35843">
                                            <p:txEl>
                                              <p:pRg st="7" end="7"/>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3584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type="body" idx="1"/>
          </p:nvPr>
        </p:nvSpPr>
        <p:spPr>
          <a:xfrm>
            <a:off x="457200" y="333375"/>
            <a:ext cx="8229600" cy="6335713"/>
          </a:xfrm>
        </p:spPr>
        <p:txBody>
          <a:bodyPr/>
          <a:lstStyle/>
          <a:p>
            <a:pPr>
              <a:buFontTx/>
              <a:buNone/>
            </a:pPr>
            <a:r>
              <a:rPr lang="en-US" altLang="ja-JP" sz="2800"/>
              <a:t>99</a:t>
            </a:r>
            <a:r>
              <a:rPr lang="ja-JP" altLang="en-US" sz="2800"/>
              <a:t>年の失業者の内訳</a:t>
            </a:r>
          </a:p>
          <a:p>
            <a:pPr>
              <a:buFontTx/>
              <a:buNone/>
            </a:pPr>
            <a:r>
              <a:rPr lang="ja-JP" altLang="en-US" sz="2800"/>
              <a:t>　下崗失業率</a:t>
            </a:r>
            <a:r>
              <a:rPr lang="en-US" altLang="ja-JP" sz="2800"/>
              <a:t>5.6</a:t>
            </a:r>
            <a:r>
              <a:rPr lang="ja-JP" altLang="en-US" sz="2800"/>
              <a:t>％（失業者の</a:t>
            </a:r>
            <a:r>
              <a:rPr lang="en-US" altLang="ja-JP" sz="2800"/>
              <a:t>48.5</a:t>
            </a:r>
            <a:r>
              <a:rPr lang="ja-JP" altLang="en-US" sz="2800"/>
              <a:t>％）</a:t>
            </a:r>
          </a:p>
          <a:p>
            <a:pPr>
              <a:buFontTx/>
              <a:buNone/>
            </a:pPr>
            <a:r>
              <a:rPr lang="ja-JP" altLang="en-US" sz="2800"/>
              <a:t>　若年失業率</a:t>
            </a:r>
            <a:r>
              <a:rPr lang="en-US" altLang="ja-JP" sz="2800"/>
              <a:t>2.6</a:t>
            </a:r>
            <a:r>
              <a:rPr lang="ja-JP" altLang="en-US" sz="2800"/>
              <a:t>％（同</a:t>
            </a:r>
            <a:r>
              <a:rPr lang="en-US" altLang="ja-JP" sz="2800"/>
              <a:t>22.6</a:t>
            </a:r>
            <a:r>
              <a:rPr lang="ja-JP" altLang="en-US" sz="2800"/>
              <a:t>％）</a:t>
            </a:r>
          </a:p>
          <a:p>
            <a:pPr>
              <a:buFontTx/>
              <a:buNone/>
            </a:pPr>
            <a:r>
              <a:rPr lang="ja-JP" altLang="en-US" sz="2800"/>
              <a:t>　早期退職</a:t>
            </a:r>
            <a:r>
              <a:rPr lang="en-US" altLang="ja-JP" sz="2800"/>
              <a:t>2.0</a:t>
            </a:r>
            <a:r>
              <a:rPr lang="ja-JP" altLang="en-US" sz="2800"/>
              <a:t>％（同</a:t>
            </a:r>
            <a:r>
              <a:rPr lang="en-US" altLang="ja-JP" sz="2800"/>
              <a:t>17.7</a:t>
            </a:r>
            <a:r>
              <a:rPr lang="ja-JP" altLang="en-US" sz="2800"/>
              <a:t>％）</a:t>
            </a:r>
          </a:p>
          <a:p>
            <a:pPr>
              <a:buFontTx/>
              <a:buNone/>
            </a:pPr>
            <a:r>
              <a:rPr lang="ja-JP" altLang="en-US" sz="2800"/>
              <a:t>　登録失業者</a:t>
            </a:r>
            <a:r>
              <a:rPr lang="en-US" altLang="ja-JP" sz="2800"/>
              <a:t>1.3</a:t>
            </a:r>
            <a:r>
              <a:rPr lang="ja-JP" altLang="en-US" sz="2800"/>
              <a:t>％（</a:t>
            </a:r>
            <a:r>
              <a:rPr lang="en-US" altLang="ja-JP" sz="2800"/>
              <a:t>11.2</a:t>
            </a:r>
            <a:r>
              <a:rPr lang="ja-JP" altLang="en-US" sz="2800"/>
              <a:t>％）</a:t>
            </a:r>
          </a:p>
          <a:p>
            <a:pPr>
              <a:buFontTx/>
              <a:buNone/>
            </a:pPr>
            <a:r>
              <a:rPr lang="ja-JP" altLang="en-US" sz="2800">
                <a:solidFill>
                  <a:schemeClr val="accent2"/>
                </a:solidFill>
              </a:rPr>
              <a:t>再就業工程</a:t>
            </a:r>
          </a:p>
          <a:p>
            <a:pPr>
              <a:buFontTx/>
              <a:buNone/>
            </a:pPr>
            <a:r>
              <a:rPr lang="ja-JP" altLang="en-US" sz="2800"/>
              <a:t>職業訓練、就職斡旋、第</a:t>
            </a:r>
            <a:r>
              <a:rPr lang="en-US" altLang="ja-JP" sz="2800"/>
              <a:t>3</a:t>
            </a:r>
            <a:r>
              <a:rPr lang="ja-JP" altLang="en-US" sz="2800"/>
              <a:t>次産業の推進</a:t>
            </a:r>
          </a:p>
          <a:p>
            <a:pPr>
              <a:buFontTx/>
              <a:buNone/>
            </a:pPr>
            <a:r>
              <a:rPr lang="ja-JP" altLang="en-US" sz="2800"/>
              <a:t>需給ギャップの拡大</a:t>
            </a:r>
          </a:p>
          <a:p>
            <a:pPr>
              <a:buFontTx/>
              <a:buNone/>
            </a:pPr>
            <a:r>
              <a:rPr lang="ja-JP" altLang="en-US" sz="2800">
                <a:solidFill>
                  <a:schemeClr val="accent2"/>
                </a:solidFill>
              </a:rPr>
              <a:t>若年層の失業の急増</a:t>
            </a:r>
          </a:p>
          <a:p>
            <a:pPr>
              <a:buFontTx/>
              <a:buNone/>
            </a:pPr>
            <a:r>
              <a:rPr lang="ja-JP" altLang="en-US" sz="2800"/>
              <a:t>　蟻族</a:t>
            </a:r>
          </a:p>
          <a:p>
            <a:pPr>
              <a:buFontTx/>
              <a:buNone/>
            </a:pPr>
            <a:r>
              <a:rPr lang="ja-JP" altLang="en-US" sz="2800"/>
              <a:t>　</a:t>
            </a:r>
            <a:r>
              <a:rPr lang="en-US" altLang="ja-JP" sz="2800"/>
              <a:t>2013</a:t>
            </a:r>
            <a:r>
              <a:rPr lang="ja-JP" altLang="en-US" sz="2800"/>
              <a:t>年卒業の大学生の内定率</a:t>
            </a:r>
            <a:r>
              <a:rPr lang="en-US" altLang="ja-JP" sz="2800"/>
              <a:t>28.24</a:t>
            </a:r>
            <a:r>
              <a:rPr lang="ja-JP" altLang="en-US" sz="2800"/>
              <a:t>％</a:t>
            </a:r>
          </a:p>
          <a:p>
            <a:pPr>
              <a:buFontTx/>
              <a:buNone/>
            </a:pPr>
            <a:r>
              <a:rPr lang="ja-JP" altLang="en-US" sz="2800"/>
              <a:t>　　　</a:t>
            </a:r>
            <a:r>
              <a:rPr lang="ja-JP" altLang="en-US" sz="2000"/>
              <a:t>（「人民網」</a:t>
            </a:r>
            <a:r>
              <a:rPr lang="en-US" altLang="ja-JP" sz="2000"/>
              <a:t>2013</a:t>
            </a:r>
            <a:r>
              <a:rPr lang="ja-JP" altLang="en-US" sz="2000"/>
              <a:t>年</a:t>
            </a:r>
            <a:r>
              <a:rPr lang="en-US" altLang="ja-JP" sz="2000"/>
              <a:t>5</a:t>
            </a:r>
            <a:r>
              <a:rPr lang="ja-JP" altLang="en-US" sz="2000"/>
              <a:t>月</a:t>
            </a:r>
            <a:r>
              <a:rPr lang="en-US" altLang="ja-JP" sz="2000"/>
              <a:t>6</a:t>
            </a:r>
            <a:r>
              <a:rPr lang="ja-JP" altLang="en-US" sz="2000"/>
              <a:t>日）</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274638"/>
            <a:ext cx="8229600" cy="706437"/>
          </a:xfrm>
        </p:spPr>
        <p:txBody>
          <a:bodyPr/>
          <a:lstStyle/>
          <a:p>
            <a:pPr eaLnBrk="1" hangingPunct="1"/>
            <a:r>
              <a:rPr lang="ja-JP" altLang="en-US" sz="4000" smtClean="0"/>
              <a:t>拡大する格差</a:t>
            </a:r>
            <a:r>
              <a:rPr lang="ja-JP" altLang="en-US" sz="2800" smtClean="0"/>
              <a:t>（</a:t>
            </a:r>
            <a:r>
              <a:rPr lang="en-US" altLang="ja-JP" sz="2800" smtClean="0"/>
              <a:t>2014</a:t>
            </a:r>
            <a:r>
              <a:rPr lang="ja-JP" altLang="en-US" sz="2800" smtClean="0"/>
              <a:t>年）</a:t>
            </a:r>
            <a:r>
              <a:rPr lang="en-US" altLang="ja-JP" sz="2000" smtClean="0"/>
              <a:t>『</a:t>
            </a:r>
            <a:r>
              <a:rPr lang="ja-JP" altLang="en-US" sz="2000" smtClean="0"/>
              <a:t>中国信息報</a:t>
            </a:r>
            <a:r>
              <a:rPr lang="en-US" altLang="ja-JP" sz="2000" smtClean="0"/>
              <a:t>』2015</a:t>
            </a:r>
            <a:r>
              <a:rPr lang="ja-JP" altLang="en-US" sz="2000" smtClean="0"/>
              <a:t>年</a:t>
            </a:r>
            <a:r>
              <a:rPr lang="en-US" altLang="ja-JP" sz="2000" smtClean="0"/>
              <a:t>5</a:t>
            </a:r>
            <a:r>
              <a:rPr lang="ja-JP" altLang="en-US" sz="2000" smtClean="0"/>
              <a:t>月</a:t>
            </a:r>
            <a:r>
              <a:rPr lang="en-US" altLang="ja-JP" sz="2000" smtClean="0"/>
              <a:t>29</a:t>
            </a:r>
            <a:r>
              <a:rPr lang="ja-JP" altLang="en-US" sz="2000" smtClean="0"/>
              <a:t>日</a:t>
            </a:r>
            <a:endParaRPr lang="ja-JP" altLang="en-US" sz="4000" smtClean="0"/>
          </a:p>
        </p:txBody>
      </p:sp>
      <p:sp>
        <p:nvSpPr>
          <p:cNvPr id="17411" name="Rectangle 3"/>
          <p:cNvSpPr>
            <a:spLocks noGrp="1" noChangeArrowheads="1"/>
          </p:cNvSpPr>
          <p:nvPr>
            <p:ph type="body" idx="1"/>
          </p:nvPr>
        </p:nvSpPr>
        <p:spPr>
          <a:xfrm>
            <a:off x="457200" y="981075"/>
            <a:ext cx="8229600" cy="5145088"/>
          </a:xfrm>
        </p:spPr>
        <p:txBody>
          <a:bodyPr/>
          <a:lstStyle/>
          <a:p>
            <a:pPr eaLnBrk="1" hangingPunct="1">
              <a:buFontTx/>
              <a:buNone/>
            </a:pPr>
            <a:r>
              <a:rPr lang="ja-JP" altLang="en-US" dirty="0" smtClean="0"/>
              <a:t>都市の非私営企業の年収</a:t>
            </a:r>
            <a:endParaRPr lang="en-US" altLang="ja-JP" dirty="0" smtClean="0"/>
          </a:p>
          <a:p>
            <a:pPr eaLnBrk="1" hangingPunct="1">
              <a:buFontTx/>
              <a:buNone/>
            </a:pPr>
            <a:r>
              <a:rPr lang="ja-JP" altLang="en-US" dirty="0" smtClean="0"/>
              <a:t>平均</a:t>
            </a:r>
            <a:r>
              <a:rPr lang="en-US" altLang="ja-JP" dirty="0" smtClean="0"/>
              <a:t>5</a:t>
            </a:r>
            <a:r>
              <a:rPr lang="ja-JP" altLang="en-US" dirty="0" smtClean="0"/>
              <a:t>万</a:t>
            </a:r>
            <a:r>
              <a:rPr lang="en-US" altLang="ja-JP" dirty="0" smtClean="0"/>
              <a:t>6339</a:t>
            </a:r>
            <a:r>
              <a:rPr lang="ja-JP" altLang="en-US" dirty="0" smtClean="0"/>
              <a:t>元（うち国有</a:t>
            </a:r>
            <a:r>
              <a:rPr lang="en-US" altLang="ja-JP" dirty="0" smtClean="0"/>
              <a:t>6</a:t>
            </a:r>
            <a:r>
              <a:rPr lang="ja-JP" altLang="en-US" dirty="0" smtClean="0"/>
              <a:t>万</a:t>
            </a:r>
            <a:r>
              <a:rPr lang="en-US" altLang="ja-JP" dirty="0" smtClean="0"/>
              <a:t>2315</a:t>
            </a:r>
            <a:r>
              <a:rPr lang="ja-JP" altLang="en-US" dirty="0" smtClean="0"/>
              <a:t>元）</a:t>
            </a:r>
          </a:p>
          <a:p>
            <a:pPr eaLnBrk="1" hangingPunct="1">
              <a:buFontTx/>
              <a:buNone/>
            </a:pPr>
            <a:r>
              <a:rPr lang="ja-JP" altLang="en-US" dirty="0" smtClean="0"/>
              <a:t>金融業</a:t>
            </a:r>
            <a:r>
              <a:rPr lang="en-US" altLang="ja-JP" dirty="0" smtClean="0">
                <a:solidFill>
                  <a:schemeClr val="hlink"/>
                </a:solidFill>
              </a:rPr>
              <a:t>10</a:t>
            </a:r>
            <a:r>
              <a:rPr lang="ja-JP" altLang="en-US" dirty="0" smtClean="0">
                <a:solidFill>
                  <a:schemeClr val="hlink"/>
                </a:solidFill>
              </a:rPr>
              <a:t>万</a:t>
            </a:r>
            <a:r>
              <a:rPr lang="en-US" altLang="ja-JP" dirty="0" smtClean="0">
                <a:solidFill>
                  <a:schemeClr val="hlink"/>
                </a:solidFill>
              </a:rPr>
              <a:t>8273</a:t>
            </a:r>
            <a:r>
              <a:rPr lang="ja-JP" altLang="en-US" dirty="0" smtClean="0">
                <a:solidFill>
                  <a:schemeClr val="hlink"/>
                </a:solidFill>
              </a:rPr>
              <a:t>元</a:t>
            </a:r>
            <a:r>
              <a:rPr lang="ja-JP" altLang="en-US" dirty="0" smtClean="0"/>
              <a:t>、飲食業</a:t>
            </a:r>
            <a:r>
              <a:rPr lang="en-US" altLang="ja-JP" dirty="0" smtClean="0"/>
              <a:t>2</a:t>
            </a:r>
            <a:r>
              <a:rPr lang="ja-JP" altLang="en-US" dirty="0" smtClean="0"/>
              <a:t>万</a:t>
            </a:r>
            <a:r>
              <a:rPr lang="en-US" altLang="ja-JP" dirty="0" smtClean="0"/>
              <a:t>8356</a:t>
            </a:r>
            <a:r>
              <a:rPr lang="ja-JP" altLang="en-US" dirty="0" smtClean="0"/>
              <a:t>元</a:t>
            </a:r>
            <a:endParaRPr lang="en-US" altLang="ja-JP" dirty="0" smtClean="0"/>
          </a:p>
          <a:p>
            <a:pPr eaLnBrk="1" hangingPunct="1">
              <a:buFontTx/>
              <a:buNone/>
            </a:pPr>
            <a:r>
              <a:rPr lang="ja-JP" altLang="en-US" dirty="0" smtClean="0"/>
              <a:t>（</a:t>
            </a:r>
            <a:r>
              <a:rPr lang="en-US" altLang="ja-JP" dirty="0" smtClean="0"/>
              <a:t>3.82</a:t>
            </a:r>
            <a:r>
              <a:rPr lang="ja-JP" altLang="en-US" dirty="0" smtClean="0"/>
              <a:t>：</a:t>
            </a:r>
            <a:r>
              <a:rPr lang="en-US" altLang="ja-JP" dirty="0" smtClean="0"/>
              <a:t>1</a:t>
            </a:r>
            <a:r>
              <a:rPr lang="ja-JP" altLang="en-US" dirty="0" smtClean="0"/>
              <a:t>）</a:t>
            </a:r>
            <a:endParaRPr lang="en-US" altLang="ja-JP" dirty="0" smtClean="0"/>
          </a:p>
          <a:p>
            <a:pPr eaLnBrk="1" hangingPunct="1">
              <a:buFontTx/>
              <a:buNone/>
            </a:pPr>
            <a:r>
              <a:rPr lang="ja-JP" altLang="en-US" dirty="0" smtClean="0"/>
              <a:t>都市の私営企業の年収</a:t>
            </a:r>
            <a:endParaRPr lang="en-US" altLang="ja-JP" dirty="0" smtClean="0"/>
          </a:p>
          <a:p>
            <a:pPr eaLnBrk="1" hangingPunct="1">
              <a:buFontTx/>
              <a:buNone/>
            </a:pPr>
            <a:r>
              <a:rPr lang="ja-JP" altLang="en-US" dirty="0" smtClean="0"/>
              <a:t>平均</a:t>
            </a:r>
            <a:r>
              <a:rPr lang="en-US" altLang="ja-JP" dirty="0" smtClean="0"/>
              <a:t>3</a:t>
            </a:r>
            <a:r>
              <a:rPr lang="ja-JP" altLang="en-US" dirty="0" smtClean="0"/>
              <a:t>万</a:t>
            </a:r>
            <a:r>
              <a:rPr lang="en-US" altLang="ja-JP" dirty="0" smtClean="0"/>
              <a:t>6390</a:t>
            </a:r>
            <a:r>
              <a:rPr lang="ja-JP" altLang="en-US" dirty="0" smtClean="0"/>
              <a:t>元</a:t>
            </a:r>
          </a:p>
          <a:p>
            <a:pPr eaLnBrk="1" hangingPunct="1">
              <a:buFontTx/>
              <a:buNone/>
            </a:pPr>
            <a:r>
              <a:rPr lang="ja-JP" altLang="en-US" dirty="0" smtClean="0"/>
              <a:t>私営企業　情報・ソフト技術</a:t>
            </a:r>
            <a:r>
              <a:rPr lang="en-US" altLang="ja-JP" dirty="0" smtClean="0"/>
              <a:t>5</a:t>
            </a:r>
            <a:r>
              <a:rPr lang="ja-JP" altLang="en-US" dirty="0" smtClean="0"/>
              <a:t>万</a:t>
            </a:r>
            <a:r>
              <a:rPr lang="en-US" altLang="ja-JP" dirty="0" smtClean="0"/>
              <a:t>1044</a:t>
            </a:r>
            <a:r>
              <a:rPr lang="ja-JP" altLang="en-US" dirty="0" smtClean="0"/>
              <a:t>元、</a:t>
            </a:r>
            <a:endParaRPr lang="en-US" altLang="ja-JP" dirty="0" smtClean="0"/>
          </a:p>
          <a:p>
            <a:pPr eaLnBrk="1" hangingPunct="1">
              <a:buFontTx/>
              <a:buNone/>
            </a:pPr>
            <a:r>
              <a:rPr lang="ja-JP" altLang="en-US" dirty="0" smtClean="0"/>
              <a:t>　金融業</a:t>
            </a:r>
            <a:r>
              <a:rPr lang="en-US" altLang="ja-JP" dirty="0" smtClean="0"/>
              <a:t>4</a:t>
            </a:r>
            <a:r>
              <a:rPr lang="ja-JP" altLang="en-US" dirty="0" smtClean="0"/>
              <a:t>万</a:t>
            </a:r>
            <a:r>
              <a:rPr lang="en-US" altLang="ja-JP" dirty="0" smtClean="0"/>
              <a:t>1553</a:t>
            </a:r>
            <a:r>
              <a:rPr lang="ja-JP" altLang="en-US" dirty="0" smtClean="0"/>
              <a:t>元</a:t>
            </a:r>
          </a:p>
          <a:p>
            <a:pPr eaLnBrk="1" hangingPunct="1">
              <a:buFontTx/>
              <a:buNone/>
            </a:pPr>
            <a:r>
              <a:rPr lang="ja-JP" altLang="en-US" dirty="0" smtClean="0"/>
              <a:t>　　飲食業</a:t>
            </a:r>
            <a:r>
              <a:rPr lang="en-US" altLang="ja-JP" dirty="0" smtClean="0">
                <a:solidFill>
                  <a:schemeClr val="hlink"/>
                </a:solidFill>
              </a:rPr>
              <a:t>2</a:t>
            </a:r>
            <a:r>
              <a:rPr lang="ja-JP" altLang="en-US" dirty="0" smtClean="0">
                <a:solidFill>
                  <a:schemeClr val="hlink"/>
                </a:solidFill>
              </a:rPr>
              <a:t>万</a:t>
            </a:r>
            <a:r>
              <a:rPr lang="en-US" altLang="ja-JP" dirty="0" smtClean="0">
                <a:solidFill>
                  <a:schemeClr val="hlink"/>
                </a:solidFill>
              </a:rPr>
              <a:t>6862</a:t>
            </a:r>
            <a:r>
              <a:rPr lang="ja-JP" altLang="en-US" dirty="0" smtClean="0">
                <a:solidFill>
                  <a:schemeClr val="hlink"/>
                </a:solidFill>
              </a:rPr>
              <a:t>元</a:t>
            </a:r>
            <a:r>
              <a:rPr lang="ja-JP" altLang="en-US" dirty="0" smtClean="0"/>
              <a:t>（</a:t>
            </a:r>
            <a:r>
              <a:rPr lang="en-US" altLang="ja-JP" dirty="0" smtClean="0"/>
              <a:t>1.90</a:t>
            </a:r>
            <a:r>
              <a:rPr lang="ja-JP" altLang="en-US" dirty="0" smtClean="0"/>
              <a:t>：</a:t>
            </a:r>
            <a:r>
              <a:rPr lang="en-US" altLang="ja-JP" dirty="0" smtClean="0"/>
              <a:t>1</a:t>
            </a:r>
            <a:r>
              <a:rPr lang="ja-JP" altLang="en-US" dirty="0" smtClean="0"/>
              <a:t>）　　　</a:t>
            </a:r>
            <a:r>
              <a:rPr lang="en-US" altLang="ja-JP" dirty="0" smtClean="0">
                <a:solidFill>
                  <a:schemeClr val="hlink"/>
                </a:solidFill>
              </a:rPr>
              <a:t>4.03</a:t>
            </a:r>
            <a:r>
              <a:rPr lang="ja-JP" altLang="en-US" dirty="0" smtClean="0">
                <a:solidFill>
                  <a:schemeClr val="hlink"/>
                </a:solidFill>
              </a:rPr>
              <a:t>：</a:t>
            </a:r>
            <a:r>
              <a:rPr lang="en-US" altLang="ja-JP" dirty="0" smtClean="0">
                <a:solidFill>
                  <a:schemeClr val="hlink"/>
                </a:solidFill>
              </a:rPr>
              <a:t>1</a:t>
            </a:r>
            <a:endParaRPr lang="en-US" altLang="ja-JP" dirty="0" smtClean="0"/>
          </a:p>
          <a:p>
            <a:pPr eaLnBrk="1" hangingPunct="1">
              <a:buFontTx/>
              <a:buNone/>
            </a:pPr>
            <a:endParaRPr lang="ja-JP" altLang="en-US" dirty="0" smtClean="0"/>
          </a:p>
          <a:p>
            <a:pPr eaLnBrk="1" hangingPunct="1">
              <a:buFontTx/>
              <a:buNone/>
            </a:pPr>
            <a:endParaRPr lang="en-US" altLang="ja-JP" dirty="0" smtClean="0"/>
          </a:p>
        </p:txBody>
      </p:sp>
      <p:sp>
        <p:nvSpPr>
          <p:cNvPr id="2" name="正方形/長方形 1"/>
          <p:cNvSpPr/>
          <p:nvPr/>
        </p:nvSpPr>
        <p:spPr bwMode="auto">
          <a:xfrm>
            <a:off x="457200" y="6237312"/>
            <a:ext cx="8435280" cy="504055"/>
          </a:xfrm>
          <a:prstGeom prst="rect">
            <a:avLst/>
          </a:prstGeom>
          <a:ln>
            <a:headEnd type="none" w="med" len="med"/>
            <a:tailEnd type="none" w="med" len="med"/>
          </a:ln>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smtClean="0">
                <a:ln>
                  <a:noFill/>
                </a:ln>
                <a:solidFill>
                  <a:schemeClr val="tx1"/>
                </a:solidFill>
                <a:effectLst/>
                <a:latin typeface="Arial" panose="020B0604020202020204" pitchFamily="34" charset="0"/>
                <a:ea typeface="ＭＳ Ｐゴシック" panose="020B0600070205080204" pitchFamily="50" charset="-128"/>
              </a:rPr>
              <a:t>世界のビリオネア</a:t>
            </a:r>
            <a:r>
              <a:rPr kumimoji="1" lang="en-US" altLang="ja-JP" sz="1800" b="0" i="0" u="none" strike="noStrike" cap="none" normalizeH="0" baseline="0" dirty="0" smtClean="0">
                <a:ln>
                  <a:noFill/>
                </a:ln>
                <a:solidFill>
                  <a:schemeClr val="tx1"/>
                </a:solidFill>
                <a:effectLst/>
                <a:latin typeface="Arial" panose="020B0604020202020204" pitchFamily="34" charset="0"/>
                <a:ea typeface="ＭＳ Ｐゴシック" panose="020B0600070205080204" pitchFamily="50" charset="-128"/>
              </a:rPr>
              <a:t>2034</a:t>
            </a:r>
            <a:r>
              <a:rPr kumimoji="1" lang="ja-JP" altLang="en-US" sz="1800" b="0" i="0" u="none" strike="noStrike" cap="none" normalizeH="0" baseline="0" dirty="0" smtClean="0">
                <a:ln>
                  <a:noFill/>
                </a:ln>
                <a:solidFill>
                  <a:schemeClr val="tx1"/>
                </a:solidFill>
                <a:effectLst/>
                <a:latin typeface="Arial" panose="020B0604020202020204" pitchFamily="34" charset="0"/>
                <a:ea typeface="ＭＳ Ｐゴシック" panose="020B0600070205080204" pitchFamily="50" charset="-128"/>
              </a:rPr>
              <a:t>人うち中国人</a:t>
            </a:r>
            <a:r>
              <a:rPr kumimoji="1" lang="en-US" altLang="ja-JP" sz="1800" b="0" i="0" u="none" strike="noStrike" cap="none" normalizeH="0" baseline="0" dirty="0" smtClean="0">
                <a:ln>
                  <a:noFill/>
                </a:ln>
                <a:solidFill>
                  <a:schemeClr val="tx1"/>
                </a:solidFill>
                <a:effectLst/>
                <a:latin typeface="Arial" panose="020B0604020202020204" pitchFamily="34" charset="0"/>
                <a:ea typeface="ＭＳ Ｐゴシック" panose="020B0600070205080204" pitchFamily="50" charset="-128"/>
              </a:rPr>
              <a:t>319</a:t>
            </a:r>
            <a:r>
              <a:rPr kumimoji="1" lang="ja-JP" altLang="en-US" sz="1800" b="0" i="0" u="none" strike="noStrike" cap="none" normalizeH="0" baseline="0" dirty="0" smtClean="0">
                <a:ln>
                  <a:noFill/>
                </a:ln>
                <a:solidFill>
                  <a:schemeClr val="tx1"/>
                </a:solidFill>
                <a:effectLst/>
                <a:latin typeface="Arial" panose="020B0604020202020204" pitchFamily="34" charset="0"/>
                <a:ea typeface="ＭＳ Ｐゴシック" panose="020B0600070205080204" pitchFamily="50" charset="-128"/>
              </a:rPr>
              <a:t>人（米フォーブス）</a:t>
            </a:r>
            <a:r>
              <a:rPr kumimoji="1" lang="ja-JP" altLang="en-US" sz="1200" b="0" i="0" u="none" strike="noStrike" cap="none" normalizeH="0" baseline="0" dirty="0" smtClean="0">
                <a:ln>
                  <a:noFill/>
                </a:ln>
                <a:solidFill>
                  <a:schemeClr val="tx1"/>
                </a:solidFill>
                <a:effectLst/>
                <a:latin typeface="Arial" panose="020B0604020202020204" pitchFamily="34" charset="0"/>
                <a:ea typeface="ＭＳ Ｐゴシック" panose="020B0600070205080204" pitchFamily="50" charset="-128"/>
              </a:rPr>
              <a:t>（日本経済新聞</a:t>
            </a:r>
            <a:r>
              <a:rPr kumimoji="1" lang="en-US" altLang="ja-JP" sz="1200" b="0" i="0" u="none" strike="noStrike" cap="none" normalizeH="0" baseline="0" dirty="0" smtClean="0">
                <a:ln>
                  <a:noFill/>
                </a:ln>
                <a:solidFill>
                  <a:schemeClr val="tx1"/>
                </a:solidFill>
                <a:effectLst/>
                <a:latin typeface="Arial" panose="020B0604020202020204" pitchFamily="34" charset="0"/>
                <a:ea typeface="ＭＳ Ｐゴシック" panose="020B0600070205080204" pitchFamily="50" charset="-128"/>
              </a:rPr>
              <a:t>2017</a:t>
            </a:r>
            <a:r>
              <a:rPr kumimoji="1" lang="ja-JP" altLang="en-US" sz="1200" b="0" i="0" u="none" strike="noStrike" cap="none" normalizeH="0" baseline="0" dirty="0" smtClean="0">
                <a:ln>
                  <a:noFill/>
                </a:ln>
                <a:solidFill>
                  <a:schemeClr val="tx1"/>
                </a:solidFill>
                <a:effectLst/>
                <a:latin typeface="Arial" panose="020B0604020202020204" pitchFamily="34" charset="0"/>
                <a:ea typeface="ＭＳ Ｐゴシック" panose="020B0600070205080204" pitchFamily="50" charset="-128"/>
              </a:rPr>
              <a:t>年</a:t>
            </a:r>
            <a:r>
              <a:rPr kumimoji="1" lang="en-US" altLang="ja-JP" sz="1200" b="0" i="0" u="none" strike="noStrike" cap="none" normalizeH="0" baseline="0" dirty="0" smtClean="0">
                <a:ln>
                  <a:noFill/>
                </a:ln>
                <a:solidFill>
                  <a:schemeClr val="tx1"/>
                </a:solidFill>
                <a:effectLst/>
                <a:latin typeface="Arial" panose="020B0604020202020204" pitchFamily="34" charset="0"/>
                <a:ea typeface="ＭＳ Ｐゴシック" panose="020B0600070205080204" pitchFamily="50" charset="-128"/>
              </a:rPr>
              <a:t>3</a:t>
            </a:r>
            <a:r>
              <a:rPr kumimoji="1" lang="ja-JP" altLang="en-US" sz="1200" b="0" i="0" u="none" strike="noStrike" cap="none" normalizeH="0" baseline="0" dirty="0" smtClean="0">
                <a:ln>
                  <a:noFill/>
                </a:ln>
                <a:solidFill>
                  <a:schemeClr val="tx1"/>
                </a:solidFill>
                <a:effectLst/>
                <a:latin typeface="Arial" panose="020B0604020202020204" pitchFamily="34" charset="0"/>
                <a:ea typeface="ＭＳ Ｐゴシック" panose="020B0600070205080204" pitchFamily="50" charset="-128"/>
              </a:rPr>
              <a:t>月</a:t>
            </a:r>
            <a:r>
              <a:rPr kumimoji="1" lang="en-US" altLang="ja-JP" sz="1200" b="0" i="0" u="none" strike="noStrike" cap="none" normalizeH="0" baseline="0" dirty="0" smtClean="0">
                <a:ln>
                  <a:noFill/>
                </a:ln>
                <a:solidFill>
                  <a:schemeClr val="tx1"/>
                </a:solidFill>
                <a:effectLst/>
                <a:latin typeface="Arial" panose="020B0604020202020204" pitchFamily="34" charset="0"/>
                <a:ea typeface="ＭＳ Ｐゴシック" panose="020B0600070205080204" pitchFamily="50" charset="-128"/>
              </a:rPr>
              <a:t>25</a:t>
            </a:r>
            <a:r>
              <a:rPr kumimoji="1" lang="ja-JP" altLang="en-US" sz="1200" b="0" i="0" u="none" strike="noStrike" cap="none" normalizeH="0" baseline="0" dirty="0" smtClean="0">
                <a:ln>
                  <a:noFill/>
                </a:ln>
                <a:solidFill>
                  <a:schemeClr val="tx1"/>
                </a:solidFill>
                <a:effectLst/>
                <a:latin typeface="Arial" panose="020B0604020202020204" pitchFamily="34" charset="0"/>
                <a:ea typeface="ＭＳ Ｐゴシック" panose="020B0600070205080204" pitchFamily="50" charset="-128"/>
              </a:rPr>
              <a:t>日）</a:t>
            </a:r>
          </a:p>
        </p:txBody>
      </p:sp>
    </p:spTree>
    <p:extLst>
      <p:ext uri="{BB962C8B-B14F-4D97-AF65-F5344CB8AC3E}">
        <p14:creationId xmlns:p14="http://schemas.microsoft.com/office/powerpoint/2010/main" val="12415824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57200" y="274638"/>
            <a:ext cx="8229600" cy="706437"/>
          </a:xfrm>
        </p:spPr>
        <p:txBody>
          <a:bodyPr/>
          <a:lstStyle/>
          <a:p>
            <a:r>
              <a:rPr lang="ja-JP" altLang="en-US" sz="4000"/>
              <a:t>出稼ぎ者の推移</a:t>
            </a:r>
          </a:p>
        </p:txBody>
      </p:sp>
      <p:sp>
        <p:nvSpPr>
          <p:cNvPr id="36867" name="Rectangle 3"/>
          <p:cNvSpPr>
            <a:spLocks noGrp="1" noChangeArrowheads="1"/>
          </p:cNvSpPr>
          <p:nvPr>
            <p:ph type="body" idx="1"/>
          </p:nvPr>
        </p:nvSpPr>
        <p:spPr>
          <a:xfrm>
            <a:off x="468313" y="1125538"/>
            <a:ext cx="8229600" cy="5029200"/>
          </a:xfrm>
        </p:spPr>
        <p:txBody>
          <a:bodyPr/>
          <a:lstStyle/>
          <a:p>
            <a:pPr>
              <a:buFontTx/>
              <a:buNone/>
            </a:pPr>
            <a:r>
              <a:rPr lang="ja-JP" altLang="en-US" dirty="0"/>
              <a:t>出稼ぎ者（</a:t>
            </a:r>
            <a:r>
              <a:rPr lang="en-US" altLang="ja-JP" dirty="0"/>
              <a:t>00</a:t>
            </a:r>
            <a:r>
              <a:rPr lang="ja-JP" altLang="en-US" dirty="0"/>
              <a:t>年</a:t>
            </a:r>
            <a:r>
              <a:rPr lang="en-US" altLang="ja-JP" dirty="0"/>
              <a:t>7800</a:t>
            </a:r>
            <a:r>
              <a:rPr lang="ja-JP" altLang="en-US" dirty="0"/>
              <a:t>万人→</a:t>
            </a:r>
            <a:r>
              <a:rPr lang="en-US" altLang="ja-JP" dirty="0"/>
              <a:t>07</a:t>
            </a:r>
            <a:r>
              <a:rPr lang="ja-JP" altLang="en-US" dirty="0"/>
              <a:t>年</a:t>
            </a:r>
            <a:r>
              <a:rPr lang="en-US" altLang="ja-JP" dirty="0"/>
              <a:t>1.36</a:t>
            </a:r>
            <a:r>
              <a:rPr lang="ja-JP" altLang="en-US" dirty="0"/>
              <a:t>億人→</a:t>
            </a:r>
            <a:r>
              <a:rPr lang="en-US" altLang="ja-JP" dirty="0"/>
              <a:t>2012</a:t>
            </a:r>
            <a:r>
              <a:rPr lang="ja-JP" altLang="en-US" dirty="0"/>
              <a:t>年</a:t>
            </a:r>
            <a:r>
              <a:rPr lang="en-US" altLang="ja-JP" dirty="0"/>
              <a:t>2</a:t>
            </a:r>
            <a:r>
              <a:rPr lang="ja-JP" altLang="en-US" dirty="0"/>
              <a:t>億</a:t>
            </a:r>
            <a:r>
              <a:rPr lang="en-US" altLang="ja-JP" dirty="0"/>
              <a:t>6261</a:t>
            </a:r>
            <a:r>
              <a:rPr lang="ja-JP" altLang="en-US" dirty="0"/>
              <a:t>万人）</a:t>
            </a:r>
          </a:p>
          <a:p>
            <a:pPr>
              <a:buFontTx/>
              <a:buNone/>
            </a:pPr>
            <a:r>
              <a:rPr lang="ja-JP" altLang="en-US" dirty="0"/>
              <a:t>　うち</a:t>
            </a:r>
            <a:r>
              <a:rPr lang="en-US" altLang="ja-JP" dirty="0"/>
              <a:t>16</a:t>
            </a:r>
            <a:r>
              <a:rPr lang="ja-JP" altLang="en-US" dirty="0"/>
              <a:t>～</a:t>
            </a:r>
            <a:r>
              <a:rPr lang="en-US" altLang="ja-JP" dirty="0"/>
              <a:t>30</a:t>
            </a:r>
            <a:r>
              <a:rPr lang="ja-JP" altLang="en-US" dirty="0"/>
              <a:t>歳の割合</a:t>
            </a:r>
            <a:r>
              <a:rPr lang="en-US" altLang="ja-JP" dirty="0"/>
              <a:t>62</a:t>
            </a:r>
            <a:r>
              <a:rPr lang="ja-JP" altLang="en-US" dirty="0"/>
              <a:t>％</a:t>
            </a:r>
          </a:p>
          <a:p>
            <a:pPr>
              <a:buFontTx/>
              <a:buNone/>
            </a:pPr>
            <a:r>
              <a:rPr lang="ja-JP" altLang="en-US" dirty="0"/>
              <a:t>「八〇后、九〇后民工」（一人っ子、年齢若く、「三高一低</a:t>
            </a:r>
            <a:r>
              <a:rPr lang="ja-JP" altLang="en-US" dirty="0" smtClean="0"/>
              <a:t>」）</a:t>
            </a:r>
            <a:endParaRPr lang="ja-JP" altLang="en-US" dirty="0"/>
          </a:p>
          <a:p>
            <a:pPr>
              <a:buFontTx/>
              <a:buNone/>
            </a:pPr>
            <a:r>
              <a:rPr lang="en-US" altLang="ja-JP" dirty="0"/>
              <a:t>3K</a:t>
            </a:r>
            <a:r>
              <a:rPr lang="ja-JP" altLang="en-US" dirty="0"/>
              <a:t>の仕事と低賃金に満足せず</a:t>
            </a:r>
          </a:p>
          <a:p>
            <a:pPr>
              <a:buFontTx/>
              <a:buNone/>
            </a:pPr>
            <a:endParaRPr lang="ja-JP" altLang="en-US" dirty="0"/>
          </a:p>
          <a:p>
            <a:pPr>
              <a:buFontTx/>
              <a:buNone/>
            </a:pPr>
            <a:r>
              <a:rPr lang="ja-JP" altLang="en-US" dirty="0"/>
              <a:t>内陸部にも大型外資企業が進出</a:t>
            </a:r>
          </a:p>
          <a:p>
            <a:pPr>
              <a:buFontTx/>
              <a:buNone/>
            </a:pPr>
            <a:endParaRPr lang="en-US" altLang="ja-JP"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スライド番号プレースホルダ 5"/>
          <p:cNvSpPr txBox="1">
            <a:spLocks noGrp="1"/>
          </p:cNvSpPr>
          <p:nvPr/>
        </p:nvSpPr>
        <p:spPr bwMode="auto">
          <a:xfrm>
            <a:off x="6553200" y="6245225"/>
            <a:ext cx="2133600" cy="476250"/>
          </a:xfrm>
          <a:prstGeom prst="rect">
            <a:avLst/>
          </a:prstGeom>
          <a:noFill/>
          <a:ln>
            <a:miter lim="800000"/>
            <a:headEnd/>
            <a:tailEnd/>
          </a:ln>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72029403-B4CA-4A4A-882E-EA324B1F2A78}" type="slidenum">
              <a:rPr lang="en-US" altLang="ja-JP" sz="1200">
                <a:solidFill>
                  <a:srgbClr val="898989"/>
                </a:solidFill>
                <a:latin typeface="Calibri" panose="020F0502020204030204" pitchFamily="34" charset="0"/>
              </a:rPr>
              <a:pPr algn="r"/>
              <a:t>17</a:t>
            </a:fld>
            <a:endParaRPr lang="en-US" altLang="ja-JP" sz="1200">
              <a:solidFill>
                <a:srgbClr val="898989"/>
              </a:solidFill>
              <a:latin typeface="Calibri" panose="020F0502020204030204" pitchFamily="34" charset="0"/>
            </a:endParaRPr>
          </a:p>
        </p:txBody>
      </p:sp>
      <p:sp>
        <p:nvSpPr>
          <p:cNvPr id="48131" name="Rectangle 2"/>
          <p:cNvSpPr>
            <a:spLocks noGrp="1" noChangeArrowheads="1"/>
          </p:cNvSpPr>
          <p:nvPr>
            <p:ph type="title" idx="4294967295"/>
          </p:nvPr>
        </p:nvSpPr>
        <p:spPr>
          <a:xfrm>
            <a:off x="250825" y="333375"/>
            <a:ext cx="8540750" cy="744538"/>
          </a:xfrm>
        </p:spPr>
        <p:txBody>
          <a:bodyPr/>
          <a:lstStyle/>
          <a:p>
            <a:r>
              <a:rPr lang="ja-JP" altLang="en-US" sz="4000">
                <a:solidFill>
                  <a:srgbClr val="16165D"/>
                </a:solidFill>
              </a:rPr>
              <a:t>出稼ぎ労働者の推移</a:t>
            </a:r>
            <a:r>
              <a:rPr lang="en-US" altLang="ja-JP" sz="2400">
                <a:solidFill>
                  <a:srgbClr val="16165D"/>
                </a:solidFill>
              </a:rPr>
              <a:t>2012</a:t>
            </a:r>
            <a:r>
              <a:rPr lang="ja-JP" altLang="en-US" sz="2400">
                <a:solidFill>
                  <a:srgbClr val="16165D"/>
                </a:solidFill>
              </a:rPr>
              <a:t>年（都市就業者</a:t>
            </a:r>
            <a:r>
              <a:rPr lang="en-US" altLang="ja-JP" sz="2400">
                <a:solidFill>
                  <a:srgbClr val="16165D"/>
                </a:solidFill>
              </a:rPr>
              <a:t>3</a:t>
            </a:r>
            <a:r>
              <a:rPr lang="ja-JP" altLang="en-US" sz="2400">
                <a:solidFill>
                  <a:srgbClr val="16165D"/>
                </a:solidFill>
              </a:rPr>
              <a:t>億</a:t>
            </a:r>
            <a:r>
              <a:rPr lang="en-US" altLang="ja-JP" sz="2400">
                <a:solidFill>
                  <a:srgbClr val="16165D"/>
                </a:solidFill>
              </a:rPr>
              <a:t>7102</a:t>
            </a:r>
            <a:r>
              <a:rPr lang="ja-JP" altLang="en-US" sz="2400">
                <a:solidFill>
                  <a:srgbClr val="16165D"/>
                </a:solidFill>
              </a:rPr>
              <a:t>万人、出稼ぎ労働者</a:t>
            </a:r>
            <a:r>
              <a:rPr lang="en-US" altLang="ja-JP" sz="2400">
                <a:solidFill>
                  <a:srgbClr val="16165D"/>
                </a:solidFill>
              </a:rPr>
              <a:t>2</a:t>
            </a:r>
            <a:r>
              <a:rPr lang="ja-JP" altLang="en-US" sz="2400">
                <a:solidFill>
                  <a:srgbClr val="16165D"/>
                </a:solidFill>
              </a:rPr>
              <a:t>億</a:t>
            </a:r>
            <a:r>
              <a:rPr lang="en-US" altLang="ja-JP" sz="2400">
                <a:solidFill>
                  <a:srgbClr val="16165D"/>
                </a:solidFill>
              </a:rPr>
              <a:t>6261</a:t>
            </a:r>
            <a:r>
              <a:rPr lang="ja-JP" altLang="en-US" sz="2400">
                <a:solidFill>
                  <a:srgbClr val="16165D"/>
                </a:solidFill>
              </a:rPr>
              <a:t>万人　</a:t>
            </a:r>
            <a:r>
              <a:rPr lang="en-US" altLang="ja-JP" sz="2400">
                <a:solidFill>
                  <a:srgbClr val="16165D"/>
                </a:solidFill>
              </a:rPr>
              <a:t>70.8</a:t>
            </a:r>
            <a:r>
              <a:rPr lang="ja-JP" altLang="en-US" sz="2400">
                <a:solidFill>
                  <a:srgbClr val="16165D"/>
                </a:solidFill>
              </a:rPr>
              <a:t>％）</a:t>
            </a:r>
            <a:endParaRPr lang="ja-JP" altLang="en-US" sz="4000">
              <a:solidFill>
                <a:srgbClr val="16165D"/>
              </a:solidFill>
            </a:endParaRPr>
          </a:p>
        </p:txBody>
      </p:sp>
      <p:graphicFrame>
        <p:nvGraphicFramePr>
          <p:cNvPr id="48187" name="Group 59"/>
          <p:cNvGraphicFramePr>
            <a:graphicFrameLocks noGrp="1"/>
          </p:cNvGraphicFramePr>
          <p:nvPr/>
        </p:nvGraphicFramePr>
        <p:xfrm>
          <a:off x="684213" y="1773238"/>
          <a:ext cx="7921625" cy="4676780"/>
        </p:xfrm>
        <a:graphic>
          <a:graphicData uri="http://schemas.openxmlformats.org/drawingml/2006/table">
            <a:tbl>
              <a:tblPr/>
              <a:tblGrid>
                <a:gridCol w="1514475"/>
                <a:gridCol w="2193925"/>
                <a:gridCol w="1781175"/>
                <a:gridCol w="2432050"/>
              </a:tblGrid>
              <a:tr h="10048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年次</a:t>
                      </a:r>
                      <a:endParaRPr kumimoji="1" lang="ja-JP" altLang="en-US"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出稼ぎ労働者　　　　　　　（</a:t>
                      </a: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100</a:t>
                      </a:r>
                      <a:r>
                        <a: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万人）</a:t>
                      </a:r>
                      <a:endParaRPr kumimoji="1" lang="ja-JP" altLang="en-US"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都市就業者　　　　　　　　（</a:t>
                      </a: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100</a:t>
                      </a:r>
                      <a:r>
                        <a: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万人）</a:t>
                      </a:r>
                      <a:endParaRPr kumimoji="1" lang="ja-JP" altLang="en-US"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出稼ぎ</a:t>
                      </a: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a:t>
                      </a:r>
                      <a:r>
                        <a: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都市労働者</a:t>
                      </a:r>
                    </a:p>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の比率 （％）</a:t>
                      </a:r>
                      <a:endParaRPr kumimoji="1" lang="ja-JP" altLang="en-US"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r>
              <a:tr h="4079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2000</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78.49</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212.74</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36.9</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r>
              <a:tr h="4079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2001</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83.99</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239.40</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35.1</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r>
              <a:tr h="4079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2002</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104.70</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247.80</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42.3</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r>
              <a:tr h="4079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2003</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113.90</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256.39</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44.4</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r>
              <a:tr h="4079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2004</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118.23</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264.76</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44.7</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r>
              <a:tr h="4079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2005</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125.78</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273.31</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46.0</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r>
              <a:tr h="4079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2006</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132.12</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283.10</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46.7</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r>
              <a:tr h="40798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2007</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136.49</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293.50</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ts val="12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46.5</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r>
              <a:tr h="407988">
                <a:tc gridSpan="4">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ts val="1200"/>
                        </a:lnSpc>
                        <a:spcBef>
                          <a:spcPct val="0"/>
                        </a:spcBef>
                        <a:spcAft>
                          <a:spcPct val="0"/>
                        </a:spcAft>
                        <a:buClrTx/>
                        <a:buSzTx/>
                        <a:buFontTx/>
                        <a:buNone/>
                        <a:tabLst/>
                      </a:pPr>
                      <a:r>
                        <a:rPr kumimoji="1" lang="zh-CN" altLang="zh-CN"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rPr>
                        <a:t>資料：中国統計局</a:t>
                      </a:r>
                      <a:r>
                        <a:rPr kumimoji="1" lang="zh-CN" altLang="ja-JP"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rPr>
                        <a:t>『</a:t>
                      </a:r>
                      <a:r>
                        <a:rPr kumimoji="1" lang="zh-CN" altLang="zh-CN"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rPr>
                        <a:t>労働調査</a:t>
                      </a:r>
                      <a:r>
                        <a:rPr kumimoji="1" lang="zh-CN" altLang="ja-JP"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rPr>
                        <a:t>』</a:t>
                      </a:r>
                      <a:r>
                        <a:rPr kumimoji="1" lang="zh-CN" altLang="zh-CN"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rPr>
                        <a:t>。 </a:t>
                      </a: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DU</a:t>
                      </a:r>
                      <a:r>
                        <a: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a:t>
                      </a: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XUE (2010)</a:t>
                      </a:r>
                      <a:r>
                        <a: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a:t>
                      </a:r>
                      <a:endParaRPr kumimoji="1" lang="ja-JP" altLang="en-US"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bl>
          </a:graphicData>
        </a:graphic>
      </p:graphicFrame>
      <p:sp>
        <p:nvSpPr>
          <p:cNvPr id="12346" name="Rectangle 1"/>
          <p:cNvSpPr>
            <a:spLocks noChangeArrowheads="1"/>
          </p:cNvSpPr>
          <p:nvPr/>
        </p:nvSpPr>
        <p:spPr bwMode="auto">
          <a:xfrm>
            <a:off x="611188" y="1125538"/>
            <a:ext cx="2413000" cy="706437"/>
          </a:xfrm>
          <a:prstGeom prst="rect">
            <a:avLst/>
          </a:prstGeom>
          <a:noFill/>
          <a:ln w="9525">
            <a:noFill/>
            <a:miter lim="800000"/>
            <a:headEnd/>
            <a:tailEnd/>
          </a:ln>
        </p:spPr>
        <p:txBody>
          <a:bodyPr wrap="none" anchor="ctr">
            <a:spAutoFit/>
          </a:bodyPr>
          <a:lstStyle/>
          <a:p>
            <a:pPr indent="133350">
              <a:defRPr/>
            </a:pPr>
            <a:r>
              <a:rPr lang="ja-JP" dirty="0">
                <a:latin typeface="+mj-ea"/>
                <a:ea typeface="+mj-ea"/>
                <a:cs typeface="Times New Roman" pitchFamily="18" charset="0"/>
              </a:rPr>
              <a:t>表</a:t>
            </a:r>
            <a:r>
              <a:rPr lang="en-US" altLang="ja-JP" dirty="0">
                <a:latin typeface="+mj-ea"/>
                <a:ea typeface="+mj-ea"/>
                <a:cs typeface="Times New Roman" pitchFamily="18" charset="0"/>
              </a:rPr>
              <a:t>3</a:t>
            </a:r>
            <a:r>
              <a:rPr lang="ja-JP" altLang="en-US" dirty="0">
                <a:latin typeface="+mj-ea"/>
                <a:ea typeface="+mj-ea"/>
                <a:cs typeface="Times New Roman" pitchFamily="18" charset="0"/>
              </a:rPr>
              <a:t>　出稼ぎ者の推移</a:t>
            </a:r>
            <a:endParaRPr lang="ja-JP" altLang="en-US" sz="4000" dirty="0">
              <a:latin typeface="+mj-ea"/>
              <a:ea typeface="+mj-ea"/>
              <a:cs typeface="Times New Roman" pitchFamily="18"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タイトル 1"/>
          <p:cNvSpPr>
            <a:spLocks noGrp="1"/>
          </p:cNvSpPr>
          <p:nvPr>
            <p:ph type="title"/>
          </p:nvPr>
        </p:nvSpPr>
        <p:spPr>
          <a:xfrm>
            <a:off x="457200" y="274638"/>
            <a:ext cx="8229600" cy="922337"/>
          </a:xfrm>
        </p:spPr>
        <p:txBody>
          <a:bodyPr/>
          <a:lstStyle/>
          <a:p>
            <a:r>
              <a:rPr lang="ja-JP" altLang="en-US" dirty="0" smtClean="0"/>
              <a:t>流動人口と都市就業人口</a:t>
            </a:r>
            <a:r>
              <a:rPr lang="en-US" altLang="ja-JP" dirty="0" smtClean="0"/>
              <a:t/>
            </a:r>
            <a:br>
              <a:rPr lang="en-US" altLang="ja-JP" dirty="0" smtClean="0"/>
            </a:br>
            <a:r>
              <a:rPr lang="ja-JP" altLang="en-US" sz="1800" dirty="0" smtClean="0"/>
              <a:t>単位：億人、％</a:t>
            </a:r>
            <a:r>
              <a:rPr lang="en-US" altLang="ja-JP" sz="1800" dirty="0" smtClean="0"/>
              <a:t>『</a:t>
            </a:r>
            <a:r>
              <a:rPr lang="ja-JP" altLang="en-US" sz="1800" dirty="0" smtClean="0"/>
              <a:t>中国統計年鑑</a:t>
            </a:r>
            <a:r>
              <a:rPr lang="en-US" altLang="ja-JP" sz="1800" smtClean="0"/>
              <a:t>2016』p.34,101</a:t>
            </a:r>
            <a:endParaRPr lang="zh-CN" altLang="en-US" dirty="0" smtClean="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274053969"/>
              </p:ext>
            </p:extLst>
          </p:nvPr>
        </p:nvGraphicFramePr>
        <p:xfrm>
          <a:off x="539750" y="1340771"/>
          <a:ext cx="8147050" cy="5400594"/>
        </p:xfrm>
        <a:graphic>
          <a:graphicData uri="http://schemas.openxmlformats.org/drawingml/2006/table">
            <a:tbl>
              <a:tblPr>
                <a:tableStyleId>{5C22544A-7EE6-4342-B048-85BDC9FD1C3A}</a:tableStyleId>
              </a:tblPr>
              <a:tblGrid>
                <a:gridCol w="1539821"/>
                <a:gridCol w="2015765"/>
                <a:gridCol w="2575699"/>
                <a:gridCol w="2015765"/>
              </a:tblGrid>
              <a:tr h="600066">
                <a:tc>
                  <a:txBody>
                    <a:bodyPr/>
                    <a:lstStyle/>
                    <a:p>
                      <a:pPr algn="l" fontAlgn="ctr"/>
                      <a:r>
                        <a:rPr lang="ja-JP" altLang="en-US" sz="3200" b="0" i="0" u="none" strike="noStrike" dirty="0">
                          <a:solidFill>
                            <a:srgbClr val="000000"/>
                          </a:solidFill>
                          <a:effectLst/>
                          <a:latin typeface="ＭＳ Ｐゴシック" panose="020B0600070205080204" pitchFamily="50" charset="-128"/>
                          <a:ea typeface="ＭＳ Ｐゴシック" panose="020B0600070205080204" pitchFamily="50" charset="-128"/>
                        </a:rPr>
                        <a:t>　</a:t>
                      </a:r>
                    </a:p>
                  </a:txBody>
                  <a:tcPr marL="9525" marR="9525" marT="9525" marB="0" anchor="ctr"/>
                </a:tc>
                <a:tc>
                  <a:txBody>
                    <a:bodyPr/>
                    <a:lstStyle/>
                    <a:p>
                      <a:pPr algn="l" fontAlgn="ctr"/>
                      <a:r>
                        <a:rPr lang="ja-JP" altLang="en-US" sz="3200" b="0" i="0" u="none" strike="noStrike" dirty="0">
                          <a:solidFill>
                            <a:srgbClr val="000000"/>
                          </a:solidFill>
                          <a:effectLst/>
                          <a:latin typeface="ＭＳ Ｐゴシック" panose="020B0600070205080204" pitchFamily="50" charset="-128"/>
                          <a:ea typeface="ＭＳ Ｐゴシック" panose="020B0600070205080204" pitchFamily="50" charset="-128"/>
                        </a:rPr>
                        <a:t>流動人口</a:t>
                      </a:r>
                    </a:p>
                  </a:txBody>
                  <a:tcPr marL="9525" marR="9525" marT="9525" marB="0" anchor="ctr"/>
                </a:tc>
                <a:tc>
                  <a:txBody>
                    <a:bodyPr/>
                    <a:lstStyle/>
                    <a:p>
                      <a:pPr algn="l" fontAlgn="ctr"/>
                      <a:r>
                        <a:rPr lang="ja-JP" altLang="en-US" sz="3200" b="0" i="0" u="none" strike="noStrike" dirty="0">
                          <a:solidFill>
                            <a:srgbClr val="000000"/>
                          </a:solidFill>
                          <a:effectLst/>
                          <a:latin typeface="ＭＳ Ｐゴシック" panose="020B0600070205080204" pitchFamily="50" charset="-128"/>
                          <a:ea typeface="ＭＳ Ｐゴシック" panose="020B0600070205080204" pitchFamily="50" charset="-128"/>
                        </a:rPr>
                        <a:t>都市就業人数</a:t>
                      </a:r>
                    </a:p>
                  </a:txBody>
                  <a:tcPr marL="9525" marR="9525" marT="9525" marB="0" anchor="ctr"/>
                </a:tc>
                <a:tc>
                  <a:txBody>
                    <a:bodyPr/>
                    <a:lstStyle/>
                    <a:p>
                      <a:pPr algn="l" fontAlgn="ctr"/>
                      <a:r>
                        <a:rPr lang="ja-JP" altLang="en-US" sz="3200" b="0" i="0" u="none" strike="noStrike">
                          <a:solidFill>
                            <a:srgbClr val="000000"/>
                          </a:solidFill>
                          <a:effectLst/>
                          <a:latin typeface="ＭＳ Ｐゴシック" panose="020B0600070205080204" pitchFamily="50" charset="-128"/>
                          <a:ea typeface="ＭＳ Ｐゴシック" panose="020B0600070205080204" pitchFamily="50" charset="-128"/>
                        </a:rPr>
                        <a:t>比率</a:t>
                      </a:r>
                    </a:p>
                  </a:txBody>
                  <a:tcPr marL="9525" marR="9525" marT="9525" marB="0" anchor="ctr"/>
                </a:tc>
              </a:tr>
              <a:tr h="600066">
                <a:tc>
                  <a:txBody>
                    <a:bodyPr/>
                    <a:lstStyle/>
                    <a:p>
                      <a:pPr algn="r" fontAlgn="ctr"/>
                      <a:r>
                        <a:rPr lang="en-US" altLang="ja-JP" sz="3200" b="0" i="0" u="none" strike="noStrike">
                          <a:solidFill>
                            <a:srgbClr val="000000"/>
                          </a:solidFill>
                          <a:effectLst/>
                          <a:latin typeface="ＭＳ Ｐゴシック" panose="020B0600070205080204" pitchFamily="50" charset="-128"/>
                          <a:ea typeface="ＭＳ Ｐゴシック" panose="020B0600070205080204" pitchFamily="50" charset="-128"/>
                        </a:rPr>
                        <a:t>2000</a:t>
                      </a:r>
                    </a:p>
                  </a:txBody>
                  <a:tcPr marL="9525" marR="9525" marT="9525" marB="0" anchor="ctr"/>
                </a:tc>
                <a:tc>
                  <a:txBody>
                    <a:bodyPr/>
                    <a:lstStyle/>
                    <a:p>
                      <a:pPr algn="r" fontAlgn="ctr"/>
                      <a:r>
                        <a:rPr lang="en-US" altLang="ja-JP" sz="3200" b="0" i="0" u="none" strike="noStrike">
                          <a:solidFill>
                            <a:srgbClr val="000000"/>
                          </a:solidFill>
                          <a:effectLst/>
                          <a:latin typeface="ＭＳ Ｐゴシック" panose="020B0600070205080204" pitchFamily="50" charset="-128"/>
                          <a:ea typeface="ＭＳ Ｐゴシック" panose="020B0600070205080204" pitchFamily="50" charset="-128"/>
                        </a:rPr>
                        <a:t>1.21</a:t>
                      </a:r>
                    </a:p>
                  </a:txBody>
                  <a:tcPr marL="9525" marR="9525" marT="9525" marB="0" anchor="ctr"/>
                </a:tc>
                <a:tc>
                  <a:txBody>
                    <a:bodyPr/>
                    <a:lstStyle/>
                    <a:p>
                      <a:pPr algn="r" fontAlgn="ctr"/>
                      <a:r>
                        <a:rPr lang="en-US" altLang="ja-JP" sz="3200" b="0" i="0" u="none" strike="noStrike" dirty="0">
                          <a:solidFill>
                            <a:srgbClr val="000000"/>
                          </a:solidFill>
                          <a:effectLst/>
                          <a:latin typeface="ＭＳ Ｐゴシック" panose="020B0600070205080204" pitchFamily="50" charset="-128"/>
                          <a:ea typeface="ＭＳ Ｐゴシック" panose="020B0600070205080204" pitchFamily="50" charset="-128"/>
                        </a:rPr>
                        <a:t>2.32</a:t>
                      </a:r>
                    </a:p>
                  </a:txBody>
                  <a:tcPr marL="9525" marR="9525" marT="9525" marB="0" anchor="ctr"/>
                </a:tc>
                <a:tc>
                  <a:txBody>
                    <a:bodyPr/>
                    <a:lstStyle/>
                    <a:p>
                      <a:pPr algn="r" fontAlgn="ctr"/>
                      <a:r>
                        <a:rPr lang="en-US" altLang="ja-JP" sz="3200" b="0" i="0" u="none" strike="noStrike" dirty="0">
                          <a:solidFill>
                            <a:srgbClr val="000000"/>
                          </a:solidFill>
                          <a:effectLst/>
                          <a:latin typeface="ＭＳ Ｐゴシック" panose="020B0600070205080204" pitchFamily="50" charset="-128"/>
                          <a:ea typeface="ＭＳ Ｐゴシック" panose="020B0600070205080204" pitchFamily="50" charset="-128"/>
                        </a:rPr>
                        <a:t>52.2</a:t>
                      </a:r>
                    </a:p>
                  </a:txBody>
                  <a:tcPr marL="9525" marR="9525" marT="9525" marB="0" anchor="ctr"/>
                </a:tc>
              </a:tr>
              <a:tr h="600066">
                <a:tc>
                  <a:txBody>
                    <a:bodyPr/>
                    <a:lstStyle/>
                    <a:p>
                      <a:pPr algn="r" fontAlgn="ctr"/>
                      <a:r>
                        <a:rPr lang="en-US" altLang="ja-JP" sz="3200" b="0" i="0" u="none" strike="noStrike">
                          <a:solidFill>
                            <a:srgbClr val="000000"/>
                          </a:solidFill>
                          <a:effectLst/>
                          <a:latin typeface="ＭＳ Ｐゴシック" panose="020B0600070205080204" pitchFamily="50" charset="-128"/>
                          <a:ea typeface="ＭＳ Ｐゴシック" panose="020B0600070205080204" pitchFamily="50" charset="-128"/>
                        </a:rPr>
                        <a:t>2005</a:t>
                      </a:r>
                    </a:p>
                  </a:txBody>
                  <a:tcPr marL="9525" marR="9525" marT="9525" marB="0" anchor="ctr"/>
                </a:tc>
                <a:tc>
                  <a:txBody>
                    <a:bodyPr/>
                    <a:lstStyle/>
                    <a:p>
                      <a:pPr algn="r" fontAlgn="ctr"/>
                      <a:r>
                        <a:rPr lang="en-US" altLang="ja-JP" sz="3200" b="0" i="0" u="none" strike="noStrike">
                          <a:solidFill>
                            <a:srgbClr val="000000"/>
                          </a:solidFill>
                          <a:effectLst/>
                          <a:latin typeface="ＭＳ Ｐゴシック" panose="020B0600070205080204" pitchFamily="50" charset="-128"/>
                          <a:ea typeface="ＭＳ Ｐゴシック" panose="020B0600070205080204" pitchFamily="50" charset="-128"/>
                        </a:rPr>
                        <a:t>1.47</a:t>
                      </a:r>
                    </a:p>
                  </a:txBody>
                  <a:tcPr marL="9525" marR="9525" marT="9525" marB="0" anchor="ctr"/>
                </a:tc>
                <a:tc>
                  <a:txBody>
                    <a:bodyPr/>
                    <a:lstStyle/>
                    <a:p>
                      <a:pPr algn="r" fontAlgn="ctr"/>
                      <a:r>
                        <a:rPr lang="en-US" altLang="ja-JP" sz="3200" b="0" i="0" u="none" strike="noStrike">
                          <a:solidFill>
                            <a:srgbClr val="000000"/>
                          </a:solidFill>
                          <a:effectLst/>
                          <a:latin typeface="ＭＳ Ｐゴシック" panose="020B0600070205080204" pitchFamily="50" charset="-128"/>
                          <a:ea typeface="ＭＳ Ｐゴシック" panose="020B0600070205080204" pitchFamily="50" charset="-128"/>
                        </a:rPr>
                        <a:t>2.84</a:t>
                      </a:r>
                    </a:p>
                  </a:txBody>
                  <a:tcPr marL="9525" marR="9525" marT="9525" marB="0" anchor="ctr"/>
                </a:tc>
                <a:tc>
                  <a:txBody>
                    <a:bodyPr/>
                    <a:lstStyle/>
                    <a:p>
                      <a:pPr algn="r" fontAlgn="ctr"/>
                      <a:r>
                        <a:rPr lang="en-US" altLang="ja-JP" sz="3200" b="0" i="0" u="none" strike="noStrike" dirty="0">
                          <a:solidFill>
                            <a:srgbClr val="000000"/>
                          </a:solidFill>
                          <a:effectLst/>
                          <a:latin typeface="ＭＳ Ｐゴシック" panose="020B0600070205080204" pitchFamily="50" charset="-128"/>
                          <a:ea typeface="ＭＳ Ｐゴシック" panose="020B0600070205080204" pitchFamily="50" charset="-128"/>
                        </a:rPr>
                        <a:t>51.8</a:t>
                      </a:r>
                    </a:p>
                  </a:txBody>
                  <a:tcPr marL="9525" marR="9525" marT="9525" marB="0" anchor="ctr"/>
                </a:tc>
              </a:tr>
              <a:tr h="600066">
                <a:tc>
                  <a:txBody>
                    <a:bodyPr/>
                    <a:lstStyle/>
                    <a:p>
                      <a:pPr algn="r" fontAlgn="ctr"/>
                      <a:r>
                        <a:rPr lang="en-US" altLang="ja-JP" sz="3200" b="0" i="0" u="none" strike="noStrike">
                          <a:solidFill>
                            <a:srgbClr val="000000"/>
                          </a:solidFill>
                          <a:effectLst/>
                          <a:latin typeface="ＭＳ Ｐゴシック" panose="020B0600070205080204" pitchFamily="50" charset="-128"/>
                          <a:ea typeface="ＭＳ Ｐゴシック" panose="020B0600070205080204" pitchFamily="50" charset="-128"/>
                        </a:rPr>
                        <a:t>2010</a:t>
                      </a:r>
                    </a:p>
                  </a:txBody>
                  <a:tcPr marL="9525" marR="9525" marT="9525" marB="0" anchor="ctr"/>
                </a:tc>
                <a:tc>
                  <a:txBody>
                    <a:bodyPr/>
                    <a:lstStyle/>
                    <a:p>
                      <a:pPr algn="r" fontAlgn="ctr"/>
                      <a:r>
                        <a:rPr lang="en-US" altLang="ja-JP" sz="3200" b="0" i="0" u="none" strike="noStrike">
                          <a:solidFill>
                            <a:srgbClr val="000000"/>
                          </a:solidFill>
                          <a:effectLst/>
                          <a:latin typeface="ＭＳ Ｐゴシック" panose="020B0600070205080204" pitchFamily="50" charset="-128"/>
                          <a:ea typeface="ＭＳ Ｐゴシック" panose="020B0600070205080204" pitchFamily="50" charset="-128"/>
                        </a:rPr>
                        <a:t>2.21</a:t>
                      </a:r>
                    </a:p>
                  </a:txBody>
                  <a:tcPr marL="9525" marR="9525" marT="9525" marB="0" anchor="ctr"/>
                </a:tc>
                <a:tc>
                  <a:txBody>
                    <a:bodyPr/>
                    <a:lstStyle/>
                    <a:p>
                      <a:pPr algn="r" fontAlgn="ctr"/>
                      <a:r>
                        <a:rPr lang="en-US" altLang="ja-JP" sz="3200" b="0" i="0" u="none" strike="noStrike">
                          <a:solidFill>
                            <a:srgbClr val="000000"/>
                          </a:solidFill>
                          <a:effectLst/>
                          <a:latin typeface="ＭＳ Ｐゴシック" panose="020B0600070205080204" pitchFamily="50" charset="-128"/>
                          <a:ea typeface="ＭＳ Ｐゴシック" panose="020B0600070205080204" pitchFamily="50" charset="-128"/>
                        </a:rPr>
                        <a:t>3.47</a:t>
                      </a:r>
                    </a:p>
                  </a:txBody>
                  <a:tcPr marL="9525" marR="9525" marT="9525" marB="0" anchor="ctr"/>
                </a:tc>
                <a:tc>
                  <a:txBody>
                    <a:bodyPr/>
                    <a:lstStyle/>
                    <a:p>
                      <a:pPr algn="r" fontAlgn="ctr"/>
                      <a:r>
                        <a:rPr lang="en-US" altLang="ja-JP" sz="3200" b="0" i="0" u="none" strike="noStrike" dirty="0">
                          <a:solidFill>
                            <a:srgbClr val="000000"/>
                          </a:solidFill>
                          <a:effectLst/>
                          <a:latin typeface="ＭＳ Ｐゴシック" panose="020B0600070205080204" pitchFamily="50" charset="-128"/>
                          <a:ea typeface="ＭＳ Ｐゴシック" panose="020B0600070205080204" pitchFamily="50" charset="-128"/>
                        </a:rPr>
                        <a:t>63.7</a:t>
                      </a:r>
                    </a:p>
                  </a:txBody>
                  <a:tcPr marL="9525" marR="9525" marT="9525" marB="0" anchor="ctr"/>
                </a:tc>
              </a:tr>
              <a:tr h="600066">
                <a:tc>
                  <a:txBody>
                    <a:bodyPr/>
                    <a:lstStyle/>
                    <a:p>
                      <a:pPr algn="r" fontAlgn="ctr"/>
                      <a:r>
                        <a:rPr lang="en-US" altLang="ja-JP" sz="3200" b="0" i="0" u="none" strike="noStrike">
                          <a:solidFill>
                            <a:srgbClr val="000000"/>
                          </a:solidFill>
                          <a:effectLst/>
                          <a:latin typeface="ＭＳ Ｐゴシック" panose="020B0600070205080204" pitchFamily="50" charset="-128"/>
                          <a:ea typeface="ＭＳ Ｐゴシック" panose="020B0600070205080204" pitchFamily="50" charset="-128"/>
                        </a:rPr>
                        <a:t>2011</a:t>
                      </a:r>
                    </a:p>
                  </a:txBody>
                  <a:tcPr marL="9525" marR="9525" marT="9525" marB="0" anchor="ctr"/>
                </a:tc>
                <a:tc>
                  <a:txBody>
                    <a:bodyPr/>
                    <a:lstStyle/>
                    <a:p>
                      <a:pPr algn="r" fontAlgn="ctr"/>
                      <a:r>
                        <a:rPr lang="en-US" altLang="ja-JP" sz="3200" b="0" i="0" u="none" strike="noStrike">
                          <a:solidFill>
                            <a:srgbClr val="000000"/>
                          </a:solidFill>
                          <a:effectLst/>
                          <a:latin typeface="ＭＳ Ｐゴシック" panose="020B0600070205080204" pitchFamily="50" charset="-128"/>
                          <a:ea typeface="ＭＳ Ｐゴシック" panose="020B0600070205080204" pitchFamily="50" charset="-128"/>
                        </a:rPr>
                        <a:t>2.30</a:t>
                      </a:r>
                    </a:p>
                  </a:txBody>
                  <a:tcPr marL="9525" marR="9525" marT="9525" marB="0" anchor="ctr"/>
                </a:tc>
                <a:tc>
                  <a:txBody>
                    <a:bodyPr/>
                    <a:lstStyle/>
                    <a:p>
                      <a:pPr algn="r" fontAlgn="ctr"/>
                      <a:r>
                        <a:rPr lang="en-US" altLang="ja-JP" sz="3200" b="0" i="0" u="none" strike="noStrike">
                          <a:solidFill>
                            <a:srgbClr val="000000"/>
                          </a:solidFill>
                          <a:effectLst/>
                          <a:latin typeface="ＭＳ Ｐゴシック" panose="020B0600070205080204" pitchFamily="50" charset="-128"/>
                          <a:ea typeface="ＭＳ Ｐゴシック" panose="020B0600070205080204" pitchFamily="50" charset="-128"/>
                        </a:rPr>
                        <a:t>3.59</a:t>
                      </a:r>
                    </a:p>
                  </a:txBody>
                  <a:tcPr marL="9525" marR="9525" marT="9525" marB="0" anchor="ctr"/>
                </a:tc>
                <a:tc>
                  <a:txBody>
                    <a:bodyPr/>
                    <a:lstStyle/>
                    <a:p>
                      <a:pPr algn="r" fontAlgn="ctr"/>
                      <a:r>
                        <a:rPr lang="en-US" altLang="ja-JP" sz="3200" b="0" i="0" u="none" strike="noStrike" dirty="0">
                          <a:solidFill>
                            <a:srgbClr val="000000"/>
                          </a:solidFill>
                          <a:effectLst/>
                          <a:latin typeface="ＭＳ Ｐゴシック" panose="020B0600070205080204" pitchFamily="50" charset="-128"/>
                          <a:ea typeface="ＭＳ Ｐゴシック" panose="020B0600070205080204" pitchFamily="50" charset="-128"/>
                        </a:rPr>
                        <a:t>64.1</a:t>
                      </a:r>
                    </a:p>
                  </a:txBody>
                  <a:tcPr marL="9525" marR="9525" marT="9525" marB="0" anchor="ctr"/>
                </a:tc>
              </a:tr>
              <a:tr h="600066">
                <a:tc>
                  <a:txBody>
                    <a:bodyPr/>
                    <a:lstStyle/>
                    <a:p>
                      <a:pPr algn="r" fontAlgn="ctr"/>
                      <a:r>
                        <a:rPr lang="en-US" altLang="ja-JP" sz="3200" b="0" i="0" u="none" strike="noStrike">
                          <a:solidFill>
                            <a:srgbClr val="000000"/>
                          </a:solidFill>
                          <a:effectLst/>
                          <a:latin typeface="ＭＳ Ｐゴシック" panose="020B0600070205080204" pitchFamily="50" charset="-128"/>
                          <a:ea typeface="ＭＳ Ｐゴシック" panose="020B0600070205080204" pitchFamily="50" charset="-128"/>
                        </a:rPr>
                        <a:t>2012</a:t>
                      </a:r>
                    </a:p>
                  </a:txBody>
                  <a:tcPr marL="9525" marR="9525" marT="9525" marB="0" anchor="ctr"/>
                </a:tc>
                <a:tc>
                  <a:txBody>
                    <a:bodyPr/>
                    <a:lstStyle/>
                    <a:p>
                      <a:pPr algn="r" fontAlgn="ctr"/>
                      <a:r>
                        <a:rPr lang="en-US" altLang="ja-JP" sz="3200" b="0" i="0" u="none" strike="noStrike">
                          <a:solidFill>
                            <a:srgbClr val="000000"/>
                          </a:solidFill>
                          <a:effectLst/>
                          <a:latin typeface="ＭＳ Ｐゴシック" panose="020B0600070205080204" pitchFamily="50" charset="-128"/>
                          <a:ea typeface="ＭＳ Ｐゴシック" panose="020B0600070205080204" pitchFamily="50" charset="-128"/>
                        </a:rPr>
                        <a:t>2.36</a:t>
                      </a:r>
                    </a:p>
                  </a:txBody>
                  <a:tcPr marL="9525" marR="9525" marT="9525" marB="0" anchor="ctr"/>
                </a:tc>
                <a:tc>
                  <a:txBody>
                    <a:bodyPr/>
                    <a:lstStyle/>
                    <a:p>
                      <a:pPr algn="r" fontAlgn="ctr"/>
                      <a:r>
                        <a:rPr lang="en-US" altLang="ja-JP" sz="3200" b="0" i="0" u="none" strike="noStrike">
                          <a:solidFill>
                            <a:srgbClr val="000000"/>
                          </a:solidFill>
                          <a:effectLst/>
                          <a:latin typeface="ＭＳ Ｐゴシック" panose="020B0600070205080204" pitchFamily="50" charset="-128"/>
                          <a:ea typeface="ＭＳ Ｐゴシック" panose="020B0600070205080204" pitchFamily="50" charset="-128"/>
                        </a:rPr>
                        <a:t>3.71</a:t>
                      </a:r>
                    </a:p>
                  </a:txBody>
                  <a:tcPr marL="9525" marR="9525" marT="9525" marB="0" anchor="ctr"/>
                </a:tc>
                <a:tc>
                  <a:txBody>
                    <a:bodyPr/>
                    <a:lstStyle/>
                    <a:p>
                      <a:pPr algn="r" fontAlgn="ctr"/>
                      <a:r>
                        <a:rPr lang="en-US" altLang="ja-JP" sz="3200" b="0" i="0" u="none" strike="noStrike" dirty="0">
                          <a:solidFill>
                            <a:srgbClr val="000000"/>
                          </a:solidFill>
                          <a:effectLst/>
                          <a:latin typeface="ＭＳ Ｐゴシック" panose="020B0600070205080204" pitchFamily="50" charset="-128"/>
                          <a:ea typeface="ＭＳ Ｐゴシック" panose="020B0600070205080204" pitchFamily="50" charset="-128"/>
                        </a:rPr>
                        <a:t>63.6</a:t>
                      </a:r>
                    </a:p>
                  </a:txBody>
                  <a:tcPr marL="9525" marR="9525" marT="9525" marB="0" anchor="ctr"/>
                </a:tc>
              </a:tr>
              <a:tr h="600066">
                <a:tc>
                  <a:txBody>
                    <a:bodyPr/>
                    <a:lstStyle/>
                    <a:p>
                      <a:pPr algn="r" fontAlgn="ctr"/>
                      <a:r>
                        <a:rPr lang="en-US" altLang="ja-JP" sz="3200" b="0" i="0" u="none" strike="noStrike">
                          <a:solidFill>
                            <a:srgbClr val="000000"/>
                          </a:solidFill>
                          <a:effectLst/>
                          <a:latin typeface="ＭＳ Ｐゴシック" panose="020B0600070205080204" pitchFamily="50" charset="-128"/>
                          <a:ea typeface="ＭＳ Ｐゴシック" panose="020B0600070205080204" pitchFamily="50" charset="-128"/>
                        </a:rPr>
                        <a:t>2013</a:t>
                      </a:r>
                    </a:p>
                  </a:txBody>
                  <a:tcPr marL="9525" marR="9525" marT="9525" marB="0" anchor="ctr"/>
                </a:tc>
                <a:tc>
                  <a:txBody>
                    <a:bodyPr/>
                    <a:lstStyle/>
                    <a:p>
                      <a:pPr algn="r" fontAlgn="ctr"/>
                      <a:r>
                        <a:rPr lang="en-US" altLang="ja-JP" sz="3200" b="0" i="0" u="none" strike="noStrike">
                          <a:solidFill>
                            <a:srgbClr val="000000"/>
                          </a:solidFill>
                          <a:effectLst/>
                          <a:latin typeface="ＭＳ Ｐゴシック" panose="020B0600070205080204" pitchFamily="50" charset="-128"/>
                          <a:ea typeface="ＭＳ Ｐゴシック" panose="020B0600070205080204" pitchFamily="50" charset="-128"/>
                        </a:rPr>
                        <a:t>2.45</a:t>
                      </a:r>
                    </a:p>
                  </a:txBody>
                  <a:tcPr marL="9525" marR="9525" marT="9525" marB="0" anchor="ctr"/>
                </a:tc>
                <a:tc>
                  <a:txBody>
                    <a:bodyPr/>
                    <a:lstStyle/>
                    <a:p>
                      <a:pPr algn="r" fontAlgn="ctr"/>
                      <a:r>
                        <a:rPr lang="en-US" altLang="ja-JP" sz="3200" b="0" i="0" u="none" strike="noStrike">
                          <a:solidFill>
                            <a:srgbClr val="000000"/>
                          </a:solidFill>
                          <a:effectLst/>
                          <a:latin typeface="ＭＳ Ｐゴシック" panose="020B0600070205080204" pitchFamily="50" charset="-128"/>
                          <a:ea typeface="ＭＳ Ｐゴシック" panose="020B0600070205080204" pitchFamily="50" charset="-128"/>
                        </a:rPr>
                        <a:t>3.82</a:t>
                      </a:r>
                    </a:p>
                  </a:txBody>
                  <a:tcPr marL="9525" marR="9525" marT="9525" marB="0" anchor="ctr"/>
                </a:tc>
                <a:tc>
                  <a:txBody>
                    <a:bodyPr/>
                    <a:lstStyle/>
                    <a:p>
                      <a:pPr algn="r" fontAlgn="ctr"/>
                      <a:r>
                        <a:rPr lang="en-US" altLang="ja-JP" sz="3200" b="0" i="0" u="none" strike="noStrike" dirty="0">
                          <a:solidFill>
                            <a:srgbClr val="000000"/>
                          </a:solidFill>
                          <a:effectLst/>
                          <a:latin typeface="ＭＳ Ｐゴシック" panose="020B0600070205080204" pitchFamily="50" charset="-128"/>
                          <a:ea typeface="ＭＳ Ｐゴシック" panose="020B0600070205080204" pitchFamily="50" charset="-128"/>
                        </a:rPr>
                        <a:t>64.1</a:t>
                      </a:r>
                    </a:p>
                  </a:txBody>
                  <a:tcPr marL="9525" marR="9525" marT="9525" marB="0" anchor="ctr"/>
                </a:tc>
              </a:tr>
              <a:tr h="600066">
                <a:tc>
                  <a:txBody>
                    <a:bodyPr/>
                    <a:lstStyle/>
                    <a:p>
                      <a:pPr algn="r" fontAlgn="ctr"/>
                      <a:r>
                        <a:rPr lang="en-US" altLang="ja-JP" sz="3200" b="0" i="0" u="none" strike="noStrike">
                          <a:solidFill>
                            <a:srgbClr val="000000"/>
                          </a:solidFill>
                          <a:effectLst/>
                          <a:latin typeface="ＭＳ Ｐゴシック" panose="020B0600070205080204" pitchFamily="50" charset="-128"/>
                          <a:ea typeface="ＭＳ Ｐゴシック" panose="020B0600070205080204" pitchFamily="50" charset="-128"/>
                        </a:rPr>
                        <a:t>2014</a:t>
                      </a:r>
                    </a:p>
                  </a:txBody>
                  <a:tcPr marL="9525" marR="9525" marT="9525" marB="0" anchor="ctr"/>
                </a:tc>
                <a:tc>
                  <a:txBody>
                    <a:bodyPr/>
                    <a:lstStyle/>
                    <a:p>
                      <a:pPr algn="r" fontAlgn="ctr"/>
                      <a:r>
                        <a:rPr lang="en-US" altLang="ja-JP" sz="3200" b="0" i="0" u="none" strike="noStrike">
                          <a:solidFill>
                            <a:srgbClr val="000000"/>
                          </a:solidFill>
                          <a:effectLst/>
                          <a:latin typeface="ＭＳ Ｐゴシック" panose="020B0600070205080204" pitchFamily="50" charset="-128"/>
                          <a:ea typeface="ＭＳ Ｐゴシック" panose="020B0600070205080204" pitchFamily="50" charset="-128"/>
                        </a:rPr>
                        <a:t>2.53</a:t>
                      </a:r>
                    </a:p>
                  </a:txBody>
                  <a:tcPr marL="9525" marR="9525" marT="9525" marB="0" anchor="ctr"/>
                </a:tc>
                <a:tc>
                  <a:txBody>
                    <a:bodyPr/>
                    <a:lstStyle/>
                    <a:p>
                      <a:pPr algn="r" fontAlgn="ctr"/>
                      <a:r>
                        <a:rPr lang="en-US" altLang="ja-JP" sz="3200" b="0" i="0" u="none" strike="noStrike">
                          <a:solidFill>
                            <a:srgbClr val="000000"/>
                          </a:solidFill>
                          <a:effectLst/>
                          <a:latin typeface="ＭＳ Ｐゴシック" panose="020B0600070205080204" pitchFamily="50" charset="-128"/>
                          <a:ea typeface="ＭＳ Ｐゴシック" panose="020B0600070205080204" pitchFamily="50" charset="-128"/>
                        </a:rPr>
                        <a:t>3.93</a:t>
                      </a:r>
                    </a:p>
                  </a:txBody>
                  <a:tcPr marL="9525" marR="9525" marT="9525" marB="0" anchor="ctr"/>
                </a:tc>
                <a:tc>
                  <a:txBody>
                    <a:bodyPr/>
                    <a:lstStyle/>
                    <a:p>
                      <a:pPr algn="r" fontAlgn="ctr"/>
                      <a:r>
                        <a:rPr lang="en-US" altLang="ja-JP" sz="3200" b="0" i="0" u="none" strike="noStrike" dirty="0">
                          <a:solidFill>
                            <a:srgbClr val="000000"/>
                          </a:solidFill>
                          <a:effectLst/>
                          <a:latin typeface="ＭＳ Ｐゴシック" panose="020B0600070205080204" pitchFamily="50" charset="-128"/>
                          <a:ea typeface="ＭＳ Ｐゴシック" panose="020B0600070205080204" pitchFamily="50" charset="-128"/>
                        </a:rPr>
                        <a:t>64.4</a:t>
                      </a:r>
                    </a:p>
                  </a:txBody>
                  <a:tcPr marL="9525" marR="9525" marT="9525" marB="0" anchor="ctr"/>
                </a:tc>
              </a:tr>
              <a:tr h="600066">
                <a:tc>
                  <a:txBody>
                    <a:bodyPr/>
                    <a:lstStyle/>
                    <a:p>
                      <a:pPr algn="r" fontAlgn="ctr"/>
                      <a:r>
                        <a:rPr lang="en-US" altLang="ja-JP" sz="3200" b="0" i="0" u="none" strike="noStrike">
                          <a:solidFill>
                            <a:srgbClr val="000000"/>
                          </a:solidFill>
                          <a:effectLst/>
                          <a:latin typeface="ＭＳ Ｐゴシック" panose="020B0600070205080204" pitchFamily="50" charset="-128"/>
                          <a:ea typeface="ＭＳ Ｐゴシック" panose="020B0600070205080204" pitchFamily="50" charset="-128"/>
                        </a:rPr>
                        <a:t>2015</a:t>
                      </a:r>
                    </a:p>
                  </a:txBody>
                  <a:tcPr marL="9525" marR="9525" marT="9525" marB="0" anchor="ctr"/>
                </a:tc>
                <a:tc>
                  <a:txBody>
                    <a:bodyPr/>
                    <a:lstStyle/>
                    <a:p>
                      <a:pPr algn="r" fontAlgn="ctr"/>
                      <a:r>
                        <a:rPr lang="en-US" altLang="ja-JP" sz="3200" b="0" i="0" u="none" strike="noStrike">
                          <a:solidFill>
                            <a:srgbClr val="000000"/>
                          </a:solidFill>
                          <a:effectLst/>
                          <a:latin typeface="ＭＳ Ｐゴシック" panose="020B0600070205080204" pitchFamily="50" charset="-128"/>
                          <a:ea typeface="ＭＳ Ｐゴシック" panose="020B0600070205080204" pitchFamily="50" charset="-128"/>
                        </a:rPr>
                        <a:t>2.47</a:t>
                      </a:r>
                    </a:p>
                  </a:txBody>
                  <a:tcPr marL="9525" marR="9525" marT="9525" marB="0" anchor="ctr"/>
                </a:tc>
                <a:tc>
                  <a:txBody>
                    <a:bodyPr/>
                    <a:lstStyle/>
                    <a:p>
                      <a:pPr algn="r" fontAlgn="ctr"/>
                      <a:r>
                        <a:rPr lang="en-US" altLang="ja-JP" sz="3200" b="0" i="0" u="none" strike="noStrike" dirty="0">
                          <a:solidFill>
                            <a:srgbClr val="000000"/>
                          </a:solidFill>
                          <a:effectLst/>
                          <a:latin typeface="ＭＳ Ｐゴシック" panose="020B0600070205080204" pitchFamily="50" charset="-128"/>
                          <a:ea typeface="ＭＳ Ｐゴシック" panose="020B0600070205080204" pitchFamily="50" charset="-128"/>
                        </a:rPr>
                        <a:t>4.04</a:t>
                      </a:r>
                    </a:p>
                  </a:txBody>
                  <a:tcPr marL="9525" marR="9525" marT="9525" marB="0" anchor="ctr"/>
                </a:tc>
                <a:tc>
                  <a:txBody>
                    <a:bodyPr/>
                    <a:lstStyle/>
                    <a:p>
                      <a:pPr algn="r" fontAlgn="ctr"/>
                      <a:r>
                        <a:rPr lang="en-US" altLang="ja-JP" sz="3200" b="0" i="0" u="none" strike="noStrike" dirty="0">
                          <a:solidFill>
                            <a:srgbClr val="000000"/>
                          </a:solidFill>
                          <a:effectLst/>
                          <a:latin typeface="ＭＳ Ｐゴシック" panose="020B0600070205080204" pitchFamily="50" charset="-128"/>
                          <a:ea typeface="ＭＳ Ｐゴシック" panose="020B0600070205080204" pitchFamily="50" charset="-128"/>
                        </a:rPr>
                        <a:t>61.1</a:t>
                      </a:r>
                    </a:p>
                  </a:txBody>
                  <a:tcPr marL="9525" marR="9525" marT="9525" marB="0" anchor="ctr"/>
                </a:tc>
              </a:tr>
            </a:tbl>
          </a:graphicData>
        </a:graphic>
      </p:graphicFrame>
    </p:spTree>
    <p:extLst>
      <p:ext uri="{BB962C8B-B14F-4D97-AF65-F5344CB8AC3E}">
        <p14:creationId xmlns:p14="http://schemas.microsoft.com/office/powerpoint/2010/main" val="31932210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274638"/>
            <a:ext cx="8229600" cy="587375"/>
          </a:xfrm>
        </p:spPr>
        <p:txBody>
          <a:bodyPr/>
          <a:lstStyle/>
          <a:p>
            <a:r>
              <a:rPr lang="ja-JP" altLang="en-US" sz="4000"/>
              <a:t>本田汽車零件製造有限公司のスト</a:t>
            </a:r>
            <a:br>
              <a:rPr lang="ja-JP" altLang="en-US" sz="4000"/>
            </a:br>
            <a:r>
              <a:rPr lang="en-US" altLang="ja-JP" sz="2000"/>
              <a:t>2010</a:t>
            </a:r>
            <a:r>
              <a:rPr lang="ja-JP" altLang="en-US" sz="2000"/>
              <a:t>年年</a:t>
            </a:r>
            <a:r>
              <a:rPr lang="en-US" altLang="ja-JP" sz="2000"/>
              <a:t>5</a:t>
            </a:r>
            <a:r>
              <a:rPr lang="ja-JP" altLang="en-US" sz="2000"/>
              <a:t>月</a:t>
            </a:r>
            <a:r>
              <a:rPr lang="en-US" altLang="ja-JP" sz="2000"/>
              <a:t>28</a:t>
            </a:r>
            <a:r>
              <a:rPr lang="ja-JP" altLang="en-US" sz="2000"/>
              <a:t>日「人民網」</a:t>
            </a:r>
          </a:p>
        </p:txBody>
      </p:sp>
      <p:sp>
        <p:nvSpPr>
          <p:cNvPr id="58371" name="Rectangle 3"/>
          <p:cNvSpPr>
            <a:spLocks noGrp="1" noChangeArrowheads="1"/>
          </p:cNvSpPr>
          <p:nvPr>
            <p:ph type="body" idx="1"/>
          </p:nvPr>
        </p:nvSpPr>
        <p:spPr/>
        <p:txBody>
          <a:bodyPr/>
          <a:lstStyle/>
          <a:p>
            <a:endParaRPr lang="zh-CN" altLang="zh-CN"/>
          </a:p>
        </p:txBody>
      </p:sp>
      <p:pic>
        <p:nvPicPr>
          <p:cNvPr id="58372" name="Picture 4" descr="F20100528165113013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313" y="1700213"/>
            <a:ext cx="4543425" cy="47339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endParaRPr lang="zh-CN" altLang="zh-CN"/>
          </a:p>
        </p:txBody>
      </p:sp>
      <p:sp>
        <p:nvSpPr>
          <p:cNvPr id="59395" name="Rectangle 3"/>
          <p:cNvSpPr>
            <a:spLocks noGrp="1" noChangeArrowheads="1"/>
          </p:cNvSpPr>
          <p:nvPr>
            <p:ph type="body" idx="1"/>
          </p:nvPr>
        </p:nvSpPr>
        <p:spPr/>
        <p:txBody>
          <a:bodyPr/>
          <a:lstStyle/>
          <a:p>
            <a:endParaRPr lang="zh-CN" altLang="zh-CN"/>
          </a:p>
        </p:txBody>
      </p:sp>
      <p:pic>
        <p:nvPicPr>
          <p:cNvPr id="59396" name="Picture 4" descr="F201005281651360137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75" y="1484313"/>
            <a:ext cx="6696075" cy="48244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68313" y="260350"/>
            <a:ext cx="8229600" cy="1139825"/>
          </a:xfrm>
        </p:spPr>
        <p:txBody>
          <a:bodyPr/>
          <a:lstStyle/>
          <a:p>
            <a:r>
              <a:rPr lang="ja-JP" altLang="en-US"/>
              <a:t>労使のミスマッチ</a:t>
            </a:r>
          </a:p>
        </p:txBody>
      </p:sp>
      <p:graphicFrame>
        <p:nvGraphicFramePr>
          <p:cNvPr id="71683" name="Object 3"/>
          <p:cNvGraphicFramePr>
            <a:graphicFrameLocks noGrp="1" noChangeAspect="1"/>
          </p:cNvGraphicFramePr>
          <p:nvPr>
            <p:ph idx="1"/>
          </p:nvPr>
        </p:nvGraphicFramePr>
        <p:xfrm>
          <a:off x="2195513" y="981075"/>
          <a:ext cx="4681537" cy="5400675"/>
        </p:xfrm>
        <a:graphic>
          <a:graphicData uri="http://schemas.openxmlformats.org/presentationml/2006/ole">
            <mc:AlternateContent xmlns:mc="http://schemas.openxmlformats.org/markup-compatibility/2006">
              <mc:Choice xmlns:v="urn:schemas-microsoft-com:vml" Requires="v">
                <p:oleObj spid="_x0000_s71705" name="Acrobat Document" r:id="rId3" imgW="4086042" imgH="4952781" progId="AcroExch.Document.11">
                  <p:embed/>
                </p:oleObj>
              </mc:Choice>
              <mc:Fallback>
                <p:oleObj name="Acrobat Document" r:id="rId3" imgW="4086042" imgH="4952781" progId="AcroExch.Document.11">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513" y="981075"/>
                        <a:ext cx="4681537" cy="5400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684" name="Rectangle 4"/>
          <p:cNvSpPr>
            <a:spLocks noChangeArrowheads="1"/>
          </p:cNvSpPr>
          <p:nvPr/>
        </p:nvSpPr>
        <p:spPr bwMode="auto">
          <a:xfrm>
            <a:off x="2916238" y="6092825"/>
            <a:ext cx="2879725" cy="431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ja-JP"/>
              <a:t>2014</a:t>
            </a:r>
            <a:r>
              <a:rPr lang="ja-JP" altLang="en-US"/>
              <a:t>年</a:t>
            </a:r>
            <a:r>
              <a:rPr lang="en-US" altLang="ja-JP"/>
              <a:t>2</a:t>
            </a:r>
            <a:r>
              <a:rPr lang="ja-JP" altLang="en-US"/>
              <a:t>月</a:t>
            </a:r>
            <a:r>
              <a:rPr lang="en-US" altLang="ja-JP"/>
              <a:t>12</a:t>
            </a:r>
            <a:r>
              <a:rPr lang="ja-JP" altLang="en-US"/>
              <a:t>日</a:t>
            </a:r>
            <a:r>
              <a:rPr lang="en-US" altLang="ja-JP"/>
              <a:t>『</a:t>
            </a:r>
            <a:r>
              <a:rPr lang="ja-JP" altLang="en-US"/>
              <a:t>国際商報</a:t>
            </a:r>
            <a:r>
              <a:rPr lang="en-US" altLang="ja-JP"/>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274638"/>
            <a:ext cx="8229600" cy="776287"/>
          </a:xfrm>
        </p:spPr>
        <p:txBody>
          <a:bodyPr/>
          <a:lstStyle/>
          <a:p>
            <a:r>
              <a:rPr lang="ja-JP" altLang="en-US" sz="4000"/>
              <a:t>世代による仕事観</a:t>
            </a:r>
            <a:r>
              <a:rPr lang="en-US" altLang="ja-JP" sz="2800"/>
              <a:t>(</a:t>
            </a:r>
            <a:r>
              <a:rPr lang="ja-JP" altLang="en-US" sz="2800"/>
              <a:t>「人民網」</a:t>
            </a:r>
            <a:r>
              <a:rPr lang="en-US" altLang="ja-JP" sz="2800"/>
              <a:t>2013</a:t>
            </a:r>
            <a:r>
              <a:rPr lang="ja-JP" altLang="en-US" sz="2800"/>
              <a:t>年</a:t>
            </a:r>
            <a:r>
              <a:rPr lang="en-US" altLang="ja-JP" sz="2800"/>
              <a:t>9</a:t>
            </a:r>
            <a:r>
              <a:rPr lang="ja-JP" altLang="en-US" sz="2800"/>
              <a:t>月</a:t>
            </a:r>
            <a:r>
              <a:rPr lang="en-US" altLang="ja-JP" sz="2800"/>
              <a:t>3</a:t>
            </a:r>
            <a:r>
              <a:rPr lang="ja-JP" altLang="en-US" sz="2800"/>
              <a:t>日） </a:t>
            </a:r>
            <a:r>
              <a:rPr lang="ja-JP" altLang="en-US" sz="4000"/>
              <a:t/>
            </a:r>
            <a:br>
              <a:rPr lang="ja-JP" altLang="en-US" sz="4000"/>
            </a:br>
            <a:endParaRPr lang="ja-JP" altLang="en-US" sz="4000"/>
          </a:p>
        </p:txBody>
      </p:sp>
      <p:graphicFrame>
        <p:nvGraphicFramePr>
          <p:cNvPr id="72707" name="Group 3"/>
          <p:cNvGraphicFramePr>
            <a:graphicFrameLocks noGrp="1"/>
          </p:cNvGraphicFramePr>
          <p:nvPr>
            <p:ph sz="half" idx="1"/>
          </p:nvPr>
        </p:nvGraphicFramePr>
        <p:xfrm>
          <a:off x="457200" y="1600200"/>
          <a:ext cx="8229600" cy="2078038"/>
        </p:xfrm>
        <a:graphic>
          <a:graphicData uri="http://schemas.openxmlformats.org/drawingml/2006/table">
            <a:tbl>
              <a:tblPr/>
              <a:tblGrid>
                <a:gridCol w="1620838"/>
                <a:gridCol w="1995487"/>
                <a:gridCol w="1995488"/>
                <a:gridCol w="2617787"/>
              </a:tblGrid>
              <a:tr h="676275">
                <a:tc>
                  <a:txBody>
                    <a:bodyPr/>
                    <a:lstStyle>
                      <a:lvl1pPr marL="342900" indent="-34290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2600" b="0" i="0" u="none" strike="noStrike" cap="none" normalizeH="0" baseline="0" smtClean="0">
                          <a:ln>
                            <a:noFill/>
                          </a:ln>
                          <a:solidFill>
                            <a:srgbClr val="000000"/>
                          </a:solidFill>
                          <a:effectLst/>
                          <a:latin typeface="ＭＳ Ｐゴシック" panose="020B0600070205080204" pitchFamily="50" charset="-128"/>
                          <a:ea typeface="ＭＳ Ｐゴシック" panose="020B0600070205080204" pitchFamily="50" charset="-128"/>
                        </a:rPr>
                        <a:t>七〇后</a:t>
                      </a:r>
                      <a:endParaRPr kumimoji="1" lang="ja-JP" altLang="en-US" sz="26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2600" b="0" i="0" u="none" strike="noStrike" cap="none" normalizeH="0" baseline="0" smtClean="0">
                          <a:ln>
                            <a:noFill/>
                          </a:ln>
                          <a:solidFill>
                            <a:srgbClr val="000000"/>
                          </a:solidFill>
                          <a:effectLst/>
                          <a:latin typeface="ＭＳ Ｐゴシック" panose="020B0600070205080204" pitchFamily="50" charset="-128"/>
                          <a:ea typeface="ＭＳ Ｐゴシック" panose="020B0600070205080204" pitchFamily="50" charset="-128"/>
                        </a:rPr>
                        <a:t>残業オタク</a:t>
                      </a:r>
                      <a:endParaRPr kumimoji="1" lang="ja-JP" altLang="en-US" sz="26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2600" b="0" i="0" u="none" strike="noStrike" cap="none" normalizeH="0" baseline="0" smtClean="0">
                          <a:ln>
                            <a:noFill/>
                          </a:ln>
                          <a:solidFill>
                            <a:srgbClr val="000000"/>
                          </a:solidFill>
                          <a:effectLst/>
                          <a:latin typeface="ＭＳ Ｐゴシック" panose="020B0600070205080204" pitchFamily="50" charset="-128"/>
                          <a:ea typeface="ＭＳ Ｐゴシック" panose="020B0600070205080204" pitchFamily="50" charset="-128"/>
                        </a:rPr>
                        <a:t>貯蓄依存</a:t>
                      </a:r>
                      <a:endParaRPr kumimoji="1" lang="ja-JP" altLang="en-US" sz="26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2600" b="0" i="0" u="none" strike="noStrike" cap="none" normalizeH="0" baseline="0" smtClean="0">
                          <a:ln>
                            <a:noFill/>
                          </a:ln>
                          <a:solidFill>
                            <a:srgbClr val="000000"/>
                          </a:solidFill>
                          <a:effectLst/>
                          <a:latin typeface="ＭＳ Ｐゴシック" panose="020B0600070205080204" pitchFamily="50" charset="-128"/>
                          <a:ea typeface="ＭＳ Ｐゴシック" panose="020B0600070205080204" pitchFamily="50" charset="-128"/>
                        </a:rPr>
                        <a:t>社長の近く</a:t>
                      </a:r>
                      <a:endParaRPr kumimoji="1" lang="ja-JP" altLang="en-US" sz="26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9763">
                <a:tc>
                  <a:txBody>
                    <a:bodyPr/>
                    <a:lstStyle>
                      <a:lvl1pPr marL="342900" indent="-34290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2600" b="0" i="0" u="none" strike="noStrike" cap="none" normalizeH="0" baseline="0" smtClean="0">
                          <a:ln>
                            <a:noFill/>
                          </a:ln>
                          <a:solidFill>
                            <a:srgbClr val="000000"/>
                          </a:solidFill>
                          <a:effectLst/>
                          <a:latin typeface="ＭＳ Ｐゴシック" panose="020B0600070205080204" pitchFamily="50" charset="-128"/>
                          <a:ea typeface="ＭＳ Ｐゴシック" panose="020B0600070205080204" pitchFamily="50" charset="-128"/>
                        </a:rPr>
                        <a:t>八〇后</a:t>
                      </a:r>
                      <a:endParaRPr kumimoji="1" lang="ja-JP" altLang="en-US" sz="26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2600" b="0" i="0" u="none" strike="noStrike" cap="none" normalizeH="0" baseline="0" smtClean="0">
                          <a:ln>
                            <a:noFill/>
                          </a:ln>
                          <a:solidFill>
                            <a:srgbClr val="000000"/>
                          </a:solidFill>
                          <a:effectLst/>
                          <a:latin typeface="ＭＳ Ｐゴシック" panose="020B0600070205080204" pitchFamily="50" charset="-128"/>
                          <a:ea typeface="ＭＳ Ｐゴシック" panose="020B0600070205080204" pitchFamily="50" charset="-128"/>
                        </a:rPr>
                        <a:t>残業拒否</a:t>
                      </a:r>
                      <a:endParaRPr kumimoji="1" lang="ja-JP" altLang="en-US" sz="26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2600" b="0" i="0" u="none" strike="noStrike" cap="none" normalizeH="0" baseline="0" smtClean="0">
                          <a:ln>
                            <a:noFill/>
                          </a:ln>
                          <a:solidFill>
                            <a:srgbClr val="000000"/>
                          </a:solidFill>
                          <a:effectLst/>
                          <a:latin typeface="ＭＳ Ｐゴシック" panose="020B0600070205080204" pitchFamily="50" charset="-128"/>
                          <a:ea typeface="ＭＳ Ｐゴシック" panose="020B0600070205080204" pitchFamily="50" charset="-128"/>
                        </a:rPr>
                        <a:t>借金依存</a:t>
                      </a:r>
                      <a:endParaRPr kumimoji="1" lang="ja-JP" altLang="en-US" sz="26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2600" b="0" i="0" u="none" strike="noStrike" cap="none" normalizeH="0" baseline="0" smtClean="0">
                          <a:ln>
                            <a:noFill/>
                          </a:ln>
                          <a:solidFill>
                            <a:srgbClr val="000000"/>
                          </a:solidFill>
                          <a:effectLst/>
                          <a:latin typeface="ＭＳ Ｐゴシック" panose="020B0600070205080204" pitchFamily="50" charset="-128"/>
                          <a:ea typeface="ＭＳ Ｐゴシック" panose="020B0600070205080204" pitchFamily="50" charset="-128"/>
                        </a:rPr>
                        <a:t>社長を避ける</a:t>
                      </a:r>
                      <a:endParaRPr kumimoji="1" lang="ja-JP" altLang="en-US" sz="26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9763">
                <a:tc>
                  <a:txBody>
                    <a:bodyPr/>
                    <a:lstStyle>
                      <a:lvl1pPr marL="342900" indent="-34290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2600" b="0" i="0" u="none" strike="noStrike" cap="none" normalizeH="0" baseline="0" smtClean="0">
                          <a:ln>
                            <a:noFill/>
                          </a:ln>
                          <a:solidFill>
                            <a:srgbClr val="000000"/>
                          </a:solidFill>
                          <a:effectLst/>
                          <a:latin typeface="ＭＳ Ｐゴシック" panose="020B0600070205080204" pitchFamily="50" charset="-128"/>
                          <a:ea typeface="ＭＳ Ｐゴシック" panose="020B0600070205080204" pitchFamily="50" charset="-128"/>
                        </a:rPr>
                        <a:t>九〇后</a:t>
                      </a:r>
                      <a:endParaRPr kumimoji="1" lang="ja-JP" altLang="en-US" sz="26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2600" b="0" i="0" u="none" strike="noStrike" cap="none" normalizeH="0" baseline="0" smtClean="0">
                          <a:ln>
                            <a:noFill/>
                          </a:ln>
                          <a:solidFill>
                            <a:srgbClr val="000000"/>
                          </a:solidFill>
                          <a:effectLst/>
                          <a:latin typeface="ＭＳ Ｐゴシック" panose="020B0600070205080204" pitchFamily="50" charset="-128"/>
                          <a:ea typeface="ＭＳ Ｐゴシック" panose="020B0600070205080204" pitchFamily="50" charset="-128"/>
                        </a:rPr>
                        <a:t>出社拒否</a:t>
                      </a:r>
                      <a:endParaRPr kumimoji="1" lang="ja-JP" altLang="en-US" sz="1700" b="0" i="0" u="none" strike="noStrike" cap="none" normalizeH="0" baseline="0" smtClean="0">
                        <a:ln>
                          <a:noFill/>
                        </a:ln>
                        <a:solidFill>
                          <a:srgbClr val="000000"/>
                        </a:solidFill>
                        <a:effectLst/>
                        <a:latin typeface="ＭＳ Ｐゴシック" panose="020B0600070205080204" pitchFamily="50" charset="-128"/>
                        <a:ea typeface="ＭＳ Ｐゴシック" panose="020B0600070205080204" pitchFamily="50" charset="-128"/>
                      </a:endParaRPr>
                    </a:p>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（天職ではない）</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2600" b="0" i="0" u="none" strike="noStrike" cap="none" normalizeH="0" baseline="0" smtClean="0">
                          <a:ln>
                            <a:noFill/>
                          </a:ln>
                          <a:solidFill>
                            <a:srgbClr val="000000"/>
                          </a:solidFill>
                          <a:effectLst/>
                          <a:latin typeface="ＭＳ Ｐゴシック" panose="020B0600070205080204" pitchFamily="50" charset="-128"/>
                          <a:ea typeface="ＭＳ Ｐゴシック" panose="020B0600070205080204" pitchFamily="50" charset="-128"/>
                        </a:rPr>
                        <a:t>親依存</a:t>
                      </a:r>
                      <a:endParaRPr kumimoji="1" lang="ja-JP" altLang="en-US" sz="26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1" lang="ja-JP" altLang="en-US" sz="2600" b="0" i="0" u="none" strike="noStrike" cap="none" normalizeH="0" baseline="0" smtClean="0">
                          <a:ln>
                            <a:noFill/>
                          </a:ln>
                          <a:solidFill>
                            <a:srgbClr val="000000"/>
                          </a:solidFill>
                          <a:effectLst/>
                          <a:latin typeface="ＭＳ Ｐゴシック" panose="020B0600070205080204" pitchFamily="50" charset="-128"/>
                          <a:ea typeface="ＭＳ Ｐゴシック" panose="020B0600070205080204" pitchFamily="50" charset="-128"/>
                        </a:rPr>
                        <a:t>社長は自分</a:t>
                      </a:r>
                      <a:endParaRPr kumimoji="1" lang="ja-JP" altLang="en-US" sz="26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72729" name="Rectangle 25"/>
          <p:cNvSpPr>
            <a:spLocks noGrp="1" noChangeArrowheads="1"/>
          </p:cNvSpPr>
          <p:nvPr>
            <p:ph type="body" sz="half" idx="2"/>
          </p:nvPr>
        </p:nvSpPr>
        <p:spPr>
          <a:xfrm>
            <a:off x="468313" y="3933825"/>
            <a:ext cx="8229600" cy="2189163"/>
          </a:xfrm>
        </p:spPr>
        <p:txBody>
          <a:bodyPr/>
          <a:lstStyle/>
          <a:p>
            <a:pPr>
              <a:lnSpc>
                <a:spcPct val="80000"/>
              </a:lnSpc>
              <a:buFontTx/>
              <a:buNone/>
            </a:pPr>
            <a:r>
              <a:rPr lang="ja-JP" altLang="en-US" sz="3000"/>
              <a:t>＊</a:t>
            </a:r>
            <a:r>
              <a:rPr lang="en-US" altLang="ja-JP" sz="3000"/>
              <a:t>08</a:t>
            </a:r>
            <a:r>
              <a:rPr lang="ja-JP" altLang="en-US" sz="3000"/>
              <a:t>年の就職者の</a:t>
            </a:r>
            <a:r>
              <a:rPr lang="en-US" altLang="ja-JP" sz="3000"/>
              <a:t>42</a:t>
            </a:r>
            <a:r>
              <a:rPr lang="ja-JP" altLang="en-US" sz="3000"/>
              <a:t>％が</a:t>
            </a:r>
            <a:r>
              <a:rPr lang="en-US" altLang="ja-JP" sz="3000"/>
              <a:t>3</a:t>
            </a:r>
            <a:r>
              <a:rPr lang="ja-JP" altLang="en-US" sz="3000"/>
              <a:t>年内に転職</a:t>
            </a:r>
          </a:p>
          <a:p>
            <a:pPr>
              <a:lnSpc>
                <a:spcPct val="80000"/>
              </a:lnSpc>
              <a:buFontTx/>
              <a:buNone/>
            </a:pPr>
            <a:endParaRPr lang="ja-JP" altLang="en-US" sz="1900"/>
          </a:p>
          <a:p>
            <a:pPr>
              <a:lnSpc>
                <a:spcPct val="80000"/>
              </a:lnSpc>
              <a:buFontTx/>
              <a:buNone/>
            </a:pPr>
            <a:endParaRPr lang="ja-JP" altLang="en-US" sz="1900"/>
          </a:p>
          <a:p>
            <a:pPr>
              <a:lnSpc>
                <a:spcPct val="80000"/>
              </a:lnSpc>
              <a:buFontTx/>
              <a:buNone/>
            </a:pPr>
            <a:endParaRPr lang="ja-JP" altLang="en-US" sz="1900"/>
          </a:p>
          <a:p>
            <a:pPr>
              <a:lnSpc>
                <a:spcPct val="80000"/>
              </a:lnSpc>
              <a:buFontTx/>
              <a:buNone/>
            </a:pPr>
            <a:endParaRPr lang="ja-JP" altLang="en-US" sz="1900"/>
          </a:p>
          <a:p>
            <a:pPr>
              <a:lnSpc>
                <a:spcPct val="80000"/>
              </a:lnSpc>
            </a:pPr>
            <a:endParaRPr lang="en-US" altLang="ja-JP" sz="2200"/>
          </a:p>
        </p:txBody>
      </p:sp>
      <p:sp>
        <p:nvSpPr>
          <p:cNvPr id="72730" name="Rectangle 26"/>
          <p:cNvSpPr>
            <a:spLocks noChangeArrowheads="1"/>
          </p:cNvSpPr>
          <p:nvPr/>
        </p:nvSpPr>
        <p:spPr bwMode="auto">
          <a:xfrm>
            <a:off x="457200" y="1600200"/>
            <a:ext cx="8229600" cy="2189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9pPr>
          </a:lstStyle>
          <a:p>
            <a:pPr>
              <a:buFontTx/>
              <a:buNone/>
            </a:pPr>
            <a:endParaRPr lang="zh-CN" altLang="zh-C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274638"/>
            <a:ext cx="8229600" cy="633412"/>
          </a:xfrm>
        </p:spPr>
        <p:txBody>
          <a:bodyPr/>
          <a:lstStyle/>
          <a:p>
            <a:r>
              <a:rPr lang="ja-JP" altLang="en-US" sz="4000"/>
              <a:t>都市・農村格差</a:t>
            </a:r>
          </a:p>
        </p:txBody>
      </p:sp>
      <p:sp>
        <p:nvSpPr>
          <p:cNvPr id="38915" name="Rectangle 3"/>
          <p:cNvSpPr>
            <a:spLocks noGrp="1" noChangeArrowheads="1"/>
          </p:cNvSpPr>
          <p:nvPr>
            <p:ph type="body" idx="1"/>
          </p:nvPr>
        </p:nvSpPr>
        <p:spPr>
          <a:xfrm>
            <a:off x="468313" y="1052513"/>
            <a:ext cx="8229600" cy="5102225"/>
          </a:xfrm>
        </p:spPr>
        <p:txBody>
          <a:bodyPr/>
          <a:lstStyle/>
          <a:p>
            <a:pPr>
              <a:lnSpc>
                <a:spcPct val="90000"/>
              </a:lnSpc>
              <a:buFontTx/>
              <a:buNone/>
            </a:pPr>
            <a:r>
              <a:rPr lang="en-US" altLang="ja-JP"/>
              <a:t>1950</a:t>
            </a:r>
            <a:r>
              <a:rPr lang="ja-JP" altLang="en-US"/>
              <a:t>年代より重工業中心の発展戦略</a:t>
            </a:r>
          </a:p>
          <a:p>
            <a:pPr>
              <a:lnSpc>
                <a:spcPct val="90000"/>
              </a:lnSpc>
              <a:buFontTx/>
              <a:buNone/>
            </a:pPr>
            <a:r>
              <a:rPr lang="ja-JP" altLang="en-US"/>
              <a:t>→鋏状格差</a:t>
            </a:r>
          </a:p>
          <a:p>
            <a:pPr>
              <a:lnSpc>
                <a:spcPct val="90000"/>
              </a:lnSpc>
              <a:buFontTx/>
              <a:buNone/>
            </a:pPr>
            <a:r>
              <a:rPr lang="ja-JP" altLang="en-US"/>
              <a:t>　農業戸籍と非農業戸籍</a:t>
            </a:r>
          </a:p>
          <a:p>
            <a:pPr>
              <a:lnSpc>
                <a:spcPct val="90000"/>
              </a:lnSpc>
              <a:buFontTx/>
              <a:buNone/>
            </a:pPr>
            <a:r>
              <a:rPr lang="ja-JP" altLang="en-US"/>
              <a:t>出稼ぎ（低賃金労働者の確保）</a:t>
            </a:r>
          </a:p>
          <a:p>
            <a:pPr>
              <a:lnSpc>
                <a:spcPct val="90000"/>
              </a:lnSpc>
              <a:buFontTx/>
              <a:buNone/>
            </a:pPr>
            <a:r>
              <a:rPr lang="ja-JP" altLang="en-US"/>
              <a:t>二重構造の経済社会</a:t>
            </a:r>
          </a:p>
          <a:p>
            <a:pPr>
              <a:lnSpc>
                <a:spcPct val="90000"/>
              </a:lnSpc>
              <a:buFontTx/>
              <a:buNone/>
            </a:pPr>
            <a:r>
              <a:rPr lang="ja-JP" altLang="en-US"/>
              <a:t>（都市・農村格差　</a:t>
            </a:r>
            <a:r>
              <a:rPr lang="en-US" altLang="ja-JP"/>
              <a:t>08</a:t>
            </a:r>
            <a:r>
              <a:rPr lang="ja-JP" altLang="en-US"/>
              <a:t>年には</a:t>
            </a:r>
            <a:r>
              <a:rPr lang="en-US" altLang="ja-JP"/>
              <a:t>3.3</a:t>
            </a:r>
            <a:r>
              <a:rPr lang="ja-JP" altLang="en-US"/>
              <a:t>倍）→実際は福祉や社会保障も加えると</a:t>
            </a:r>
            <a:r>
              <a:rPr lang="en-US" altLang="ja-JP"/>
              <a:t>6</a:t>
            </a:r>
            <a:r>
              <a:rPr lang="ja-JP" altLang="en-US"/>
              <a:t>倍以上に</a:t>
            </a:r>
          </a:p>
          <a:p>
            <a:pPr>
              <a:lnSpc>
                <a:spcPct val="90000"/>
              </a:lnSpc>
              <a:buFontTx/>
              <a:buNone/>
            </a:pPr>
            <a:r>
              <a:rPr lang="en-US" altLang="ja-JP"/>
              <a:t>06</a:t>
            </a:r>
            <a:r>
              <a:rPr lang="ja-JP" altLang="en-US"/>
              <a:t>年　農業税の廃止、</a:t>
            </a:r>
          </a:p>
          <a:p>
            <a:pPr>
              <a:lnSpc>
                <a:spcPct val="90000"/>
              </a:lnSpc>
              <a:buFontTx/>
              <a:buNone/>
            </a:pPr>
            <a:r>
              <a:rPr lang="en-US" altLang="ja-JP"/>
              <a:t>07</a:t>
            </a:r>
            <a:r>
              <a:rPr lang="ja-JP" altLang="en-US"/>
              <a:t>年　</a:t>
            </a:r>
            <a:r>
              <a:rPr lang="en-US" altLang="ja-JP"/>
              <a:t>9</a:t>
            </a:r>
            <a:r>
              <a:rPr lang="ja-JP" altLang="en-US"/>
              <a:t>年間の義務教育の無償化</a:t>
            </a:r>
          </a:p>
          <a:p>
            <a:pPr>
              <a:lnSpc>
                <a:spcPct val="90000"/>
              </a:lnSpc>
              <a:buFontTx/>
              <a:buNone/>
            </a:pPr>
            <a:endParaRPr lang="ja-JP" altLang="en-US"/>
          </a:p>
          <a:p>
            <a:pPr>
              <a:lnSpc>
                <a:spcPct val="90000"/>
              </a:lnSpc>
              <a:buFontTx/>
              <a:buNone/>
            </a:pPr>
            <a:endParaRPr lang="en-US" altLang="ja-JP"/>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スライド番号プレースホルダ 5"/>
          <p:cNvSpPr txBox="1">
            <a:spLocks noGrp="1"/>
          </p:cNvSpPr>
          <p:nvPr/>
        </p:nvSpPr>
        <p:spPr bwMode="auto">
          <a:xfrm>
            <a:off x="6553200" y="6245225"/>
            <a:ext cx="2133600" cy="476250"/>
          </a:xfrm>
          <a:prstGeom prst="rect">
            <a:avLst/>
          </a:prstGeom>
          <a:noFill/>
          <a:ln>
            <a:miter lim="800000"/>
            <a:headEnd/>
            <a:tailEnd/>
          </a:ln>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3AAD2B5E-F105-421B-A6E4-955A5773B4AC}" type="slidenum">
              <a:rPr lang="en-US" altLang="ja-JP" sz="1200">
                <a:solidFill>
                  <a:srgbClr val="898989"/>
                </a:solidFill>
                <a:latin typeface="Calibri" panose="020F0502020204030204" pitchFamily="34" charset="0"/>
              </a:rPr>
              <a:pPr algn="r"/>
              <a:t>24</a:t>
            </a:fld>
            <a:endParaRPr lang="en-US" altLang="ja-JP" sz="1200">
              <a:solidFill>
                <a:srgbClr val="898989"/>
              </a:solidFill>
              <a:latin typeface="Calibri" panose="020F0502020204030204" pitchFamily="34" charset="0"/>
            </a:endParaRPr>
          </a:p>
        </p:txBody>
      </p:sp>
      <p:sp>
        <p:nvSpPr>
          <p:cNvPr id="50179" name="Rectangle 2"/>
          <p:cNvSpPr>
            <a:spLocks noGrp="1" noChangeArrowheads="1"/>
          </p:cNvSpPr>
          <p:nvPr>
            <p:ph type="title" idx="4294967295"/>
          </p:nvPr>
        </p:nvSpPr>
        <p:spPr>
          <a:xfrm>
            <a:off x="323850" y="260350"/>
            <a:ext cx="8027988" cy="865188"/>
          </a:xfrm>
        </p:spPr>
        <p:txBody>
          <a:bodyPr/>
          <a:lstStyle/>
          <a:p>
            <a:r>
              <a:rPr lang="ja-JP" altLang="en-US">
                <a:solidFill>
                  <a:srgbClr val="FF0000"/>
                </a:solidFill>
              </a:rPr>
              <a:t>第４節　所得格差</a:t>
            </a:r>
            <a:endParaRPr lang="ja-JP" altLang="en-US" sz="4000">
              <a:solidFill>
                <a:srgbClr val="16165D"/>
              </a:solidFill>
            </a:endParaRPr>
          </a:p>
        </p:txBody>
      </p:sp>
      <p:pic>
        <p:nvPicPr>
          <p:cNvPr id="50180"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1557338"/>
            <a:ext cx="7272337" cy="501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Rectangle 2"/>
          <p:cNvSpPr>
            <a:spLocks noChangeArrowheads="1"/>
          </p:cNvSpPr>
          <p:nvPr/>
        </p:nvSpPr>
        <p:spPr bwMode="auto">
          <a:xfrm>
            <a:off x="900113" y="908050"/>
            <a:ext cx="7273925" cy="708025"/>
          </a:xfrm>
          <a:prstGeom prst="rect">
            <a:avLst/>
          </a:prstGeom>
          <a:noFill/>
          <a:ln w="9525">
            <a:noFill/>
            <a:miter lim="800000"/>
            <a:headEnd/>
            <a:tailEnd/>
          </a:ln>
        </p:spPr>
        <p:txBody>
          <a:bodyPr anchor="ctr">
            <a:spAutoFit/>
          </a:bodyPr>
          <a:lstStyle/>
          <a:p>
            <a:pPr indent="142875">
              <a:defRPr/>
            </a:pPr>
            <a:r>
              <a:rPr lang="ja-JP" dirty="0">
                <a:latin typeface="+mj-ea"/>
                <a:ea typeface="+mj-ea"/>
                <a:cs typeface="Times New Roman" pitchFamily="18" charset="0"/>
              </a:rPr>
              <a:t>図１都市</a:t>
            </a:r>
            <a:r>
              <a:rPr lang="en-US" altLang="ja-JP" dirty="0">
                <a:latin typeface="+mj-ea"/>
                <a:ea typeface="+mj-ea"/>
                <a:cs typeface="Times New Roman" pitchFamily="18" charset="0"/>
              </a:rPr>
              <a:t>-</a:t>
            </a:r>
            <a:r>
              <a:rPr lang="ja-JP" altLang="en-US" dirty="0">
                <a:latin typeface="+mj-ea"/>
                <a:ea typeface="+mj-ea"/>
                <a:cs typeface="Times New Roman" pitchFamily="18" charset="0"/>
              </a:rPr>
              <a:t>農村格差（左目盛は人民元の収入、右目盛は倍率）</a:t>
            </a:r>
            <a:endParaRPr lang="ja-JP" altLang="en-US" sz="4000" dirty="0">
              <a:latin typeface="+mj-ea"/>
              <a:ea typeface="+mj-ea"/>
              <a:cs typeface="Times New Roman" pitchFamily="18"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タイトル 1"/>
          <p:cNvSpPr>
            <a:spLocks noGrp="1"/>
          </p:cNvSpPr>
          <p:nvPr>
            <p:ph type="title"/>
          </p:nvPr>
        </p:nvSpPr>
        <p:spPr/>
        <p:txBody>
          <a:bodyPr/>
          <a:lstStyle/>
          <a:p>
            <a:r>
              <a:rPr lang="ja-JP" altLang="en-US" smtClean="0"/>
              <a:t>都市・農村の一人当たり純収入</a:t>
            </a:r>
            <a:endParaRPr lang="zh-CN" altLang="en-US" smtClean="0"/>
          </a:p>
        </p:txBody>
      </p:sp>
      <p:graphicFrame>
        <p:nvGraphicFramePr>
          <p:cNvPr id="6" name="コンテンツ プレースホルダー 5"/>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533285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68313" y="115888"/>
            <a:ext cx="8229600" cy="792162"/>
          </a:xfrm>
        </p:spPr>
        <p:txBody>
          <a:bodyPr/>
          <a:lstStyle/>
          <a:p>
            <a:r>
              <a:rPr lang="ja-JP" altLang="en-US" smtClean="0"/>
              <a:t>都市部の平均年収、農村の収入</a:t>
            </a:r>
          </a:p>
        </p:txBody>
      </p:sp>
      <p:sp>
        <p:nvSpPr>
          <p:cNvPr id="28675" name="Rectangle 3"/>
          <p:cNvSpPr>
            <a:spLocks noGrp="1" noChangeArrowheads="1"/>
          </p:cNvSpPr>
          <p:nvPr>
            <p:ph type="body" idx="1"/>
          </p:nvPr>
        </p:nvSpPr>
        <p:spPr>
          <a:xfrm>
            <a:off x="457200" y="908050"/>
            <a:ext cx="8229600" cy="5218113"/>
          </a:xfrm>
        </p:spPr>
        <p:txBody>
          <a:bodyPr/>
          <a:lstStyle/>
          <a:p>
            <a:pPr>
              <a:lnSpc>
                <a:spcPct val="90000"/>
              </a:lnSpc>
              <a:buFontTx/>
              <a:buNone/>
            </a:pPr>
            <a:r>
              <a:rPr lang="en-US" altLang="ja-JP" smtClean="0"/>
              <a:t>2013</a:t>
            </a:r>
            <a:r>
              <a:rPr lang="ja-JP" altLang="en-US" smtClean="0"/>
              <a:t>年の　　　　　　</a:t>
            </a:r>
            <a:r>
              <a:rPr lang="ja-JP" altLang="en-US" sz="2000" smtClean="0"/>
              <a:t>（「人民網」</a:t>
            </a:r>
            <a:r>
              <a:rPr lang="en-US" altLang="ja-JP" sz="2000" smtClean="0"/>
              <a:t>2014.5.28</a:t>
            </a:r>
            <a:r>
              <a:rPr lang="ja-JP" altLang="en-US" sz="2000" smtClean="0"/>
              <a:t>）</a:t>
            </a:r>
            <a:endParaRPr lang="ja-JP" altLang="en-US" smtClean="0"/>
          </a:p>
          <a:p>
            <a:pPr>
              <a:lnSpc>
                <a:spcPct val="90000"/>
              </a:lnSpc>
              <a:buFontTx/>
              <a:buNone/>
            </a:pPr>
            <a:r>
              <a:rPr lang="ja-JP" altLang="en-US" smtClean="0"/>
              <a:t>＊非民間企業　平均年収</a:t>
            </a:r>
            <a:r>
              <a:rPr lang="en-US" altLang="ja-JP" smtClean="0"/>
              <a:t>5</a:t>
            </a:r>
            <a:r>
              <a:rPr lang="ja-JP" altLang="en-US" smtClean="0"/>
              <a:t>万</a:t>
            </a:r>
            <a:r>
              <a:rPr lang="en-US" altLang="ja-JP" smtClean="0"/>
              <a:t>1474</a:t>
            </a:r>
            <a:r>
              <a:rPr lang="ja-JP" altLang="en-US" smtClean="0"/>
              <a:t>元（実質</a:t>
            </a:r>
            <a:r>
              <a:rPr lang="en-US" altLang="ja-JP" smtClean="0"/>
              <a:t>7.3</a:t>
            </a:r>
            <a:r>
              <a:rPr lang="ja-JP" altLang="en-US" smtClean="0"/>
              <a:t>％増）</a:t>
            </a:r>
          </a:p>
          <a:p>
            <a:pPr>
              <a:lnSpc>
                <a:spcPct val="90000"/>
              </a:lnSpc>
              <a:buFontTx/>
              <a:buNone/>
            </a:pPr>
            <a:r>
              <a:rPr lang="ja-JP" altLang="en-US" smtClean="0"/>
              <a:t>　民間　年収</a:t>
            </a:r>
            <a:r>
              <a:rPr lang="en-US" altLang="ja-JP" smtClean="0"/>
              <a:t>3</a:t>
            </a:r>
            <a:r>
              <a:rPr lang="ja-JP" altLang="en-US" smtClean="0"/>
              <a:t>万</a:t>
            </a:r>
            <a:r>
              <a:rPr lang="en-US" altLang="ja-JP" smtClean="0"/>
              <a:t>2706</a:t>
            </a:r>
            <a:r>
              <a:rPr lang="ja-JP" altLang="en-US" smtClean="0"/>
              <a:t>元（同</a:t>
            </a:r>
            <a:r>
              <a:rPr lang="en-US" altLang="ja-JP" smtClean="0"/>
              <a:t>10.9</a:t>
            </a:r>
            <a:r>
              <a:rPr lang="ja-JP" altLang="en-US" smtClean="0"/>
              <a:t>％増）</a:t>
            </a:r>
          </a:p>
          <a:p>
            <a:pPr>
              <a:lnSpc>
                <a:spcPct val="90000"/>
              </a:lnSpc>
              <a:buFontTx/>
              <a:buNone/>
            </a:pPr>
            <a:r>
              <a:rPr lang="ja-JP" altLang="en-US" smtClean="0"/>
              <a:t>＊金融業（</a:t>
            </a:r>
            <a:r>
              <a:rPr lang="en-US" altLang="ja-JP" smtClean="0"/>
              <a:t>9</a:t>
            </a:r>
            <a:r>
              <a:rPr lang="ja-JP" altLang="en-US" smtClean="0"/>
              <a:t>万</a:t>
            </a:r>
            <a:r>
              <a:rPr lang="en-US" altLang="ja-JP" smtClean="0"/>
              <a:t>9659</a:t>
            </a:r>
            <a:r>
              <a:rPr lang="ja-JP" altLang="en-US" smtClean="0"/>
              <a:t>元）</a:t>
            </a:r>
          </a:p>
          <a:p>
            <a:pPr>
              <a:lnSpc>
                <a:spcPct val="90000"/>
              </a:lnSpc>
              <a:buFontTx/>
              <a:buNone/>
            </a:pPr>
            <a:r>
              <a:rPr lang="ja-JP" altLang="en-US" smtClean="0"/>
              <a:t>　情報・ソフトウェア・</a:t>
            </a:r>
            <a:r>
              <a:rPr lang="en-US" altLang="ja-JP" smtClean="0"/>
              <a:t>IT</a:t>
            </a:r>
            <a:r>
              <a:rPr lang="ja-JP" altLang="en-US" smtClean="0"/>
              <a:t>産業（</a:t>
            </a:r>
            <a:r>
              <a:rPr lang="en-US" altLang="ja-JP" smtClean="0"/>
              <a:t>9</a:t>
            </a:r>
            <a:r>
              <a:rPr lang="ja-JP" altLang="en-US" smtClean="0"/>
              <a:t>万</a:t>
            </a:r>
            <a:r>
              <a:rPr lang="en-US" altLang="ja-JP" smtClean="0"/>
              <a:t>926</a:t>
            </a:r>
            <a:r>
              <a:rPr lang="ja-JP" altLang="en-US" smtClean="0"/>
              <a:t>元）</a:t>
            </a:r>
          </a:p>
          <a:p>
            <a:pPr>
              <a:lnSpc>
                <a:spcPct val="90000"/>
              </a:lnSpc>
              <a:buFontTx/>
              <a:buNone/>
            </a:pPr>
            <a:r>
              <a:rPr lang="ja-JP" altLang="en-US" smtClean="0"/>
              <a:t>　科学技術サービス産業（</a:t>
            </a:r>
            <a:r>
              <a:rPr lang="en-US" altLang="ja-JP" smtClean="0"/>
              <a:t>7</a:t>
            </a:r>
            <a:r>
              <a:rPr lang="ja-JP" altLang="en-US" smtClean="0"/>
              <a:t>万</a:t>
            </a:r>
            <a:r>
              <a:rPr lang="en-US" altLang="ja-JP" smtClean="0"/>
              <a:t>6603</a:t>
            </a:r>
            <a:r>
              <a:rPr lang="ja-JP" altLang="en-US" smtClean="0"/>
              <a:t>元）</a:t>
            </a:r>
          </a:p>
          <a:p>
            <a:pPr>
              <a:lnSpc>
                <a:spcPct val="90000"/>
              </a:lnSpc>
              <a:buFontTx/>
              <a:buNone/>
            </a:pPr>
            <a:r>
              <a:rPr lang="ja-JP" altLang="en-US" smtClean="0"/>
              <a:t>　農業・林業・牧畜業（</a:t>
            </a:r>
            <a:r>
              <a:rPr lang="en-US" altLang="ja-JP" smtClean="0"/>
              <a:t>2</a:t>
            </a:r>
            <a:r>
              <a:rPr lang="ja-JP" altLang="en-US" smtClean="0"/>
              <a:t>万</a:t>
            </a:r>
            <a:r>
              <a:rPr lang="en-US" altLang="ja-JP" smtClean="0"/>
              <a:t>5820</a:t>
            </a:r>
            <a:r>
              <a:rPr lang="ja-JP" altLang="en-US" smtClean="0"/>
              <a:t>元）</a:t>
            </a:r>
          </a:p>
          <a:p>
            <a:pPr>
              <a:lnSpc>
                <a:spcPct val="90000"/>
              </a:lnSpc>
              <a:buFontTx/>
              <a:buNone/>
            </a:pPr>
            <a:r>
              <a:rPr lang="ja-JP" altLang="en-US" sz="2400" smtClean="0"/>
              <a:t>＊</a:t>
            </a:r>
            <a:r>
              <a:rPr lang="en-US" altLang="ja-JP" sz="2400" smtClean="0"/>
              <a:t>2014</a:t>
            </a:r>
            <a:r>
              <a:rPr lang="ja-JP" altLang="en-US" sz="2400" smtClean="0"/>
              <a:t>　農村の収入～実質</a:t>
            </a:r>
            <a:r>
              <a:rPr lang="en-US" altLang="ja-JP" sz="2400" smtClean="0"/>
              <a:t>9.2</a:t>
            </a:r>
            <a:r>
              <a:rPr lang="ja-JP" altLang="en-US" sz="2400" smtClean="0"/>
              <a:t>％増　　　</a:t>
            </a:r>
            <a:r>
              <a:rPr lang="en-US" altLang="ja-JP" sz="2400" smtClean="0"/>
              <a:t>(3224</a:t>
            </a:r>
            <a:r>
              <a:rPr lang="ja-JP" altLang="en-US" sz="2400" smtClean="0"/>
              <a:t>元）</a:t>
            </a:r>
          </a:p>
          <a:p>
            <a:pPr>
              <a:lnSpc>
                <a:spcPct val="90000"/>
              </a:lnSpc>
              <a:buFontTx/>
              <a:buNone/>
            </a:pPr>
            <a:r>
              <a:rPr lang="ja-JP" altLang="en-US" sz="2400" smtClean="0"/>
              <a:t>　　　　　　　都市の収入～同</a:t>
            </a:r>
            <a:r>
              <a:rPr lang="en-US" altLang="ja-JP" sz="2400" smtClean="0"/>
              <a:t>6.8</a:t>
            </a:r>
            <a:r>
              <a:rPr lang="ja-JP" altLang="en-US" sz="2400" smtClean="0"/>
              <a:t>％増　　　　（</a:t>
            </a:r>
            <a:r>
              <a:rPr lang="en-US" altLang="ja-JP" sz="2400" smtClean="0"/>
              <a:t>8155</a:t>
            </a:r>
            <a:r>
              <a:rPr lang="ja-JP" altLang="en-US" sz="2400" smtClean="0"/>
              <a:t>元）</a:t>
            </a:r>
          </a:p>
          <a:p>
            <a:pPr>
              <a:lnSpc>
                <a:spcPct val="90000"/>
              </a:lnSpc>
              <a:buFontTx/>
              <a:buNone/>
            </a:pPr>
            <a:endParaRPr lang="ja-JP" altLang="en-US" sz="2400" smtClean="0"/>
          </a:p>
          <a:p>
            <a:pPr>
              <a:lnSpc>
                <a:spcPct val="90000"/>
              </a:lnSpc>
              <a:buFontTx/>
              <a:buNone/>
            </a:pPr>
            <a:endParaRPr lang="ja-JP" altLang="en-US" smtClean="0"/>
          </a:p>
        </p:txBody>
      </p:sp>
    </p:spTree>
    <p:extLst>
      <p:ext uri="{BB962C8B-B14F-4D97-AF65-F5344CB8AC3E}">
        <p14:creationId xmlns:p14="http://schemas.microsoft.com/office/powerpoint/2010/main" val="21913681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番号プレースホルダ 5"/>
          <p:cNvSpPr txBox="1">
            <a:spLocks noGrp="1"/>
          </p:cNvSpPr>
          <p:nvPr/>
        </p:nvSpPr>
        <p:spPr bwMode="auto">
          <a:xfrm>
            <a:off x="6553200" y="6245225"/>
            <a:ext cx="2133600" cy="476250"/>
          </a:xfrm>
          <a:prstGeom prst="rect">
            <a:avLst/>
          </a:prstGeom>
          <a:noFill/>
          <a:ln>
            <a:miter lim="800000"/>
            <a:headEnd/>
            <a:tailEnd/>
          </a:ln>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A0B2CCB7-74ED-4752-A51F-021E999127B6}" type="slidenum">
              <a:rPr lang="en-US" altLang="ja-JP" sz="1200">
                <a:solidFill>
                  <a:srgbClr val="898989"/>
                </a:solidFill>
                <a:latin typeface="Calibri" panose="020F0502020204030204" pitchFamily="34" charset="0"/>
              </a:rPr>
              <a:pPr algn="r"/>
              <a:t>27</a:t>
            </a:fld>
            <a:endParaRPr lang="en-US" altLang="ja-JP" sz="1200">
              <a:solidFill>
                <a:srgbClr val="898989"/>
              </a:solidFill>
              <a:latin typeface="Calibri" panose="020F0502020204030204" pitchFamily="34" charset="0"/>
            </a:endParaRPr>
          </a:p>
        </p:txBody>
      </p:sp>
      <p:sp>
        <p:nvSpPr>
          <p:cNvPr id="51203" name="Rectangle 2"/>
          <p:cNvSpPr>
            <a:spLocks noGrp="1" noChangeArrowheads="1"/>
          </p:cNvSpPr>
          <p:nvPr>
            <p:ph type="title" idx="4294967295"/>
          </p:nvPr>
        </p:nvSpPr>
        <p:spPr>
          <a:xfrm>
            <a:off x="174625" y="274638"/>
            <a:ext cx="8512175" cy="561975"/>
          </a:xfrm>
        </p:spPr>
        <p:txBody>
          <a:bodyPr/>
          <a:lstStyle/>
          <a:p>
            <a:r>
              <a:rPr lang="ja-JP" altLang="en-US">
                <a:solidFill>
                  <a:srgbClr val="FF0000"/>
                </a:solidFill>
              </a:rPr>
              <a:t>　地域格差</a:t>
            </a:r>
            <a:endParaRPr lang="ja-JP" altLang="en-US" sz="4000">
              <a:solidFill>
                <a:srgbClr val="16165D"/>
              </a:solidFill>
            </a:endParaRPr>
          </a:p>
        </p:txBody>
      </p:sp>
      <p:sp>
        <p:nvSpPr>
          <p:cNvPr id="51204" name="正方形/長方形 6"/>
          <p:cNvSpPr>
            <a:spLocks noChangeArrowheads="1"/>
          </p:cNvSpPr>
          <p:nvPr/>
        </p:nvSpPr>
        <p:spPr bwMode="auto">
          <a:xfrm>
            <a:off x="468313" y="1052513"/>
            <a:ext cx="8135937" cy="40322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609600" indent="-609600">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spcBef>
                <a:spcPct val="20000"/>
              </a:spcBef>
              <a:buFontTx/>
              <a:buAutoNum type="circleNumDbPlain"/>
            </a:pPr>
            <a:r>
              <a:rPr lang="ja-JP" altLang="en-US" sz="2800">
                <a:latin typeface="Calibri" panose="020F0502020204030204" pitchFamily="34" charset="0"/>
              </a:rPr>
              <a:t>計画経済により三大地域の区分</a:t>
            </a:r>
          </a:p>
          <a:p>
            <a:pPr>
              <a:spcBef>
                <a:spcPct val="20000"/>
              </a:spcBef>
              <a:buFontTx/>
              <a:buAutoNum type="circleNumDbPlain"/>
            </a:pPr>
            <a:r>
              <a:rPr lang="ja-JP" altLang="en-US" sz="2800">
                <a:latin typeface="Calibri" panose="020F0502020204030204" pitchFamily="34" charset="0"/>
              </a:rPr>
              <a:t>四大地域の新しい区分</a:t>
            </a:r>
          </a:p>
          <a:p>
            <a:pPr>
              <a:spcBef>
                <a:spcPct val="20000"/>
              </a:spcBef>
              <a:buFontTx/>
              <a:buAutoNum type="circleNumDbPlain"/>
            </a:pPr>
            <a:r>
              <a:rPr lang="ja-JP" altLang="en-US" sz="2800">
                <a:latin typeface="Calibri" panose="020F0502020204030204" pitchFamily="34" charset="0"/>
              </a:rPr>
              <a:t>地域格差発生の歴史</a:t>
            </a:r>
          </a:p>
          <a:p>
            <a:pPr>
              <a:spcBef>
                <a:spcPct val="20000"/>
              </a:spcBef>
              <a:buFontTx/>
              <a:buAutoNum type="circleNumDbPlain"/>
            </a:pPr>
            <a:r>
              <a:rPr lang="ja-JP" altLang="en-US" sz="2800">
                <a:latin typeface="Calibri" panose="020F0502020204030204" pitchFamily="34" charset="0"/>
              </a:rPr>
              <a:t>「先富論」による地域格差の拡大</a:t>
            </a:r>
          </a:p>
          <a:p>
            <a:pPr>
              <a:spcBef>
                <a:spcPct val="20000"/>
              </a:spcBef>
              <a:buFontTx/>
              <a:buAutoNum type="circleNumDbPlain"/>
            </a:pPr>
            <a:r>
              <a:rPr lang="ja-JP" altLang="en-US" sz="2800">
                <a:latin typeface="Calibri" panose="020F0502020204030204" pitchFamily="34" charset="0"/>
              </a:rPr>
              <a:t>地域格差の拡大（表４）</a:t>
            </a:r>
          </a:p>
          <a:p>
            <a:pPr>
              <a:spcBef>
                <a:spcPct val="20000"/>
              </a:spcBef>
              <a:buFontTx/>
              <a:buAutoNum type="circleNumDbPlain"/>
            </a:pPr>
            <a:r>
              <a:rPr lang="ja-JP" altLang="en-US" sz="2800">
                <a:latin typeface="Calibri" panose="020F0502020204030204" pitchFamily="34" charset="0"/>
              </a:rPr>
              <a:t>政府の是正政策：西部大開発プロジェクトとその効果</a:t>
            </a:r>
          </a:p>
          <a:p>
            <a:pPr>
              <a:spcBef>
                <a:spcPct val="20000"/>
              </a:spcBef>
              <a:buFont typeface="Arial" panose="020B0604020202020204" pitchFamily="34" charset="0"/>
              <a:buChar char="•"/>
            </a:pPr>
            <a:endParaRPr lang="en-US" altLang="ja-JP" sz="2800" u="sng">
              <a:latin typeface="Calibri" panose="020F0502020204030204" pitchFamily="34" charset="0"/>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地域格差の推移</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4000239873"/>
              </p:ext>
            </p:extLst>
          </p:nvPr>
        </p:nvGraphicFramePr>
        <p:xfrm>
          <a:off x="683568" y="1628802"/>
          <a:ext cx="8136906" cy="5029517"/>
        </p:xfrm>
        <a:graphic>
          <a:graphicData uri="http://schemas.openxmlformats.org/drawingml/2006/table">
            <a:tbl>
              <a:tblPr>
                <a:tableStyleId>{5C22544A-7EE6-4342-B048-85BDC9FD1C3A}</a:tableStyleId>
              </a:tblPr>
              <a:tblGrid>
                <a:gridCol w="1356151"/>
                <a:gridCol w="1356151"/>
                <a:gridCol w="1356151"/>
                <a:gridCol w="1356151"/>
                <a:gridCol w="1356151"/>
                <a:gridCol w="1356151"/>
              </a:tblGrid>
              <a:tr h="536059">
                <a:tc>
                  <a:txBody>
                    <a:bodyPr/>
                    <a:lstStyle/>
                    <a:p>
                      <a:pPr algn="l" fontAlgn="ctr"/>
                      <a:r>
                        <a:rPr lang="ja-JP" altLang="en-US" sz="2400" u="none" strike="noStrike" dirty="0">
                          <a:effectLst/>
                        </a:rPr>
                        <a:t>収入（元）</a:t>
                      </a:r>
                      <a:endParaRPr lang="ja-JP" alt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1980</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1990</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2000</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2008</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2015</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536059">
                <a:tc>
                  <a:txBody>
                    <a:bodyPr/>
                    <a:lstStyle/>
                    <a:p>
                      <a:pPr algn="l" fontAlgn="ctr"/>
                      <a:r>
                        <a:rPr lang="ja-JP" altLang="en-US" sz="2400" u="none" strike="noStrike">
                          <a:effectLst/>
                        </a:rPr>
                        <a:t>東部</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569</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2103</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13698</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40116</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a:effectLst/>
                        </a:rPr>
                        <a:t>　</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536059">
                <a:tc>
                  <a:txBody>
                    <a:bodyPr/>
                    <a:lstStyle/>
                    <a:p>
                      <a:pPr algn="l" fontAlgn="ctr"/>
                      <a:r>
                        <a:rPr lang="ja-JP" altLang="en-US" sz="2400" u="none" strike="noStrike">
                          <a:effectLst/>
                        </a:rPr>
                        <a:t>中部</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389</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1346</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6045</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19006</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dirty="0">
                          <a:effectLst/>
                        </a:rPr>
                        <a:t>　</a:t>
                      </a:r>
                      <a:endParaRPr lang="ja-JP" alt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536059">
                <a:tc>
                  <a:txBody>
                    <a:bodyPr/>
                    <a:lstStyle/>
                    <a:p>
                      <a:pPr algn="l" fontAlgn="ctr"/>
                      <a:r>
                        <a:rPr lang="ja-JP" altLang="en-US" sz="2400" u="none" strike="noStrike">
                          <a:effectLst/>
                        </a:rPr>
                        <a:t>西部</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322</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1120</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4758</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16376</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400" u="none" strike="noStrike" dirty="0">
                          <a:effectLst/>
                        </a:rPr>
                        <a:t>　</a:t>
                      </a:r>
                      <a:endParaRPr lang="ja-JP" alt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536059">
                <a:tc>
                  <a:txBody>
                    <a:bodyPr/>
                    <a:lstStyle/>
                    <a:p>
                      <a:pPr algn="l" fontAlgn="ct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endParaRPr lang="ja-JP" alt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536059">
                <a:tc>
                  <a:txBody>
                    <a:bodyPr/>
                    <a:lstStyle/>
                    <a:p>
                      <a:pPr algn="l" fontAlgn="ctr"/>
                      <a:r>
                        <a:rPr lang="ja-JP" altLang="en-US" sz="2400" u="none" strike="noStrike">
                          <a:effectLst/>
                        </a:rPr>
                        <a:t>東部＝</a:t>
                      </a:r>
                      <a:r>
                        <a:rPr lang="en-US" altLang="ja-JP" sz="2400" u="none" strike="noStrike">
                          <a:effectLst/>
                        </a:rPr>
                        <a:t>100</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1980</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1990</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2000</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2008</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2015</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536059">
                <a:tc>
                  <a:txBody>
                    <a:bodyPr/>
                    <a:lstStyle/>
                    <a:p>
                      <a:pPr algn="l" fontAlgn="ctr"/>
                      <a:r>
                        <a:rPr lang="ja-JP" altLang="en-US" sz="2400" u="none" strike="noStrike">
                          <a:effectLst/>
                        </a:rPr>
                        <a:t>東部</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100</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100</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100</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100</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100</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536059">
                <a:tc>
                  <a:txBody>
                    <a:bodyPr/>
                    <a:lstStyle/>
                    <a:p>
                      <a:pPr algn="l" fontAlgn="ctr"/>
                      <a:r>
                        <a:rPr lang="ja-JP" altLang="en-US" sz="2400" u="none" strike="noStrike">
                          <a:effectLst/>
                        </a:rPr>
                        <a:t>中部</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68</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64</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44</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47</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65</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536059">
                <a:tc>
                  <a:txBody>
                    <a:bodyPr/>
                    <a:lstStyle/>
                    <a:p>
                      <a:pPr algn="l" fontAlgn="ctr"/>
                      <a:r>
                        <a:rPr lang="ja-JP" altLang="en-US" sz="2400" u="none" strike="noStrike">
                          <a:effectLst/>
                        </a:rPr>
                        <a:t>西部</a:t>
                      </a:r>
                      <a:endParaRPr lang="ja-JP" alt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57</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53</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35</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a:effectLst/>
                        </a:rPr>
                        <a:t>41</a:t>
                      </a:r>
                      <a:endPar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60</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bl>
          </a:graphicData>
        </a:graphic>
      </p:graphicFrame>
    </p:spTree>
    <p:extLst>
      <p:ext uri="{BB962C8B-B14F-4D97-AF65-F5344CB8AC3E}">
        <p14:creationId xmlns:p14="http://schemas.microsoft.com/office/powerpoint/2010/main" val="1572030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番号プレースホルダ 5"/>
          <p:cNvSpPr txBox="1">
            <a:spLocks noGrp="1"/>
          </p:cNvSpPr>
          <p:nvPr/>
        </p:nvSpPr>
        <p:spPr bwMode="auto">
          <a:xfrm>
            <a:off x="6553200" y="6245225"/>
            <a:ext cx="2133600" cy="476250"/>
          </a:xfrm>
          <a:prstGeom prst="rect">
            <a:avLst/>
          </a:prstGeom>
          <a:noFill/>
          <a:ln>
            <a:miter lim="800000"/>
            <a:headEnd/>
            <a:tailEnd/>
          </a:ln>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FFFBFDA0-23A7-4E7B-B9B3-C04AAE592184}" type="slidenum">
              <a:rPr lang="en-US" altLang="ja-JP" sz="1200">
                <a:solidFill>
                  <a:srgbClr val="898989"/>
                </a:solidFill>
                <a:latin typeface="Calibri" panose="020F0502020204030204" pitchFamily="34" charset="0"/>
              </a:rPr>
              <a:pPr algn="r"/>
              <a:t>29</a:t>
            </a:fld>
            <a:endParaRPr lang="en-US" altLang="ja-JP" sz="1200">
              <a:solidFill>
                <a:srgbClr val="898989"/>
              </a:solidFill>
              <a:latin typeface="Calibri" panose="020F0502020204030204" pitchFamily="34" charset="0"/>
            </a:endParaRPr>
          </a:p>
        </p:txBody>
      </p:sp>
      <p:sp>
        <p:nvSpPr>
          <p:cNvPr id="52227" name="Rectangle 2"/>
          <p:cNvSpPr>
            <a:spLocks noGrp="1" noChangeArrowheads="1"/>
          </p:cNvSpPr>
          <p:nvPr>
            <p:ph type="title" idx="4294967295"/>
          </p:nvPr>
        </p:nvSpPr>
        <p:spPr>
          <a:xfrm>
            <a:off x="174625" y="274638"/>
            <a:ext cx="8512175" cy="561975"/>
          </a:xfrm>
        </p:spPr>
        <p:txBody>
          <a:bodyPr/>
          <a:lstStyle/>
          <a:p>
            <a:r>
              <a:rPr lang="ja-JP" altLang="en-US">
                <a:solidFill>
                  <a:srgbClr val="FF0000"/>
                </a:solidFill>
              </a:rPr>
              <a:t>第４節　所得格差</a:t>
            </a:r>
            <a:endParaRPr lang="ja-JP" altLang="en-US" sz="4000">
              <a:solidFill>
                <a:srgbClr val="16165D"/>
              </a:solidFill>
            </a:endParaRPr>
          </a:p>
        </p:txBody>
      </p:sp>
      <p:graphicFrame>
        <p:nvGraphicFramePr>
          <p:cNvPr id="5" name="表 4"/>
          <p:cNvGraphicFramePr>
            <a:graphicFrameLocks noGrp="1"/>
          </p:cNvGraphicFramePr>
          <p:nvPr/>
        </p:nvGraphicFramePr>
        <p:xfrm>
          <a:off x="611188" y="2060575"/>
          <a:ext cx="7993062" cy="3963988"/>
        </p:xfrm>
        <a:graphic>
          <a:graphicData uri="http://schemas.openxmlformats.org/drawingml/2006/table">
            <a:tbl>
              <a:tblPr/>
              <a:tblGrid>
                <a:gridCol w="1206500"/>
                <a:gridCol w="1035050"/>
                <a:gridCol w="1173162"/>
                <a:gridCol w="1042988"/>
                <a:gridCol w="1184275"/>
                <a:gridCol w="1173162"/>
                <a:gridCol w="1177925"/>
              </a:tblGrid>
              <a:tr h="466725">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調査年次 </a:t>
                      </a:r>
                      <a:endParaRPr kumimoji="1" lang="ja-JP" altLang="en-US"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gridSpan="2">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都市 </a:t>
                      </a:r>
                      <a:endParaRPr kumimoji="1" lang="ja-JP" altLang="en-US"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2">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農村 </a:t>
                      </a:r>
                      <a:endParaRPr kumimoji="1" lang="ja-JP" altLang="en-US"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2">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全国 </a:t>
                      </a:r>
                      <a:endParaRPr kumimoji="1" lang="ja-JP" altLang="en-US"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hMerge="1">
                  <a:txBody>
                    <a:bodyPr/>
                    <a:lstStyle/>
                    <a:p>
                      <a:endParaRPr lang="zh-CN" altLang="en-US"/>
                    </a:p>
                  </a:txBody>
                  <a:tcPr/>
                </a:tc>
              </a:tr>
              <a:tr h="466725">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  </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ジニ係数 </a:t>
                      </a:r>
                      <a:endParaRPr kumimoji="1" lang="ja-JP" altLang="en-US"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変化率</a:t>
                      </a:r>
                      <a:r>
                        <a:rPr kumimoji="1" lang="en-US" altLang="zh-CN"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 </a:t>
                      </a: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ジニ係数 </a:t>
                      </a:r>
                      <a:endParaRPr kumimoji="1" lang="ja-JP" altLang="en-US"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変化率</a:t>
                      </a:r>
                      <a:r>
                        <a:rPr kumimoji="1" lang="en-US" altLang="zh-CN"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 </a:t>
                      </a: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ジニ係数 </a:t>
                      </a:r>
                      <a:endParaRPr kumimoji="1" lang="ja-JP" altLang="en-US"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変化率</a:t>
                      </a:r>
                      <a:r>
                        <a:rPr kumimoji="1" lang="en-US" altLang="zh-CN"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 </a:t>
                      </a: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r>
              <a:tr h="466725">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1988</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0.233</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  </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0.338</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  </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0.382</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  </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r>
              <a:tr h="466725">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1995</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0.286</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22.7</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0.416</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23.1</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0.445</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16.5</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r>
              <a:tr h="466725">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2002</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0.319</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11.7</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0.366</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-12</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0.454</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2.0 </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r>
              <a:tr h="466725">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2007</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 </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 </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 </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 </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0.478</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5.3</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r>
              <a:tr h="466725">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2008</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0.34</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0.38</a:t>
                      </a: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20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r>
              <a:tr h="696913">
                <a:tc gridSpan="7">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en-US" sz="16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資料：</a:t>
                      </a:r>
                      <a:r>
                        <a:rPr kumimoji="1" lang="en-US" altLang="ja-JP" sz="16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CHIP 1988, 1995</a:t>
                      </a:r>
                      <a:r>
                        <a:rPr kumimoji="1" lang="ja-JP" altLang="en-US" sz="16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a:t>
                      </a:r>
                      <a:r>
                        <a:rPr kumimoji="1" lang="en-US" altLang="ja-JP" sz="16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2002, 2007</a:t>
                      </a:r>
                      <a:r>
                        <a:rPr kumimoji="1" lang="ja-JP" altLang="en-US" sz="16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年は李・岳（</a:t>
                      </a:r>
                      <a:r>
                        <a:rPr kumimoji="1" lang="en-US" altLang="ja-JP" sz="16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2004</a:t>
                      </a:r>
                      <a:r>
                        <a:rPr kumimoji="1" lang="ja-JP" altLang="en-US" sz="16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a:t>
                      </a:r>
                      <a:r>
                        <a:rPr kumimoji="1" lang="en-US" altLang="ja-JP" sz="16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2007</a:t>
                      </a:r>
                      <a:r>
                        <a:rPr kumimoji="1" lang="ja-JP" altLang="en-US" sz="16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年は李実（</a:t>
                      </a:r>
                      <a:r>
                        <a:rPr kumimoji="1" lang="en-US" altLang="ja-JP" sz="16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2010</a:t>
                      </a:r>
                      <a:r>
                        <a:rPr kumimoji="1" lang="ja-JP" altLang="en-US" sz="16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a:t>
                      </a:r>
                      <a:r>
                        <a:rPr kumimoji="1" lang="en-US" altLang="ja-JP" sz="16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2008</a:t>
                      </a:r>
                      <a:r>
                        <a:rPr kumimoji="1" lang="ja-JP" altLang="en-US" sz="16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年は政府公表値である（張、</a:t>
                      </a:r>
                      <a:r>
                        <a:rPr kumimoji="1" lang="en-US" altLang="ja-JP" sz="16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2010</a:t>
                      </a:r>
                      <a:r>
                        <a:rPr kumimoji="1" lang="ja-JP" altLang="en-US" sz="16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a:t>
                      </a:r>
                      <a:r>
                        <a:rPr kumimoji="1" lang="en-US" altLang="ja-JP" sz="16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239</a:t>
                      </a:r>
                      <a:r>
                        <a:rPr kumimoji="1" lang="ja-JP" altLang="en-US" sz="16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rPr>
                        <a:t>頁）。</a:t>
                      </a:r>
                      <a:endParaRPr kumimoji="1" lang="ja-JP" altLang="en-US" sz="1800" b="0" i="0" u="none" strike="noStrike" cap="none" normalizeH="0" baseline="0" smtClean="0">
                        <a:ln>
                          <a:noFill/>
                        </a:ln>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bl>
          </a:graphicData>
        </a:graphic>
      </p:graphicFrame>
      <p:sp>
        <p:nvSpPr>
          <p:cNvPr id="46081" name="Rectangle 1"/>
          <p:cNvSpPr>
            <a:spLocks noChangeArrowheads="1"/>
          </p:cNvSpPr>
          <p:nvPr/>
        </p:nvSpPr>
        <p:spPr bwMode="auto">
          <a:xfrm>
            <a:off x="539750" y="1268413"/>
            <a:ext cx="2952750" cy="708025"/>
          </a:xfrm>
          <a:prstGeom prst="rect">
            <a:avLst/>
          </a:prstGeom>
          <a:noFill/>
          <a:ln w="9525">
            <a:noFill/>
            <a:miter lim="800000"/>
            <a:headEnd/>
            <a:tailEnd/>
          </a:ln>
          <a:effectLst/>
        </p:spPr>
        <p:txBody>
          <a:bodyPr anchor="ctr">
            <a:spAutoFit/>
          </a:bodyPr>
          <a:lstStyle/>
          <a:p>
            <a:pPr indent="133350">
              <a:defRPr/>
            </a:pPr>
            <a:r>
              <a:rPr lang="ja-JP" dirty="0">
                <a:latin typeface="+mj-ea"/>
                <a:ea typeface="+mj-ea"/>
                <a:cs typeface="Times New Roman" pitchFamily="18" charset="0"/>
              </a:rPr>
              <a:t>表</a:t>
            </a:r>
            <a:r>
              <a:rPr lang="en-US" altLang="ja-JP" dirty="0">
                <a:latin typeface="+mj-ea"/>
                <a:ea typeface="+mj-ea"/>
                <a:cs typeface="Times New Roman" pitchFamily="18" charset="0"/>
              </a:rPr>
              <a:t>5</a:t>
            </a:r>
            <a:r>
              <a:rPr lang="ja-JP" altLang="en-US" dirty="0">
                <a:latin typeface="+mj-ea"/>
                <a:ea typeface="+mj-ea"/>
                <a:cs typeface="Times New Roman" pitchFamily="18" charset="0"/>
              </a:rPr>
              <a:t>　ジニ係数の推移</a:t>
            </a:r>
            <a:endParaRPr lang="ja-JP" altLang="en-US" sz="4000" dirty="0">
              <a:latin typeface="+mj-ea"/>
              <a:ea typeface="+mj-ea"/>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274638"/>
            <a:ext cx="8229600" cy="777875"/>
          </a:xfrm>
        </p:spPr>
        <p:txBody>
          <a:bodyPr/>
          <a:lstStyle/>
          <a:p>
            <a:r>
              <a:rPr lang="ja-JP" altLang="en-US" dirty="0"/>
              <a:t>所得格差</a:t>
            </a:r>
            <a:r>
              <a:rPr lang="ja-JP" altLang="en-US" sz="3200" dirty="0"/>
              <a:t>（世銀データ）</a:t>
            </a:r>
            <a:endParaRPr lang="ja-JP" altLang="en-US" dirty="0"/>
          </a:p>
        </p:txBody>
      </p:sp>
      <p:sp>
        <p:nvSpPr>
          <p:cNvPr id="74759" name="Rectangle 7"/>
          <p:cNvSpPr>
            <a:spLocks noChangeArrowheads="1"/>
          </p:cNvSpPr>
          <p:nvPr/>
        </p:nvSpPr>
        <p:spPr bwMode="auto">
          <a:xfrm>
            <a:off x="8027988" y="1484313"/>
            <a:ext cx="1058862" cy="5048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ja-JP" altLang="en-US"/>
              <a:t>ジニ係数</a:t>
            </a:r>
          </a:p>
        </p:txBody>
      </p:sp>
      <p:sp>
        <p:nvSpPr>
          <p:cNvPr id="74760" name="Rectangle 8"/>
          <p:cNvSpPr>
            <a:spLocks noChangeArrowheads="1"/>
          </p:cNvSpPr>
          <p:nvPr/>
        </p:nvSpPr>
        <p:spPr bwMode="auto">
          <a:xfrm>
            <a:off x="8027988" y="2060575"/>
            <a:ext cx="792162" cy="2889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ja-JP"/>
              <a:t>0.421</a:t>
            </a:r>
          </a:p>
        </p:txBody>
      </p:sp>
      <p:sp>
        <p:nvSpPr>
          <p:cNvPr id="74762" name="Rectangle 10"/>
          <p:cNvSpPr>
            <a:spLocks noChangeArrowheads="1"/>
          </p:cNvSpPr>
          <p:nvPr/>
        </p:nvSpPr>
        <p:spPr bwMode="auto">
          <a:xfrm>
            <a:off x="7956550" y="2565400"/>
            <a:ext cx="914400" cy="2889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ja-JP"/>
              <a:t>0.426</a:t>
            </a:r>
          </a:p>
        </p:txBody>
      </p:sp>
      <p:sp>
        <p:nvSpPr>
          <p:cNvPr id="74763" name="Rectangle 11"/>
          <p:cNvSpPr>
            <a:spLocks noChangeArrowheads="1"/>
          </p:cNvSpPr>
          <p:nvPr/>
        </p:nvSpPr>
        <p:spPr bwMode="auto">
          <a:xfrm>
            <a:off x="7956550" y="2924175"/>
            <a:ext cx="936625" cy="2889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ja-JP"/>
              <a:t>0.425</a:t>
            </a:r>
          </a:p>
        </p:txBody>
      </p:sp>
      <p:sp>
        <p:nvSpPr>
          <p:cNvPr id="74765" name="Rectangle 13"/>
          <p:cNvSpPr>
            <a:spLocks noChangeArrowheads="1"/>
          </p:cNvSpPr>
          <p:nvPr/>
        </p:nvSpPr>
        <p:spPr bwMode="auto">
          <a:xfrm>
            <a:off x="7956550" y="3284538"/>
            <a:ext cx="936625" cy="2889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ja-JP"/>
              <a:t>0.426</a:t>
            </a:r>
          </a:p>
        </p:txBody>
      </p:sp>
      <p:sp>
        <p:nvSpPr>
          <p:cNvPr id="74767" name="Rectangle 15"/>
          <p:cNvSpPr>
            <a:spLocks noChangeArrowheads="1"/>
          </p:cNvSpPr>
          <p:nvPr/>
        </p:nvSpPr>
        <p:spPr bwMode="auto">
          <a:xfrm>
            <a:off x="7956550" y="3644900"/>
            <a:ext cx="936625" cy="2889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ja-JP"/>
              <a:t>0.392</a:t>
            </a:r>
          </a:p>
        </p:txBody>
      </p:sp>
      <p:sp>
        <p:nvSpPr>
          <p:cNvPr id="74768" name="Rectangle 16"/>
          <p:cNvSpPr>
            <a:spLocks noChangeArrowheads="1"/>
          </p:cNvSpPr>
          <p:nvPr/>
        </p:nvSpPr>
        <p:spPr bwMode="auto">
          <a:xfrm>
            <a:off x="7956550" y="4005263"/>
            <a:ext cx="936625" cy="2889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ja-JP"/>
              <a:t>0.357</a:t>
            </a:r>
          </a:p>
        </p:txBody>
      </p:sp>
      <p:sp>
        <p:nvSpPr>
          <p:cNvPr id="74769" name="Rectangle 17"/>
          <p:cNvSpPr>
            <a:spLocks noChangeArrowheads="1"/>
          </p:cNvSpPr>
          <p:nvPr/>
        </p:nvSpPr>
        <p:spPr bwMode="auto">
          <a:xfrm>
            <a:off x="7956550" y="4365625"/>
            <a:ext cx="914400" cy="3587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ja-JP"/>
              <a:t>0.355</a:t>
            </a:r>
          </a:p>
        </p:txBody>
      </p:sp>
      <p:sp>
        <p:nvSpPr>
          <p:cNvPr id="74770" name="Rectangle 18"/>
          <p:cNvSpPr>
            <a:spLocks noChangeArrowheads="1"/>
          </p:cNvSpPr>
          <p:nvPr/>
        </p:nvSpPr>
        <p:spPr bwMode="auto">
          <a:xfrm>
            <a:off x="7956550" y="4797425"/>
            <a:ext cx="936625" cy="28733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ja-JP"/>
              <a:t>0.324</a:t>
            </a:r>
          </a:p>
        </p:txBody>
      </p:sp>
      <p:graphicFrame>
        <p:nvGraphicFramePr>
          <p:cNvPr id="14" name="コンテンツ プレースホルダー 13"/>
          <p:cNvGraphicFramePr>
            <a:graphicFrameLocks noGrp="1"/>
          </p:cNvGraphicFramePr>
          <p:nvPr>
            <p:ph idx="1"/>
            <p:extLst>
              <p:ext uri="{D42A27DB-BD31-4B8C-83A1-F6EECF244321}">
                <p14:modId xmlns:p14="http://schemas.microsoft.com/office/powerpoint/2010/main" val="1509986964"/>
              </p:ext>
            </p:extLst>
          </p:nvPr>
        </p:nvGraphicFramePr>
        <p:xfrm>
          <a:off x="457200" y="1052514"/>
          <a:ext cx="8686800" cy="532881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タイトル 1"/>
          <p:cNvSpPr>
            <a:spLocks noGrp="1"/>
          </p:cNvSpPr>
          <p:nvPr>
            <p:ph type="title"/>
          </p:nvPr>
        </p:nvSpPr>
        <p:spPr/>
        <p:txBody>
          <a:bodyPr/>
          <a:lstStyle/>
          <a:p>
            <a:r>
              <a:rPr lang="ja-JP" altLang="en-US" sz="3600" smtClean="0"/>
              <a:t>中国と世界の所得階層人口</a:t>
            </a:r>
            <a:r>
              <a:rPr lang="ja-JP" altLang="en-US" sz="1600" smtClean="0"/>
              <a:t>（</a:t>
            </a:r>
            <a:r>
              <a:rPr lang="en-US" altLang="ja-JP" sz="1600" smtClean="0"/>
              <a:t>2013</a:t>
            </a:r>
            <a:r>
              <a:rPr lang="ja-JP" altLang="en-US" sz="1600" smtClean="0"/>
              <a:t>年、億人）</a:t>
            </a:r>
            <a:endParaRPr lang="zh-CN" altLang="en-US" smtClean="0"/>
          </a:p>
        </p:txBody>
      </p:sp>
      <p:sp>
        <p:nvSpPr>
          <p:cNvPr id="32771" name="テキスト プレースホルダー 2"/>
          <p:cNvSpPr>
            <a:spLocks noGrp="1"/>
          </p:cNvSpPr>
          <p:nvPr>
            <p:ph type="body" idx="1"/>
          </p:nvPr>
        </p:nvSpPr>
        <p:spPr/>
        <p:txBody>
          <a:bodyPr/>
          <a:lstStyle/>
          <a:p>
            <a:r>
              <a:rPr lang="ja-JP" altLang="en-US" smtClean="0"/>
              <a:t>所得階層人口（中国）</a:t>
            </a:r>
            <a:endParaRPr lang="zh-CN" altLang="en-US" smtClean="0"/>
          </a:p>
        </p:txBody>
      </p:sp>
      <p:sp>
        <p:nvSpPr>
          <p:cNvPr id="32772" name="テキスト プレースホルダー 4"/>
          <p:cNvSpPr>
            <a:spLocks noGrp="1"/>
          </p:cNvSpPr>
          <p:nvPr>
            <p:ph type="body" sz="quarter" idx="3"/>
          </p:nvPr>
        </p:nvSpPr>
        <p:spPr/>
        <p:txBody>
          <a:bodyPr/>
          <a:lstStyle/>
          <a:p>
            <a:r>
              <a:rPr lang="ja-JP" altLang="en-US" smtClean="0"/>
              <a:t>所得階層人口（世界）</a:t>
            </a:r>
            <a:endParaRPr lang="zh-CN" altLang="en-US" smtClean="0"/>
          </a:p>
        </p:txBody>
      </p:sp>
      <p:graphicFrame>
        <p:nvGraphicFramePr>
          <p:cNvPr id="32773" name="コンテンツ プレースホルダー 6"/>
          <p:cNvGraphicFramePr>
            <a:graphicFrameLocks noGrp="1"/>
          </p:cNvGraphicFramePr>
          <p:nvPr>
            <p:ph sz="half" idx="2"/>
          </p:nvPr>
        </p:nvGraphicFramePr>
        <p:xfrm>
          <a:off x="406400" y="2124075"/>
          <a:ext cx="4141788" cy="4052888"/>
        </p:xfrm>
        <a:graphic>
          <a:graphicData uri="http://schemas.openxmlformats.org/presentationml/2006/ole">
            <mc:AlternateContent xmlns:mc="http://schemas.openxmlformats.org/markup-compatibility/2006">
              <mc:Choice xmlns:v="urn:schemas-microsoft-com:vml" Requires="v">
                <p:oleObj spid="_x0000_s72740" name="Chart" r:id="rId3" imgW="4151736" imgH="4060288" progId="Excel.Chart.8">
                  <p:embed/>
                </p:oleObj>
              </mc:Choice>
              <mc:Fallback>
                <p:oleObj name="Chart" r:id="rId3" imgW="4151736" imgH="4060288" progId="Excel.Chart.8">
                  <p:embed/>
                  <p:pic>
                    <p:nvPicPr>
                      <p:cNvPr id="0" name=""/>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400" y="2124075"/>
                        <a:ext cx="4141788" cy="4052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32774" name="コンテンツ プレースホルダー 7"/>
          <p:cNvGraphicFramePr>
            <a:graphicFrameLocks noGrp="1"/>
          </p:cNvGraphicFramePr>
          <p:nvPr>
            <p:ph sz="quarter" idx="4"/>
          </p:nvPr>
        </p:nvGraphicFramePr>
        <p:xfrm>
          <a:off x="4594225" y="2124075"/>
          <a:ext cx="4143375" cy="4052888"/>
        </p:xfrm>
        <a:graphic>
          <a:graphicData uri="http://schemas.openxmlformats.org/presentationml/2006/ole">
            <mc:AlternateContent xmlns:mc="http://schemas.openxmlformats.org/markup-compatibility/2006">
              <mc:Choice xmlns:v="urn:schemas-microsoft-com:vml" Requires="v">
                <p:oleObj spid="_x0000_s72741" name="Chart" r:id="rId5" imgW="4151736" imgH="4060288" progId="Excel.Chart.8">
                  <p:embed/>
                </p:oleObj>
              </mc:Choice>
              <mc:Fallback>
                <p:oleObj name="Chart" r:id="rId5" imgW="4151736" imgH="4060288" progId="Excel.Chart.8">
                  <p:embed/>
                  <p:pic>
                    <p:nvPicPr>
                      <p:cNvPr id="0" name=""/>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94225" y="2124075"/>
                        <a:ext cx="4143375" cy="4052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2015168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a:xfrm>
            <a:off x="457200" y="274638"/>
            <a:ext cx="8229600" cy="706090"/>
          </a:xfrm>
        </p:spPr>
        <p:txBody>
          <a:bodyPr/>
          <a:lstStyle/>
          <a:p>
            <a:r>
              <a:rPr kumimoji="1" lang="ja-JP" altLang="en-US" dirty="0" smtClean="0"/>
              <a:t>不平等の国際比較（世銀データ）</a:t>
            </a:r>
            <a:endParaRPr kumimoji="1" lang="ja-JP" altLang="en-US" dirty="0"/>
          </a:p>
        </p:txBody>
      </p:sp>
      <p:graphicFrame>
        <p:nvGraphicFramePr>
          <p:cNvPr id="9" name="コンテンツ プレースホルダー 8"/>
          <p:cNvGraphicFramePr>
            <a:graphicFrameLocks noGrp="1"/>
          </p:cNvGraphicFramePr>
          <p:nvPr>
            <p:ph idx="1"/>
            <p:extLst>
              <p:ext uri="{D42A27DB-BD31-4B8C-83A1-F6EECF244321}">
                <p14:modId xmlns:p14="http://schemas.microsoft.com/office/powerpoint/2010/main" val="3359032206"/>
              </p:ext>
            </p:extLst>
          </p:nvPr>
        </p:nvGraphicFramePr>
        <p:xfrm>
          <a:off x="683568" y="1196759"/>
          <a:ext cx="7848873" cy="5671185"/>
        </p:xfrm>
        <a:graphic>
          <a:graphicData uri="http://schemas.openxmlformats.org/drawingml/2006/table">
            <a:tbl>
              <a:tblPr>
                <a:tableStyleId>{5C22544A-7EE6-4342-B048-85BDC9FD1C3A}</a:tableStyleId>
              </a:tblPr>
              <a:tblGrid>
                <a:gridCol w="1802333"/>
                <a:gridCol w="3023270"/>
                <a:gridCol w="3023270"/>
              </a:tblGrid>
              <a:tr h="404352">
                <a:tc>
                  <a:txBody>
                    <a:bodyPr/>
                    <a:lstStyle/>
                    <a:p>
                      <a:pPr algn="l" fontAlgn="ctr"/>
                      <a:r>
                        <a:rPr lang="ja-JP" altLang="en-US" sz="2800" u="none" strike="noStrike" dirty="0">
                          <a:effectLst/>
                        </a:rPr>
                        <a:t>国名</a:t>
                      </a:r>
                      <a:endParaRPr lang="ja-JP" altLang="en-US" sz="2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800" u="none" strike="noStrike" dirty="0">
                          <a:effectLst/>
                        </a:rPr>
                        <a:t>ジニ係数</a:t>
                      </a:r>
                      <a:endParaRPr lang="ja-JP" altLang="en-US" sz="2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l" fontAlgn="ctr"/>
                      <a:r>
                        <a:rPr lang="ja-JP" altLang="en-US" sz="2800" u="none" strike="noStrike">
                          <a:effectLst/>
                        </a:rPr>
                        <a:t>年次</a:t>
                      </a:r>
                      <a:endParaRPr lang="ja-JP" altLang="en-US" sz="2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04352">
                <a:tc>
                  <a:txBody>
                    <a:bodyPr/>
                    <a:lstStyle/>
                    <a:p>
                      <a:pPr algn="l" fontAlgn="ctr"/>
                      <a:r>
                        <a:rPr lang="ja-JP" altLang="en-US" sz="2800" u="none" strike="noStrike" dirty="0">
                          <a:effectLst/>
                        </a:rPr>
                        <a:t>南アフリカ</a:t>
                      </a:r>
                      <a:endParaRPr lang="ja-JP" altLang="en-US" sz="2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800" u="none" strike="noStrike" dirty="0">
                          <a:effectLst/>
                        </a:rPr>
                        <a:t>0.634</a:t>
                      </a:r>
                      <a:endParaRPr lang="en-US" altLang="ja-JP" sz="2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800" u="none" strike="noStrike" dirty="0">
                          <a:effectLst/>
                        </a:rPr>
                        <a:t>2011</a:t>
                      </a:r>
                      <a:endParaRPr lang="en-US" altLang="ja-JP" sz="2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04352">
                <a:tc>
                  <a:txBody>
                    <a:bodyPr/>
                    <a:lstStyle/>
                    <a:p>
                      <a:pPr algn="l" fontAlgn="ctr"/>
                      <a:r>
                        <a:rPr lang="ja-JP" altLang="en-US" sz="2800" u="none" strike="noStrike">
                          <a:effectLst/>
                        </a:rPr>
                        <a:t>ザンビア</a:t>
                      </a:r>
                      <a:endParaRPr lang="ja-JP" altLang="en-US" sz="2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800" u="none" strike="noStrike">
                          <a:effectLst/>
                        </a:rPr>
                        <a:t>0.556</a:t>
                      </a:r>
                      <a:endParaRPr lang="en-US" altLang="ja-JP" sz="2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800" u="none" strike="noStrike" dirty="0">
                          <a:effectLst/>
                        </a:rPr>
                        <a:t>2010</a:t>
                      </a:r>
                      <a:endParaRPr lang="en-US" altLang="ja-JP" sz="2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04352">
                <a:tc>
                  <a:txBody>
                    <a:bodyPr/>
                    <a:lstStyle/>
                    <a:p>
                      <a:pPr algn="l" fontAlgn="ctr"/>
                      <a:r>
                        <a:rPr lang="ja-JP" altLang="en-US" sz="2800" u="none" strike="noStrike">
                          <a:effectLst/>
                        </a:rPr>
                        <a:t>ブラジル</a:t>
                      </a:r>
                      <a:endParaRPr lang="ja-JP" altLang="en-US" sz="2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800" u="none" strike="noStrike">
                          <a:effectLst/>
                        </a:rPr>
                        <a:t>0.515</a:t>
                      </a:r>
                      <a:endParaRPr lang="en-US" altLang="ja-JP" sz="2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800" u="none" strike="noStrike" dirty="0">
                          <a:effectLst/>
                        </a:rPr>
                        <a:t>2014</a:t>
                      </a:r>
                      <a:endParaRPr lang="en-US" altLang="ja-JP" sz="2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04352">
                <a:tc>
                  <a:txBody>
                    <a:bodyPr/>
                    <a:lstStyle/>
                    <a:p>
                      <a:pPr algn="l" fontAlgn="ctr"/>
                      <a:r>
                        <a:rPr lang="ja-JP" altLang="en-US" sz="2800" u="none" strike="noStrike">
                          <a:effectLst/>
                        </a:rPr>
                        <a:t>ルワンダ</a:t>
                      </a:r>
                      <a:endParaRPr lang="ja-JP" altLang="en-US" sz="2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800" u="none" strike="noStrike">
                          <a:effectLst/>
                        </a:rPr>
                        <a:t>0.504</a:t>
                      </a:r>
                      <a:endParaRPr lang="en-US" altLang="ja-JP" sz="2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800" u="none" strike="noStrike" dirty="0">
                          <a:effectLst/>
                        </a:rPr>
                        <a:t>2013</a:t>
                      </a:r>
                      <a:endParaRPr lang="en-US" altLang="ja-JP" sz="2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04352">
                <a:tc>
                  <a:txBody>
                    <a:bodyPr/>
                    <a:lstStyle/>
                    <a:p>
                      <a:pPr algn="l" fontAlgn="ctr"/>
                      <a:r>
                        <a:rPr lang="ja-JP" altLang="en-US" sz="2800" u="none" strike="noStrike">
                          <a:effectLst/>
                        </a:rPr>
                        <a:t>メキシコ</a:t>
                      </a:r>
                      <a:endParaRPr lang="ja-JP" altLang="en-US" sz="2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800" u="none" strike="noStrike">
                          <a:effectLst/>
                        </a:rPr>
                        <a:t>0.482</a:t>
                      </a:r>
                      <a:endParaRPr lang="en-US" altLang="ja-JP" sz="2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800" u="none" strike="noStrike" dirty="0">
                          <a:effectLst/>
                        </a:rPr>
                        <a:t>2014</a:t>
                      </a:r>
                      <a:endParaRPr lang="en-US" altLang="ja-JP" sz="2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04352">
                <a:tc>
                  <a:txBody>
                    <a:bodyPr/>
                    <a:lstStyle/>
                    <a:p>
                      <a:pPr algn="l" fontAlgn="ctr"/>
                      <a:r>
                        <a:rPr lang="ja-JP" altLang="en-US" sz="2800" u="none" strike="noStrike">
                          <a:effectLst/>
                        </a:rPr>
                        <a:t>フィリピン</a:t>
                      </a:r>
                      <a:endParaRPr lang="ja-JP" altLang="en-US" sz="2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800" u="none" strike="noStrike">
                          <a:effectLst/>
                        </a:rPr>
                        <a:t>0.430</a:t>
                      </a:r>
                      <a:endParaRPr lang="en-US" altLang="ja-JP" sz="2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800" u="none" strike="noStrike" dirty="0">
                          <a:effectLst/>
                        </a:rPr>
                        <a:t>2012</a:t>
                      </a:r>
                      <a:endParaRPr lang="en-US" altLang="ja-JP" sz="2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04352">
                <a:tc>
                  <a:txBody>
                    <a:bodyPr/>
                    <a:lstStyle/>
                    <a:p>
                      <a:pPr algn="l" fontAlgn="ctr"/>
                      <a:r>
                        <a:rPr lang="ja-JP" altLang="en-US" sz="2800" u="none" strike="noStrike">
                          <a:effectLst/>
                        </a:rPr>
                        <a:t>中国</a:t>
                      </a:r>
                      <a:endParaRPr lang="ja-JP" altLang="en-US" sz="2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800" u="none" strike="noStrike">
                          <a:effectLst/>
                        </a:rPr>
                        <a:t>0.422</a:t>
                      </a:r>
                      <a:endParaRPr lang="en-US" altLang="ja-JP" sz="2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800" u="none" strike="noStrike" dirty="0">
                          <a:effectLst/>
                        </a:rPr>
                        <a:t>2012</a:t>
                      </a:r>
                      <a:endParaRPr lang="en-US" altLang="ja-JP" sz="2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04352">
                <a:tc>
                  <a:txBody>
                    <a:bodyPr/>
                    <a:lstStyle/>
                    <a:p>
                      <a:pPr algn="l" fontAlgn="ctr"/>
                      <a:r>
                        <a:rPr lang="ja-JP" altLang="en-US" sz="2800" u="none" strike="noStrike">
                          <a:effectLst/>
                        </a:rPr>
                        <a:t>ウルグアイ</a:t>
                      </a:r>
                      <a:endParaRPr lang="ja-JP" altLang="en-US" sz="2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800" u="none" strike="noStrike">
                          <a:effectLst/>
                        </a:rPr>
                        <a:t>0.416</a:t>
                      </a:r>
                      <a:endParaRPr lang="en-US" altLang="ja-JP" sz="2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800" u="none" strike="noStrike" dirty="0">
                          <a:effectLst/>
                        </a:rPr>
                        <a:t>2014</a:t>
                      </a:r>
                      <a:endParaRPr lang="en-US" altLang="ja-JP" sz="2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04352">
                <a:tc>
                  <a:txBody>
                    <a:bodyPr/>
                    <a:lstStyle/>
                    <a:p>
                      <a:pPr algn="l" fontAlgn="ctr"/>
                      <a:r>
                        <a:rPr lang="ja-JP" altLang="en-US" sz="2800" u="none" strike="noStrike">
                          <a:effectLst/>
                        </a:rPr>
                        <a:t>ロシア</a:t>
                      </a:r>
                      <a:endParaRPr lang="ja-JP" altLang="en-US" sz="2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800" u="none" strike="noStrike">
                          <a:effectLst/>
                        </a:rPr>
                        <a:t>0.416</a:t>
                      </a:r>
                      <a:endParaRPr lang="en-US" altLang="ja-JP" sz="2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800" u="none" strike="noStrike" dirty="0">
                          <a:effectLst/>
                        </a:rPr>
                        <a:t>2012</a:t>
                      </a:r>
                      <a:endParaRPr lang="en-US" altLang="ja-JP" sz="2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04352">
                <a:tc>
                  <a:txBody>
                    <a:bodyPr/>
                    <a:lstStyle/>
                    <a:p>
                      <a:pPr algn="l" fontAlgn="ctr"/>
                      <a:r>
                        <a:rPr lang="ja-JP" altLang="en-US" sz="2800" u="none" strike="noStrike">
                          <a:effectLst/>
                        </a:rPr>
                        <a:t>米国</a:t>
                      </a:r>
                      <a:endParaRPr lang="ja-JP" altLang="en-US" sz="2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800" u="none" strike="noStrike">
                          <a:effectLst/>
                        </a:rPr>
                        <a:t>0.411</a:t>
                      </a:r>
                      <a:endParaRPr lang="en-US" altLang="ja-JP" sz="2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800" u="none" strike="noStrike" dirty="0">
                          <a:effectLst/>
                        </a:rPr>
                        <a:t>2013</a:t>
                      </a:r>
                      <a:endParaRPr lang="en-US" altLang="ja-JP" sz="2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04352">
                <a:tc>
                  <a:txBody>
                    <a:bodyPr/>
                    <a:lstStyle/>
                    <a:p>
                      <a:pPr algn="l" fontAlgn="ctr"/>
                      <a:r>
                        <a:rPr lang="ja-JP" altLang="en-US" sz="2800" u="none" strike="noStrike">
                          <a:effectLst/>
                        </a:rPr>
                        <a:t>タイ</a:t>
                      </a:r>
                      <a:endParaRPr lang="ja-JP" altLang="en-US" sz="2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800" u="none" strike="noStrike">
                          <a:effectLst/>
                        </a:rPr>
                        <a:t>0.379</a:t>
                      </a:r>
                      <a:endParaRPr lang="en-US" altLang="ja-JP" sz="2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800" u="none" strike="noStrike" dirty="0">
                          <a:effectLst/>
                        </a:rPr>
                        <a:t>2013</a:t>
                      </a:r>
                      <a:endParaRPr lang="en-US" altLang="ja-JP" sz="2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04352">
                <a:tc>
                  <a:txBody>
                    <a:bodyPr/>
                    <a:lstStyle/>
                    <a:p>
                      <a:pPr algn="l" fontAlgn="ctr"/>
                      <a:r>
                        <a:rPr lang="ja-JP" altLang="en-US" sz="2800" u="none" strike="noStrike">
                          <a:effectLst/>
                        </a:rPr>
                        <a:t>日本</a:t>
                      </a:r>
                      <a:endParaRPr lang="ja-JP" altLang="en-US" sz="2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800" u="none" strike="noStrike">
                          <a:effectLst/>
                        </a:rPr>
                        <a:t>0.321</a:t>
                      </a:r>
                      <a:endParaRPr lang="en-US" altLang="ja-JP" sz="2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800" u="none" strike="noStrike" dirty="0">
                          <a:effectLst/>
                        </a:rPr>
                        <a:t>2008</a:t>
                      </a:r>
                      <a:endParaRPr lang="en-US" altLang="ja-JP" sz="2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bl>
          </a:graphicData>
        </a:graphic>
      </p:graphicFrame>
    </p:spTree>
    <p:extLst>
      <p:ext uri="{BB962C8B-B14F-4D97-AF65-F5344CB8AC3E}">
        <p14:creationId xmlns:p14="http://schemas.microsoft.com/office/powerpoint/2010/main" val="14350108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番号プレースホルダ 5"/>
          <p:cNvSpPr txBox="1">
            <a:spLocks noGrp="1"/>
          </p:cNvSpPr>
          <p:nvPr/>
        </p:nvSpPr>
        <p:spPr bwMode="auto">
          <a:xfrm>
            <a:off x="6553200" y="6245225"/>
            <a:ext cx="2133600" cy="476250"/>
          </a:xfrm>
          <a:prstGeom prst="rect">
            <a:avLst/>
          </a:prstGeom>
          <a:noFill/>
          <a:ln>
            <a:miter lim="800000"/>
            <a:headEnd/>
            <a:tailEnd/>
          </a:ln>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3C7831C3-1296-4BD3-A2AF-0F45D581E9CE}" type="slidenum">
              <a:rPr lang="en-US" altLang="ja-JP" sz="1200">
                <a:solidFill>
                  <a:srgbClr val="898989"/>
                </a:solidFill>
                <a:latin typeface="Calibri" panose="020F0502020204030204" pitchFamily="34" charset="0"/>
              </a:rPr>
              <a:pPr algn="r"/>
              <a:t>33</a:t>
            </a:fld>
            <a:endParaRPr lang="en-US" altLang="ja-JP" sz="1200">
              <a:solidFill>
                <a:srgbClr val="898989"/>
              </a:solidFill>
              <a:latin typeface="Calibri" panose="020F0502020204030204" pitchFamily="34" charset="0"/>
            </a:endParaRPr>
          </a:p>
        </p:txBody>
      </p:sp>
      <p:sp>
        <p:nvSpPr>
          <p:cNvPr id="53251" name="Rectangle 2"/>
          <p:cNvSpPr>
            <a:spLocks noGrp="1" noChangeArrowheads="1"/>
          </p:cNvSpPr>
          <p:nvPr>
            <p:ph type="title" idx="4294967295"/>
          </p:nvPr>
        </p:nvSpPr>
        <p:spPr>
          <a:xfrm>
            <a:off x="174625" y="274638"/>
            <a:ext cx="8512175" cy="561975"/>
          </a:xfrm>
        </p:spPr>
        <p:txBody>
          <a:bodyPr/>
          <a:lstStyle/>
          <a:p>
            <a:r>
              <a:rPr lang="ja-JP" altLang="en-US">
                <a:solidFill>
                  <a:srgbClr val="FF0000"/>
                </a:solidFill>
              </a:rPr>
              <a:t>第４節　所得格差</a:t>
            </a:r>
            <a:endParaRPr lang="ja-JP" altLang="en-US" sz="4000">
              <a:solidFill>
                <a:srgbClr val="16165D"/>
              </a:solidFill>
            </a:endParaRPr>
          </a:p>
        </p:txBody>
      </p:sp>
      <p:pic>
        <p:nvPicPr>
          <p:cNvPr id="53252"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557338"/>
            <a:ext cx="6769100" cy="511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8" name="Rectangle 2"/>
          <p:cNvSpPr>
            <a:spLocks noChangeArrowheads="1"/>
          </p:cNvSpPr>
          <p:nvPr/>
        </p:nvSpPr>
        <p:spPr bwMode="auto">
          <a:xfrm>
            <a:off x="1042988" y="855663"/>
            <a:ext cx="6842125" cy="708025"/>
          </a:xfrm>
          <a:prstGeom prst="rect">
            <a:avLst/>
          </a:prstGeom>
          <a:noFill/>
          <a:ln w="9525">
            <a:noFill/>
            <a:miter lim="800000"/>
            <a:headEnd/>
            <a:tailEnd/>
          </a:ln>
          <a:effectLst/>
        </p:spPr>
        <p:txBody>
          <a:bodyPr anchor="ctr">
            <a:spAutoFit/>
          </a:bodyPr>
          <a:lstStyle/>
          <a:p>
            <a:pPr indent="133350">
              <a:defRPr/>
            </a:pPr>
            <a:r>
              <a:rPr lang="ja-JP" dirty="0">
                <a:latin typeface="+mj-ea"/>
                <a:ea typeface="+mj-ea"/>
                <a:cs typeface="Times New Roman" pitchFamily="18" charset="0"/>
              </a:rPr>
              <a:t>図</a:t>
            </a:r>
            <a:r>
              <a:rPr lang="en-US" altLang="ja-JP" dirty="0">
                <a:latin typeface="+mj-ea"/>
                <a:ea typeface="+mj-ea"/>
                <a:cs typeface="Times New Roman" pitchFamily="18" charset="0"/>
              </a:rPr>
              <a:t>2</a:t>
            </a:r>
            <a:r>
              <a:rPr lang="ja-JP" altLang="en-US" dirty="0">
                <a:latin typeface="+mj-ea"/>
                <a:ea typeface="+mj-ea"/>
                <a:cs typeface="Times New Roman" pitchFamily="18" charset="0"/>
              </a:rPr>
              <a:t>　中国のクズネッツ曲線（</a:t>
            </a:r>
            <a:r>
              <a:rPr lang="en-US" altLang="ja-JP" dirty="0">
                <a:latin typeface="+mj-ea"/>
                <a:ea typeface="+mj-ea"/>
                <a:cs typeface="Times New Roman" pitchFamily="18" charset="0"/>
              </a:rPr>
              <a:t>1978-2008</a:t>
            </a:r>
            <a:r>
              <a:rPr lang="ja-JP" altLang="en-US" dirty="0">
                <a:latin typeface="+mj-ea"/>
                <a:ea typeface="+mj-ea"/>
                <a:cs typeface="Times New Roman" pitchFamily="18" charset="0"/>
              </a:rPr>
              <a:t>）</a:t>
            </a:r>
            <a:endParaRPr lang="ja-JP" altLang="en-US" sz="4000" dirty="0">
              <a:latin typeface="+mj-ea"/>
              <a:ea typeface="+mj-ea"/>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番号プレースホルダ 5"/>
          <p:cNvSpPr txBox="1">
            <a:spLocks noGrp="1"/>
          </p:cNvSpPr>
          <p:nvPr/>
        </p:nvSpPr>
        <p:spPr bwMode="auto">
          <a:xfrm>
            <a:off x="6553200" y="6245225"/>
            <a:ext cx="2133600" cy="476250"/>
          </a:xfrm>
          <a:prstGeom prst="rect">
            <a:avLst/>
          </a:prstGeom>
          <a:noFill/>
          <a:ln>
            <a:miter lim="800000"/>
            <a:headEnd/>
            <a:tailEnd/>
          </a:ln>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46ED4A61-8DF3-44C6-9EF0-04049F706A4F}" type="slidenum">
              <a:rPr lang="en-US" altLang="ja-JP" sz="1200">
                <a:solidFill>
                  <a:srgbClr val="898989"/>
                </a:solidFill>
                <a:latin typeface="Calibri" panose="020F0502020204030204" pitchFamily="34" charset="0"/>
              </a:rPr>
              <a:pPr algn="r"/>
              <a:t>34</a:t>
            </a:fld>
            <a:endParaRPr lang="en-US" altLang="ja-JP" sz="1200">
              <a:solidFill>
                <a:srgbClr val="898989"/>
              </a:solidFill>
              <a:latin typeface="Calibri" panose="020F0502020204030204" pitchFamily="34" charset="0"/>
            </a:endParaRPr>
          </a:p>
        </p:txBody>
      </p:sp>
      <p:sp>
        <p:nvSpPr>
          <p:cNvPr id="54275" name="Rectangle 2"/>
          <p:cNvSpPr>
            <a:spLocks noGrp="1" noChangeArrowheads="1"/>
          </p:cNvSpPr>
          <p:nvPr>
            <p:ph type="title" idx="4294967295"/>
          </p:nvPr>
        </p:nvSpPr>
        <p:spPr>
          <a:xfrm>
            <a:off x="174625" y="274638"/>
            <a:ext cx="8512175" cy="561975"/>
          </a:xfrm>
        </p:spPr>
        <p:txBody>
          <a:bodyPr/>
          <a:lstStyle/>
          <a:p>
            <a:r>
              <a:rPr lang="ja-JP" altLang="en-US">
                <a:solidFill>
                  <a:srgbClr val="FF0000"/>
                </a:solidFill>
              </a:rPr>
              <a:t>第４節　所得格差</a:t>
            </a:r>
            <a:endParaRPr lang="ja-JP" altLang="en-US" sz="4000">
              <a:solidFill>
                <a:srgbClr val="16165D"/>
              </a:solidFill>
            </a:endParaRPr>
          </a:p>
        </p:txBody>
      </p:sp>
      <p:pic>
        <p:nvPicPr>
          <p:cNvPr id="54276"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412875"/>
            <a:ext cx="7272338" cy="510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4" name="Rectangle 2"/>
          <p:cNvSpPr>
            <a:spLocks noChangeArrowheads="1"/>
          </p:cNvSpPr>
          <p:nvPr/>
        </p:nvSpPr>
        <p:spPr bwMode="auto">
          <a:xfrm>
            <a:off x="971550" y="782638"/>
            <a:ext cx="7200900" cy="708025"/>
          </a:xfrm>
          <a:prstGeom prst="rect">
            <a:avLst/>
          </a:prstGeom>
          <a:noFill/>
          <a:ln w="9525">
            <a:noFill/>
            <a:miter lim="800000"/>
            <a:headEnd/>
            <a:tailEnd/>
          </a:ln>
          <a:effectLst/>
        </p:spPr>
        <p:txBody>
          <a:bodyPr anchor="ctr">
            <a:spAutoFit/>
          </a:bodyPr>
          <a:lstStyle/>
          <a:p>
            <a:pPr indent="268288">
              <a:defRPr/>
            </a:pPr>
            <a:r>
              <a:rPr lang="ja-JP" dirty="0">
                <a:latin typeface="+mj-ea"/>
                <a:ea typeface="+mj-ea"/>
                <a:cs typeface="Times New Roman" pitchFamily="18" charset="0"/>
              </a:rPr>
              <a:t>図</a:t>
            </a:r>
            <a:r>
              <a:rPr lang="en-US" altLang="ja-JP" dirty="0">
                <a:latin typeface="+mj-ea"/>
                <a:ea typeface="+mj-ea"/>
                <a:cs typeface="Times New Roman" pitchFamily="18" charset="0"/>
              </a:rPr>
              <a:t>4</a:t>
            </a:r>
            <a:r>
              <a:rPr lang="ja-JP" altLang="en-US" dirty="0">
                <a:latin typeface="+mj-ea"/>
                <a:ea typeface="+mj-ea"/>
                <a:cs typeface="Times New Roman" pitchFamily="18" charset="0"/>
              </a:rPr>
              <a:t>　教育と所得の関係（横軸＝年数、縦軸＝元）</a:t>
            </a:r>
            <a:endParaRPr lang="ja-JP" altLang="en-US" sz="4000" dirty="0">
              <a:latin typeface="+mj-ea"/>
              <a:ea typeface="+mj-ea"/>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番号プレースホルダ 5"/>
          <p:cNvSpPr txBox="1">
            <a:spLocks noGrp="1"/>
          </p:cNvSpPr>
          <p:nvPr/>
        </p:nvSpPr>
        <p:spPr bwMode="auto">
          <a:xfrm>
            <a:off x="6553200" y="6245225"/>
            <a:ext cx="2133600" cy="476250"/>
          </a:xfrm>
          <a:prstGeom prst="rect">
            <a:avLst/>
          </a:prstGeom>
          <a:noFill/>
          <a:ln>
            <a:miter lim="800000"/>
            <a:headEnd/>
            <a:tailEnd/>
          </a:ln>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D437CF51-A3C7-4034-A2D9-9CB81666DB6E}" type="slidenum">
              <a:rPr lang="en-US" altLang="ja-JP" sz="1200">
                <a:solidFill>
                  <a:srgbClr val="898989"/>
                </a:solidFill>
                <a:latin typeface="Calibri" panose="020F0502020204030204" pitchFamily="34" charset="0"/>
              </a:rPr>
              <a:pPr algn="r"/>
              <a:t>35</a:t>
            </a:fld>
            <a:endParaRPr lang="en-US" altLang="ja-JP" sz="1200">
              <a:solidFill>
                <a:srgbClr val="898989"/>
              </a:solidFill>
              <a:latin typeface="Calibri" panose="020F0502020204030204" pitchFamily="34" charset="0"/>
            </a:endParaRPr>
          </a:p>
        </p:txBody>
      </p:sp>
      <p:sp>
        <p:nvSpPr>
          <p:cNvPr id="56323" name="Rectangle 2"/>
          <p:cNvSpPr>
            <a:spLocks noGrp="1" noChangeArrowheads="1"/>
          </p:cNvSpPr>
          <p:nvPr>
            <p:ph type="title" idx="4294967295"/>
          </p:nvPr>
        </p:nvSpPr>
        <p:spPr>
          <a:xfrm>
            <a:off x="179388" y="260350"/>
            <a:ext cx="8512175" cy="561975"/>
          </a:xfrm>
        </p:spPr>
        <p:txBody>
          <a:bodyPr/>
          <a:lstStyle/>
          <a:p>
            <a:r>
              <a:rPr lang="ja-JP" altLang="en-US">
                <a:solidFill>
                  <a:srgbClr val="FF0000"/>
                </a:solidFill>
              </a:rPr>
              <a:t>終わりに</a:t>
            </a:r>
          </a:p>
        </p:txBody>
      </p:sp>
      <p:sp>
        <p:nvSpPr>
          <p:cNvPr id="17412" name="正方形/長方形 6"/>
          <p:cNvSpPr>
            <a:spLocks noChangeArrowheads="1"/>
          </p:cNvSpPr>
          <p:nvPr/>
        </p:nvSpPr>
        <p:spPr bwMode="auto">
          <a:xfrm>
            <a:off x="539750" y="981075"/>
            <a:ext cx="8135938" cy="5324475"/>
          </a:xfrm>
          <a:prstGeom prst="rect">
            <a:avLst/>
          </a:prstGeom>
          <a:noFill/>
          <a:ln w="9525">
            <a:solidFill>
              <a:schemeClr val="tx1"/>
            </a:solidFill>
            <a:miter lim="800000"/>
            <a:headEnd/>
            <a:tailEnd/>
          </a:ln>
        </p:spPr>
        <p:txBody>
          <a:bodyPr>
            <a:spAutoFit/>
          </a:bodyPr>
          <a:lstStyle/>
          <a:p>
            <a:pPr marL="609600" indent="-609600">
              <a:spcBef>
                <a:spcPct val="20000"/>
              </a:spcBef>
              <a:defRPr/>
            </a:pPr>
            <a:r>
              <a:rPr lang="ja-JP" altLang="en-US" sz="2800" dirty="0">
                <a:solidFill>
                  <a:srgbClr val="FF0000"/>
                </a:solidFill>
                <a:latin typeface="+mj-ea"/>
                <a:ea typeface="+mj-ea"/>
              </a:rPr>
              <a:t>主な結論</a:t>
            </a:r>
            <a:endParaRPr lang="en-US" altLang="ja-JP" sz="2800" dirty="0">
              <a:solidFill>
                <a:srgbClr val="FF0000"/>
              </a:solidFill>
              <a:latin typeface="+mj-ea"/>
              <a:ea typeface="+mj-ea"/>
            </a:endParaRPr>
          </a:p>
          <a:p>
            <a:pPr marL="609600" indent="-609600">
              <a:spcBef>
                <a:spcPct val="20000"/>
              </a:spcBef>
              <a:defRPr/>
            </a:pPr>
            <a:r>
              <a:rPr lang="en-US" altLang="ja-JP" sz="2400" dirty="0">
                <a:solidFill>
                  <a:schemeClr val="tx2"/>
                </a:solidFill>
                <a:latin typeface="+mj-ea"/>
                <a:ea typeface="+mj-ea"/>
              </a:rPr>
              <a:t>1</a:t>
            </a:r>
            <a:r>
              <a:rPr lang="ja-JP" altLang="en-US" sz="2400" dirty="0" err="1">
                <a:solidFill>
                  <a:schemeClr val="tx2"/>
                </a:solidFill>
                <a:latin typeface="+mj-ea"/>
                <a:ea typeface="+mj-ea"/>
              </a:rPr>
              <a:t>，</a:t>
            </a:r>
            <a:r>
              <a:rPr lang="ja-JP" altLang="en-US" sz="2400" dirty="0">
                <a:solidFill>
                  <a:schemeClr val="tx2"/>
                </a:solidFill>
                <a:latin typeface="+mj-ea"/>
                <a:ea typeface="+mj-ea"/>
              </a:rPr>
              <a:t>国際基準では貧困人口がまだ多く、貧困解消の道はまだ遠いと思われる。また、近年都市貧困が急増し、新しい問題として注目すべき。</a:t>
            </a:r>
          </a:p>
          <a:p>
            <a:pPr marL="609600" indent="-609600">
              <a:spcBef>
                <a:spcPct val="20000"/>
              </a:spcBef>
              <a:defRPr/>
            </a:pPr>
            <a:r>
              <a:rPr lang="en-US" altLang="ja-JP" sz="2400" dirty="0">
                <a:solidFill>
                  <a:schemeClr val="tx2"/>
                </a:solidFill>
                <a:latin typeface="+mj-ea"/>
                <a:ea typeface="+mj-ea"/>
              </a:rPr>
              <a:t>2</a:t>
            </a:r>
            <a:r>
              <a:rPr lang="ja-JP" altLang="en-US" sz="2400" dirty="0" err="1">
                <a:solidFill>
                  <a:schemeClr val="tx2"/>
                </a:solidFill>
                <a:latin typeface="+mj-ea"/>
                <a:ea typeface="+mj-ea"/>
              </a:rPr>
              <a:t>，</a:t>
            </a:r>
            <a:r>
              <a:rPr lang="ja-JP" altLang="en-US" sz="2400" dirty="0">
                <a:solidFill>
                  <a:schemeClr val="tx2"/>
                </a:solidFill>
                <a:latin typeface="+mj-ea"/>
                <a:ea typeface="+mj-ea"/>
              </a:rPr>
              <a:t>都市失業率は続々と上昇している。特に若年層の失業は目立っている。</a:t>
            </a:r>
          </a:p>
          <a:p>
            <a:pPr marL="609600" indent="-609600">
              <a:spcBef>
                <a:spcPct val="20000"/>
              </a:spcBef>
              <a:defRPr/>
            </a:pPr>
            <a:r>
              <a:rPr lang="en-US" altLang="ja-JP" sz="2400" dirty="0">
                <a:solidFill>
                  <a:schemeClr val="tx2"/>
                </a:solidFill>
                <a:latin typeface="+mj-ea"/>
                <a:ea typeface="+mj-ea"/>
              </a:rPr>
              <a:t>3</a:t>
            </a:r>
            <a:r>
              <a:rPr lang="ja-JP" altLang="en-US" sz="2400" dirty="0" err="1">
                <a:solidFill>
                  <a:schemeClr val="tx2"/>
                </a:solidFill>
                <a:latin typeface="+mj-ea"/>
                <a:ea typeface="+mj-ea"/>
              </a:rPr>
              <a:t>，</a:t>
            </a:r>
            <a:r>
              <a:rPr lang="ja-JP" altLang="en-US" sz="2400" dirty="0">
                <a:solidFill>
                  <a:schemeClr val="tx2"/>
                </a:solidFill>
                <a:latin typeface="+mj-ea"/>
                <a:ea typeface="+mj-ea"/>
              </a:rPr>
              <a:t>西部大開発などの政府政策の実施による地域格差は少しずつ縮小しているが、格差実体は依然として大きい。</a:t>
            </a:r>
          </a:p>
          <a:p>
            <a:pPr marL="609600" indent="-609600">
              <a:spcBef>
                <a:spcPct val="20000"/>
              </a:spcBef>
              <a:defRPr/>
            </a:pPr>
            <a:r>
              <a:rPr lang="en-US" altLang="ja-JP" sz="2400" dirty="0">
                <a:solidFill>
                  <a:schemeClr val="tx2"/>
                </a:solidFill>
                <a:latin typeface="+mj-ea"/>
                <a:ea typeface="+mj-ea"/>
              </a:rPr>
              <a:t>4</a:t>
            </a:r>
            <a:r>
              <a:rPr lang="ja-JP" altLang="en-US" sz="2400" dirty="0" err="1">
                <a:solidFill>
                  <a:schemeClr val="tx2"/>
                </a:solidFill>
                <a:latin typeface="+mj-ea"/>
                <a:ea typeface="+mj-ea"/>
              </a:rPr>
              <a:t>，</a:t>
            </a:r>
            <a:r>
              <a:rPr lang="ja-JP" altLang="en-US" sz="2400" dirty="0">
                <a:solidFill>
                  <a:schemeClr val="tx2"/>
                </a:solidFill>
                <a:latin typeface="+mj-ea"/>
                <a:ea typeface="+mj-ea"/>
              </a:rPr>
              <a:t>農村・都市住民の所得分布は悪化している。また、都市部住民の所得格差拡大のスピードは農村住民よりはやい。</a:t>
            </a:r>
          </a:p>
          <a:p>
            <a:pPr marL="269875" indent="-269875">
              <a:spcBef>
                <a:spcPct val="20000"/>
              </a:spcBef>
              <a:defRPr/>
            </a:pPr>
            <a:r>
              <a:rPr lang="en-US" altLang="ja-JP" sz="2400" dirty="0">
                <a:solidFill>
                  <a:schemeClr val="tx2"/>
                </a:solidFill>
                <a:latin typeface="+mj-ea"/>
                <a:ea typeface="+mj-ea"/>
              </a:rPr>
              <a:t>5</a:t>
            </a:r>
            <a:r>
              <a:rPr lang="ja-JP" altLang="en-US" sz="2400" dirty="0" err="1">
                <a:solidFill>
                  <a:schemeClr val="tx2"/>
                </a:solidFill>
                <a:latin typeface="+mj-ea"/>
                <a:ea typeface="+mj-ea"/>
              </a:rPr>
              <a:t>，</a:t>
            </a:r>
            <a:r>
              <a:rPr lang="ja-JP" altLang="en-US" sz="2400" dirty="0">
                <a:solidFill>
                  <a:schemeClr val="tx2"/>
                </a:solidFill>
                <a:latin typeface="+mj-ea"/>
                <a:ea typeface="+mj-ea"/>
              </a:rPr>
              <a:t>所得格差の拡大には都市戸籍など政策の影響が大きいが、経済の市場化の推進により教育の格差などの市場要因は所得格差の主な要因となっている。</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番号プレースホルダ 5"/>
          <p:cNvSpPr txBox="1">
            <a:spLocks noGrp="1"/>
          </p:cNvSpPr>
          <p:nvPr/>
        </p:nvSpPr>
        <p:spPr bwMode="auto">
          <a:xfrm>
            <a:off x="6553200" y="6245225"/>
            <a:ext cx="2133600" cy="476250"/>
          </a:xfrm>
          <a:prstGeom prst="rect">
            <a:avLst/>
          </a:prstGeom>
          <a:noFill/>
          <a:ln>
            <a:miter lim="800000"/>
            <a:headEnd/>
            <a:tailEnd/>
          </a:ln>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C2089BF1-7C2F-4C99-867C-2A8E5460D984}" type="slidenum">
              <a:rPr lang="en-US" altLang="ja-JP" sz="1200">
                <a:solidFill>
                  <a:srgbClr val="898989"/>
                </a:solidFill>
                <a:latin typeface="Calibri" panose="020F0502020204030204" pitchFamily="34" charset="0"/>
              </a:rPr>
              <a:pPr algn="r"/>
              <a:t>36</a:t>
            </a:fld>
            <a:endParaRPr lang="en-US" altLang="ja-JP" sz="1200">
              <a:solidFill>
                <a:srgbClr val="898989"/>
              </a:solidFill>
              <a:latin typeface="Calibri" panose="020F0502020204030204" pitchFamily="34" charset="0"/>
            </a:endParaRPr>
          </a:p>
        </p:txBody>
      </p:sp>
      <p:sp>
        <p:nvSpPr>
          <p:cNvPr id="57347" name="Rectangle 2"/>
          <p:cNvSpPr>
            <a:spLocks noGrp="1" noChangeArrowheads="1"/>
          </p:cNvSpPr>
          <p:nvPr>
            <p:ph type="title" idx="4294967295"/>
          </p:nvPr>
        </p:nvSpPr>
        <p:spPr>
          <a:xfrm>
            <a:off x="174625" y="274638"/>
            <a:ext cx="8512175" cy="561975"/>
          </a:xfrm>
        </p:spPr>
        <p:txBody>
          <a:bodyPr/>
          <a:lstStyle/>
          <a:p>
            <a:r>
              <a:rPr lang="ja-JP" altLang="en-US">
                <a:solidFill>
                  <a:srgbClr val="FF0000"/>
                </a:solidFill>
              </a:rPr>
              <a:t>終わりに</a:t>
            </a:r>
          </a:p>
        </p:txBody>
      </p:sp>
      <p:sp>
        <p:nvSpPr>
          <p:cNvPr id="17412" name="正方形/長方形 6"/>
          <p:cNvSpPr>
            <a:spLocks noChangeArrowheads="1"/>
          </p:cNvSpPr>
          <p:nvPr/>
        </p:nvSpPr>
        <p:spPr bwMode="auto">
          <a:xfrm>
            <a:off x="539750" y="981075"/>
            <a:ext cx="8135938" cy="5057775"/>
          </a:xfrm>
          <a:prstGeom prst="rect">
            <a:avLst/>
          </a:prstGeom>
          <a:noFill/>
          <a:ln w="9525">
            <a:solidFill>
              <a:schemeClr val="tx1"/>
            </a:solidFill>
            <a:miter lim="800000"/>
            <a:headEnd/>
            <a:tailEnd/>
          </a:ln>
        </p:spPr>
        <p:txBody>
          <a:bodyPr>
            <a:spAutoFit/>
          </a:bodyPr>
          <a:lstStyle>
            <a:lvl1pPr marL="609600" indent="-609600">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spcBef>
                <a:spcPct val="20000"/>
              </a:spcBef>
            </a:pPr>
            <a:r>
              <a:rPr lang="ja-JP" altLang="en-US" sz="2800">
                <a:solidFill>
                  <a:srgbClr val="C00000"/>
                </a:solidFill>
                <a:latin typeface="ＭＳ Ｐゴシック" panose="020B0600070205080204" pitchFamily="50" charset="-128"/>
              </a:rPr>
              <a:t>政策意味</a:t>
            </a:r>
          </a:p>
          <a:p>
            <a:pPr>
              <a:spcBef>
                <a:spcPct val="20000"/>
              </a:spcBef>
            </a:pPr>
            <a:r>
              <a:rPr lang="ja-JP" altLang="en-US" sz="2800">
                <a:solidFill>
                  <a:schemeClr val="tx2"/>
                </a:solidFill>
                <a:latin typeface="ＭＳ Ｐゴシック" panose="020B0600070205080204" pitchFamily="50" charset="-128"/>
              </a:rPr>
              <a:t>（１）貧困対策：より有効な政策が必要。</a:t>
            </a:r>
          </a:p>
          <a:p>
            <a:pPr>
              <a:spcBef>
                <a:spcPct val="20000"/>
              </a:spcBef>
            </a:pPr>
            <a:r>
              <a:rPr lang="ja-JP" altLang="en-US" sz="2800">
                <a:solidFill>
                  <a:schemeClr val="tx2"/>
                </a:solidFill>
                <a:latin typeface="ＭＳ Ｐゴシック" panose="020B0600070205080204" pitchFamily="50" charset="-128"/>
              </a:rPr>
              <a:t>　　　都市貧困対策の強化</a:t>
            </a:r>
          </a:p>
          <a:p>
            <a:pPr>
              <a:spcBef>
                <a:spcPct val="20000"/>
              </a:spcBef>
            </a:pPr>
            <a:r>
              <a:rPr lang="ja-JP" altLang="en-US" sz="2800">
                <a:solidFill>
                  <a:schemeClr val="tx2"/>
                </a:solidFill>
                <a:latin typeface="ＭＳ Ｐゴシック" panose="020B0600070205080204" pitchFamily="50" charset="-128"/>
              </a:rPr>
              <a:t>　　　出稼ぎ世帯貧困問題に注意すべき</a:t>
            </a:r>
          </a:p>
          <a:p>
            <a:pPr>
              <a:spcBef>
                <a:spcPct val="20000"/>
              </a:spcBef>
            </a:pPr>
            <a:r>
              <a:rPr lang="ja-JP" altLang="en-US" sz="2800">
                <a:solidFill>
                  <a:schemeClr val="tx2"/>
                </a:solidFill>
                <a:latin typeface="ＭＳ Ｐゴシック" panose="020B0600070205080204" pitchFamily="50" charset="-128"/>
              </a:rPr>
              <a:t>（２）都市失業対策：労働構造・失業構造の改善</a:t>
            </a:r>
          </a:p>
          <a:p>
            <a:pPr>
              <a:spcBef>
                <a:spcPct val="20000"/>
              </a:spcBef>
            </a:pPr>
            <a:r>
              <a:rPr lang="ja-JP" altLang="en-US" sz="2800">
                <a:solidFill>
                  <a:schemeClr val="tx2"/>
                </a:solidFill>
                <a:latin typeface="ＭＳ Ｐゴシック" panose="020B0600070205080204" pitchFamily="50" charset="-128"/>
              </a:rPr>
              <a:t>（３）格差対策：累進税の導入</a:t>
            </a:r>
          </a:p>
          <a:p>
            <a:pPr>
              <a:spcBef>
                <a:spcPct val="20000"/>
              </a:spcBef>
              <a:buFont typeface="Arial" panose="020B0604020202020204" pitchFamily="34" charset="0"/>
              <a:buChar char="•"/>
            </a:pPr>
            <a:r>
              <a:rPr lang="ja-JP" altLang="en-US" sz="2800">
                <a:solidFill>
                  <a:schemeClr val="tx2"/>
                </a:solidFill>
                <a:latin typeface="ＭＳ Ｐゴシック" panose="020B0600070205080204" pitchFamily="50" charset="-128"/>
              </a:rPr>
              <a:t>貧困・失業・格差問題の社会・政治・経済への影響（最近の社会・政治動向）</a:t>
            </a:r>
          </a:p>
          <a:p>
            <a:pPr>
              <a:spcBef>
                <a:spcPct val="20000"/>
              </a:spcBef>
              <a:buFont typeface="Arial" panose="020B0604020202020204" pitchFamily="34" charset="0"/>
              <a:buChar char="•"/>
            </a:pPr>
            <a:r>
              <a:rPr lang="ja-JP" altLang="en-US" sz="2800">
                <a:solidFill>
                  <a:schemeClr val="tx2"/>
                </a:solidFill>
                <a:latin typeface="ＭＳ Ｐゴシック" panose="020B0600070205080204" pitchFamily="50" charset="-128"/>
              </a:rPr>
              <a:t>問題の是正の長期的経済成長への意味</a:t>
            </a:r>
          </a:p>
          <a:p>
            <a:pPr>
              <a:spcBef>
                <a:spcPct val="20000"/>
              </a:spcBef>
              <a:buFont typeface="Arial" panose="020B0604020202020204" pitchFamily="34" charset="0"/>
              <a:buNone/>
            </a:pPr>
            <a:endParaRPr lang="en-US" altLang="ja-JP" sz="2800">
              <a:solidFill>
                <a:srgbClr val="C00000"/>
              </a:solidFill>
              <a:latin typeface="ＭＳ Ｐゴシック" panose="020B0600070205080204" pitchFamily="50" charset="-128"/>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3569</TotalTime>
  <Words>1419</Words>
  <Application>Microsoft Office PowerPoint</Application>
  <PresentationFormat>画面に合わせる (4:3)</PresentationFormat>
  <Paragraphs>656</Paragraphs>
  <Slides>36</Slides>
  <Notes>0</Notes>
  <HiddenSlides>0</HiddenSlides>
  <MMClips>0</MMClips>
  <ScaleCrop>false</ScaleCrop>
  <HeadingPairs>
    <vt:vector size="8" baseType="variant">
      <vt:variant>
        <vt:lpstr>使用されているフォント</vt:lpstr>
      </vt:variant>
      <vt:variant>
        <vt:i4>8</vt:i4>
      </vt:variant>
      <vt:variant>
        <vt:lpstr>テーマ</vt:lpstr>
      </vt:variant>
      <vt:variant>
        <vt:i4>1</vt:i4>
      </vt:variant>
      <vt:variant>
        <vt:lpstr>埋め込まれた OLE サーバー</vt:lpstr>
      </vt:variant>
      <vt:variant>
        <vt:i4>2</vt:i4>
      </vt:variant>
      <vt:variant>
        <vt:lpstr>スライド タイトル</vt:lpstr>
      </vt:variant>
      <vt:variant>
        <vt:i4>36</vt:i4>
      </vt:variant>
    </vt:vector>
  </HeadingPairs>
  <TitlesOfParts>
    <vt:vector size="47" baseType="lpstr">
      <vt:lpstr>ＭＳ Ｐゴシック</vt:lpstr>
      <vt:lpstr>ＭＳ ゴシック</vt:lpstr>
      <vt:lpstr>ＭＳ 明朝</vt:lpstr>
      <vt:lpstr>SimSun</vt:lpstr>
      <vt:lpstr>Arial</vt:lpstr>
      <vt:lpstr>Calibri</vt:lpstr>
      <vt:lpstr>Century</vt:lpstr>
      <vt:lpstr>Times New Roman</vt:lpstr>
      <vt:lpstr>標準デザイン</vt:lpstr>
      <vt:lpstr>Acrobat Document</vt:lpstr>
      <vt:lpstr>Chart</vt:lpstr>
      <vt:lpstr>農村部の貧困問題</vt:lpstr>
      <vt:lpstr>世銀データ(貧困ライン：1日1.9㌦以下）</vt:lpstr>
      <vt:lpstr>第2節　貧困問題</vt:lpstr>
      <vt:lpstr>農村貧困人口（万人、％）『中国統計年鑑2016』p.202</vt:lpstr>
      <vt:lpstr>　貧困問題</vt:lpstr>
      <vt:lpstr>都市部の貧困問題</vt:lpstr>
      <vt:lpstr>PowerPoint プレゼンテーション</vt:lpstr>
      <vt:lpstr>PowerPoint プレゼンテーション</vt:lpstr>
      <vt:lpstr>急増する都市失業</vt:lpstr>
      <vt:lpstr>　失業問題</vt:lpstr>
      <vt:lpstr>失業の問題点</vt:lpstr>
      <vt:lpstr>PowerPoint プレゼンテーション</vt:lpstr>
      <vt:lpstr>失業者急増の要因</vt:lpstr>
      <vt:lpstr>PowerPoint プレゼンテーション</vt:lpstr>
      <vt:lpstr>拡大する格差（2014年）『中国信息報』2015年5月29日</vt:lpstr>
      <vt:lpstr>出稼ぎ者の推移</vt:lpstr>
      <vt:lpstr>出稼ぎ労働者の推移2012年（都市就業者3億7102万人、出稼ぎ労働者2億6261万人　70.8％）</vt:lpstr>
      <vt:lpstr>流動人口と都市就業人口 単位：億人、％『中国統計年鑑2016』p.34,101</vt:lpstr>
      <vt:lpstr>本田汽車零件製造有限公司のスト 2010年年5月28日「人民網」</vt:lpstr>
      <vt:lpstr>PowerPoint プレゼンテーション</vt:lpstr>
      <vt:lpstr>労使のミスマッチ</vt:lpstr>
      <vt:lpstr>世代による仕事観(「人民網」2013年9月3日）  </vt:lpstr>
      <vt:lpstr>都市・農村格差</vt:lpstr>
      <vt:lpstr>第４節　所得格差</vt:lpstr>
      <vt:lpstr>都市・農村の一人当たり純収入</vt:lpstr>
      <vt:lpstr>都市部の平均年収、農村の収入</vt:lpstr>
      <vt:lpstr>　地域格差</vt:lpstr>
      <vt:lpstr>地域格差の推移</vt:lpstr>
      <vt:lpstr>第４節　所得格差</vt:lpstr>
      <vt:lpstr>所得格差（世銀データ）</vt:lpstr>
      <vt:lpstr>中国と世界の所得階層人口（2013年、億人）</vt:lpstr>
      <vt:lpstr>不平等の国際比較（世銀データ）</vt:lpstr>
      <vt:lpstr>第４節　所得格差</vt:lpstr>
      <vt:lpstr>第４節　所得格差</vt:lpstr>
      <vt:lpstr>終わりに</vt:lpstr>
      <vt:lpstr>終わりに</vt:lpstr>
    </vt:vector>
  </TitlesOfParts>
  <Company>富山大学</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高齢化圧力</dc:title>
  <dc:creator>今村</dc:creator>
  <cp:lastModifiedBy>今村弘子</cp:lastModifiedBy>
  <cp:revision>79</cp:revision>
  <cp:lastPrinted>2017-05-21T00:39:11Z</cp:lastPrinted>
  <dcterms:created xsi:type="dcterms:W3CDTF">2004-04-29T05:53:52Z</dcterms:created>
  <dcterms:modified xsi:type="dcterms:W3CDTF">2017-05-21T05:56:17Z</dcterms:modified>
</cp:coreProperties>
</file>