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7" r:id="rId2"/>
    <p:sldId id="296" r:id="rId3"/>
    <p:sldId id="267" r:id="rId4"/>
    <p:sldId id="295" r:id="rId5"/>
    <p:sldId id="297" r:id="rId6"/>
    <p:sldId id="298" r:id="rId7"/>
    <p:sldId id="270" r:id="rId8"/>
    <p:sldId id="299" r:id="rId9"/>
    <p:sldId id="271" r:id="rId10"/>
    <p:sldId id="258" r:id="rId11"/>
    <p:sldId id="300" r:id="rId12"/>
    <p:sldId id="272" r:id="rId13"/>
    <p:sldId id="273" r:id="rId14"/>
    <p:sldId id="260" r:id="rId15"/>
    <p:sldId id="274" r:id="rId16"/>
    <p:sldId id="275" r:id="rId17"/>
    <p:sldId id="276" r:id="rId18"/>
    <p:sldId id="277" r:id="rId19"/>
    <p:sldId id="301" r:id="rId20"/>
    <p:sldId id="278" r:id="rId21"/>
    <p:sldId id="279" r:id="rId22"/>
    <p:sldId id="302" r:id="rId23"/>
    <p:sldId id="280" r:id="rId24"/>
    <p:sldId id="281" r:id="rId25"/>
    <p:sldId id="282" r:id="rId26"/>
    <p:sldId id="283" r:id="rId27"/>
    <p:sldId id="284" r:id="rId28"/>
    <p:sldId id="303" r:id="rId29"/>
    <p:sldId id="285" r:id="rId30"/>
    <p:sldId id="286" r:id="rId31"/>
    <p:sldId id="304" r:id="rId32"/>
    <p:sldId id="294" r:id="rId33"/>
    <p:sldId id="287" r:id="rId34"/>
    <p:sldId id="305" r:id="rId35"/>
    <p:sldId id="288" r:id="rId36"/>
    <p:sldId id="289" r:id="rId37"/>
    <p:sldId id="290" r:id="rId38"/>
    <p:sldId id="291" r:id="rId39"/>
    <p:sldId id="292" r:id="rId40"/>
    <p:sldId id="293" r:id="rId41"/>
  </p:sldIdLst>
  <p:sldSz cx="9144000" cy="6858000" type="screen4x3"/>
  <p:notesSz cx="6858000" cy="9144000"/>
  <p:defaultTextStyle>
    <a:defPPr>
      <a:defRPr lang="ja-JP"/>
    </a:defPPr>
    <a:lvl1pPr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2014</a:t>
            </a:r>
            <a:r>
              <a:rPr lang="ja-JP"/>
              <a:t>年エネルギー消費量</a:t>
            </a:r>
            <a:endParaRPr lang="en-US"/>
          </a:p>
          <a:p>
            <a:pPr>
              <a:defRPr/>
            </a:pPr>
            <a:r>
              <a:rPr lang="en-US"/>
              <a:t>(100</a:t>
            </a:r>
            <a:r>
              <a:rPr lang="ja-JP"/>
              <a:t>万㌧石油換算）</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stacked"/>
        <c:varyColors val="0"/>
        <c:ser>
          <c:idx val="0"/>
          <c:order val="0"/>
          <c:tx>
            <c:strRef>
              <c:f>[世界のエネルギー消費量.xlsx]Sheet2!$A$3</c:f>
              <c:strCache>
                <c:ptCount val="1"/>
                <c:pt idx="0">
                  <c:v>石油</c:v>
                </c:pt>
              </c:strCache>
            </c:strRef>
          </c:tx>
          <c:spPr>
            <a:solidFill>
              <a:srgbClr val="FFC000"/>
            </a:solidFill>
            <a:ln>
              <a:noFill/>
            </a:ln>
            <a:effectLst/>
          </c:spPr>
          <c:invertIfNegative val="0"/>
          <c:cat>
            <c:strRef>
              <c:f>[世界のエネルギー消費量.xlsx]Sheet2!$B$2:$K$2</c:f>
              <c:strCache>
                <c:ptCount val="10"/>
                <c:pt idx="0">
                  <c:v>中国</c:v>
                </c:pt>
                <c:pt idx="1">
                  <c:v>米国</c:v>
                </c:pt>
                <c:pt idx="2">
                  <c:v>ロシア</c:v>
                </c:pt>
                <c:pt idx="3">
                  <c:v>インド</c:v>
                </c:pt>
                <c:pt idx="4">
                  <c:v>日本</c:v>
                </c:pt>
                <c:pt idx="5">
                  <c:v>カナダ</c:v>
                </c:pt>
                <c:pt idx="6">
                  <c:v>ドイツ</c:v>
                </c:pt>
                <c:pt idx="7">
                  <c:v>ブラジル</c:v>
                </c:pt>
                <c:pt idx="8">
                  <c:v>韓国</c:v>
                </c:pt>
                <c:pt idx="9">
                  <c:v>フランス</c:v>
                </c:pt>
              </c:strCache>
            </c:strRef>
          </c:cat>
          <c:val>
            <c:numRef>
              <c:f>[世界のエネルギー消費量.xlsx]Sheet2!$B$3:$K$3</c:f>
              <c:numCache>
                <c:formatCode>General</c:formatCode>
                <c:ptCount val="10"/>
                <c:pt idx="0">
                  <c:v>520.29999999999995</c:v>
                </c:pt>
                <c:pt idx="1">
                  <c:v>831.6</c:v>
                </c:pt>
                <c:pt idx="2">
                  <c:v>148.1</c:v>
                </c:pt>
                <c:pt idx="3">
                  <c:v>180.7</c:v>
                </c:pt>
                <c:pt idx="4">
                  <c:v>196.8</c:v>
                </c:pt>
                <c:pt idx="5">
                  <c:v>103</c:v>
                </c:pt>
                <c:pt idx="6">
                  <c:v>111.5</c:v>
                </c:pt>
                <c:pt idx="7">
                  <c:v>142.5</c:v>
                </c:pt>
                <c:pt idx="8">
                  <c:v>108</c:v>
                </c:pt>
                <c:pt idx="9">
                  <c:v>76.900000000000006</c:v>
                </c:pt>
              </c:numCache>
            </c:numRef>
          </c:val>
        </c:ser>
        <c:ser>
          <c:idx val="1"/>
          <c:order val="1"/>
          <c:tx>
            <c:strRef>
              <c:f>[世界のエネルギー消費量.xlsx]Sheet2!$A$4</c:f>
              <c:strCache>
                <c:ptCount val="1"/>
                <c:pt idx="0">
                  <c:v>天然ガス</c:v>
                </c:pt>
              </c:strCache>
            </c:strRef>
          </c:tx>
          <c:spPr>
            <a:solidFill>
              <a:schemeClr val="accent2"/>
            </a:solidFill>
            <a:ln>
              <a:noFill/>
            </a:ln>
            <a:effectLst/>
          </c:spPr>
          <c:invertIfNegative val="0"/>
          <c:cat>
            <c:strRef>
              <c:f>[世界のエネルギー消費量.xlsx]Sheet2!$B$2:$K$2</c:f>
              <c:strCache>
                <c:ptCount val="10"/>
                <c:pt idx="0">
                  <c:v>中国</c:v>
                </c:pt>
                <c:pt idx="1">
                  <c:v>米国</c:v>
                </c:pt>
                <c:pt idx="2">
                  <c:v>ロシア</c:v>
                </c:pt>
                <c:pt idx="3">
                  <c:v>インド</c:v>
                </c:pt>
                <c:pt idx="4">
                  <c:v>日本</c:v>
                </c:pt>
                <c:pt idx="5">
                  <c:v>カナダ</c:v>
                </c:pt>
                <c:pt idx="6">
                  <c:v>ドイツ</c:v>
                </c:pt>
                <c:pt idx="7">
                  <c:v>ブラジル</c:v>
                </c:pt>
                <c:pt idx="8">
                  <c:v>韓国</c:v>
                </c:pt>
                <c:pt idx="9">
                  <c:v>フランス</c:v>
                </c:pt>
              </c:strCache>
            </c:strRef>
          </c:cat>
          <c:val>
            <c:numRef>
              <c:f>[世界のエネルギー消費量.xlsx]Sheet2!$B$4:$K$4</c:f>
              <c:numCache>
                <c:formatCode>General</c:formatCode>
                <c:ptCount val="10"/>
                <c:pt idx="0">
                  <c:v>166.9</c:v>
                </c:pt>
                <c:pt idx="1">
                  <c:v>695.3</c:v>
                </c:pt>
                <c:pt idx="2">
                  <c:v>368.3</c:v>
                </c:pt>
                <c:pt idx="3">
                  <c:v>45.6</c:v>
                </c:pt>
                <c:pt idx="4">
                  <c:v>10.199999999999999</c:v>
                </c:pt>
                <c:pt idx="5">
                  <c:v>93.8</c:v>
                </c:pt>
                <c:pt idx="6">
                  <c:v>63.8</c:v>
                </c:pt>
                <c:pt idx="7">
                  <c:v>35.700000000000003</c:v>
                </c:pt>
                <c:pt idx="8">
                  <c:v>43</c:v>
                </c:pt>
                <c:pt idx="9">
                  <c:v>32.299999999999997</c:v>
                </c:pt>
              </c:numCache>
            </c:numRef>
          </c:val>
        </c:ser>
        <c:ser>
          <c:idx val="2"/>
          <c:order val="2"/>
          <c:tx>
            <c:strRef>
              <c:f>[世界のエネルギー消費量.xlsx]Sheet2!$A$5</c:f>
              <c:strCache>
                <c:ptCount val="1"/>
                <c:pt idx="0">
                  <c:v>石炭</c:v>
                </c:pt>
              </c:strCache>
            </c:strRef>
          </c:tx>
          <c:spPr>
            <a:solidFill>
              <a:schemeClr val="bg2">
                <a:lumMod val="60000"/>
                <a:lumOff val="40000"/>
              </a:schemeClr>
            </a:solidFill>
            <a:ln>
              <a:noFill/>
            </a:ln>
            <a:effectLst/>
          </c:spPr>
          <c:invertIfNegative val="0"/>
          <c:cat>
            <c:strRef>
              <c:f>[世界のエネルギー消費量.xlsx]Sheet2!$B$2:$K$2</c:f>
              <c:strCache>
                <c:ptCount val="10"/>
                <c:pt idx="0">
                  <c:v>中国</c:v>
                </c:pt>
                <c:pt idx="1">
                  <c:v>米国</c:v>
                </c:pt>
                <c:pt idx="2">
                  <c:v>ロシア</c:v>
                </c:pt>
                <c:pt idx="3">
                  <c:v>インド</c:v>
                </c:pt>
                <c:pt idx="4">
                  <c:v>日本</c:v>
                </c:pt>
                <c:pt idx="5">
                  <c:v>カナダ</c:v>
                </c:pt>
                <c:pt idx="6">
                  <c:v>ドイツ</c:v>
                </c:pt>
                <c:pt idx="7">
                  <c:v>ブラジル</c:v>
                </c:pt>
                <c:pt idx="8">
                  <c:v>韓国</c:v>
                </c:pt>
                <c:pt idx="9">
                  <c:v>フランス</c:v>
                </c:pt>
              </c:strCache>
            </c:strRef>
          </c:cat>
          <c:val>
            <c:numRef>
              <c:f>[世界のエネルギー消費量.xlsx]Sheet2!$B$5:$K$5</c:f>
              <c:numCache>
                <c:formatCode>General</c:formatCode>
                <c:ptCount val="10"/>
                <c:pt idx="0">
                  <c:v>1962.4</c:v>
                </c:pt>
                <c:pt idx="1">
                  <c:v>453.4</c:v>
                </c:pt>
                <c:pt idx="2">
                  <c:v>85.2</c:v>
                </c:pt>
                <c:pt idx="3">
                  <c:v>360.2</c:v>
                </c:pt>
                <c:pt idx="4">
                  <c:v>126.5</c:v>
                </c:pt>
                <c:pt idx="5">
                  <c:v>21.2</c:v>
                </c:pt>
                <c:pt idx="6">
                  <c:v>77.400000000000006</c:v>
                </c:pt>
                <c:pt idx="7">
                  <c:v>15.3</c:v>
                </c:pt>
                <c:pt idx="8">
                  <c:v>84.8</c:v>
                </c:pt>
                <c:pt idx="9">
                  <c:v>9</c:v>
                </c:pt>
              </c:numCache>
            </c:numRef>
          </c:val>
        </c:ser>
        <c:ser>
          <c:idx val="3"/>
          <c:order val="3"/>
          <c:tx>
            <c:strRef>
              <c:f>[世界のエネルギー消費量.xlsx]Sheet2!$A$6</c:f>
              <c:strCache>
                <c:ptCount val="1"/>
                <c:pt idx="0">
                  <c:v>原子力</c:v>
                </c:pt>
              </c:strCache>
            </c:strRef>
          </c:tx>
          <c:spPr>
            <a:solidFill>
              <a:schemeClr val="accent4"/>
            </a:solidFill>
            <a:ln>
              <a:noFill/>
            </a:ln>
            <a:effectLst/>
          </c:spPr>
          <c:invertIfNegative val="0"/>
          <c:cat>
            <c:strRef>
              <c:f>[世界のエネルギー消費量.xlsx]Sheet2!$B$2:$K$2</c:f>
              <c:strCache>
                <c:ptCount val="10"/>
                <c:pt idx="0">
                  <c:v>中国</c:v>
                </c:pt>
                <c:pt idx="1">
                  <c:v>米国</c:v>
                </c:pt>
                <c:pt idx="2">
                  <c:v>ロシア</c:v>
                </c:pt>
                <c:pt idx="3">
                  <c:v>インド</c:v>
                </c:pt>
                <c:pt idx="4">
                  <c:v>日本</c:v>
                </c:pt>
                <c:pt idx="5">
                  <c:v>カナダ</c:v>
                </c:pt>
                <c:pt idx="6">
                  <c:v>ドイツ</c:v>
                </c:pt>
                <c:pt idx="7">
                  <c:v>ブラジル</c:v>
                </c:pt>
                <c:pt idx="8">
                  <c:v>韓国</c:v>
                </c:pt>
                <c:pt idx="9">
                  <c:v>フランス</c:v>
                </c:pt>
              </c:strCache>
            </c:strRef>
          </c:cat>
          <c:val>
            <c:numRef>
              <c:f>[世界のエネルギー消費量.xlsx]Sheet2!$B$6:$K$6</c:f>
              <c:numCache>
                <c:formatCode>General</c:formatCode>
                <c:ptCount val="10"/>
                <c:pt idx="0">
                  <c:v>28.6</c:v>
                </c:pt>
                <c:pt idx="1">
                  <c:v>189.8</c:v>
                </c:pt>
                <c:pt idx="2">
                  <c:v>40.9</c:v>
                </c:pt>
                <c:pt idx="3">
                  <c:v>7.8</c:v>
                </c:pt>
                <c:pt idx="4">
                  <c:v>0</c:v>
                </c:pt>
                <c:pt idx="5">
                  <c:v>24</c:v>
                </c:pt>
                <c:pt idx="6">
                  <c:v>22</c:v>
                </c:pt>
                <c:pt idx="7">
                  <c:v>3.5</c:v>
                </c:pt>
                <c:pt idx="8">
                  <c:v>35.4</c:v>
                </c:pt>
                <c:pt idx="9">
                  <c:v>98.6</c:v>
                </c:pt>
              </c:numCache>
            </c:numRef>
          </c:val>
        </c:ser>
        <c:ser>
          <c:idx val="4"/>
          <c:order val="4"/>
          <c:tx>
            <c:strRef>
              <c:f>[世界のエネルギー消費量.xlsx]Sheet2!$A$7</c:f>
              <c:strCache>
                <c:ptCount val="1"/>
                <c:pt idx="0">
                  <c:v>水力</c:v>
                </c:pt>
              </c:strCache>
            </c:strRef>
          </c:tx>
          <c:spPr>
            <a:solidFill>
              <a:schemeClr val="accent5"/>
            </a:solidFill>
            <a:ln>
              <a:noFill/>
            </a:ln>
            <a:effectLst/>
          </c:spPr>
          <c:invertIfNegative val="0"/>
          <c:cat>
            <c:strRef>
              <c:f>[世界のエネルギー消費量.xlsx]Sheet2!$B$2:$K$2</c:f>
              <c:strCache>
                <c:ptCount val="10"/>
                <c:pt idx="0">
                  <c:v>中国</c:v>
                </c:pt>
                <c:pt idx="1">
                  <c:v>米国</c:v>
                </c:pt>
                <c:pt idx="2">
                  <c:v>ロシア</c:v>
                </c:pt>
                <c:pt idx="3">
                  <c:v>インド</c:v>
                </c:pt>
                <c:pt idx="4">
                  <c:v>日本</c:v>
                </c:pt>
                <c:pt idx="5">
                  <c:v>カナダ</c:v>
                </c:pt>
                <c:pt idx="6">
                  <c:v>ドイツ</c:v>
                </c:pt>
                <c:pt idx="7">
                  <c:v>ブラジル</c:v>
                </c:pt>
                <c:pt idx="8">
                  <c:v>韓国</c:v>
                </c:pt>
                <c:pt idx="9">
                  <c:v>フランス</c:v>
                </c:pt>
              </c:strCache>
            </c:strRef>
          </c:cat>
          <c:val>
            <c:numRef>
              <c:f>[世界のエネルギー消費量.xlsx]Sheet2!$B$7:$K$7</c:f>
              <c:numCache>
                <c:formatCode>General</c:formatCode>
                <c:ptCount val="10"/>
                <c:pt idx="0">
                  <c:v>240.8</c:v>
                </c:pt>
                <c:pt idx="1">
                  <c:v>59.1</c:v>
                </c:pt>
                <c:pt idx="2">
                  <c:v>39.299999999999997</c:v>
                </c:pt>
                <c:pt idx="3">
                  <c:v>29.6</c:v>
                </c:pt>
                <c:pt idx="4">
                  <c:v>19.8</c:v>
                </c:pt>
                <c:pt idx="5">
                  <c:v>85.7</c:v>
                </c:pt>
                <c:pt idx="6">
                  <c:v>4.5999999999999996</c:v>
                </c:pt>
                <c:pt idx="7">
                  <c:v>83.6</c:v>
                </c:pt>
                <c:pt idx="8">
                  <c:v>0.8</c:v>
                </c:pt>
                <c:pt idx="9">
                  <c:v>14.2</c:v>
                </c:pt>
              </c:numCache>
            </c:numRef>
          </c:val>
        </c:ser>
        <c:ser>
          <c:idx val="5"/>
          <c:order val="5"/>
          <c:tx>
            <c:strRef>
              <c:f>[世界のエネルギー消費量.xlsx]Sheet2!$A$8</c:f>
              <c:strCache>
                <c:ptCount val="1"/>
                <c:pt idx="0">
                  <c:v>再生可能E</c:v>
                </c:pt>
              </c:strCache>
            </c:strRef>
          </c:tx>
          <c:spPr>
            <a:solidFill>
              <a:srgbClr val="FF0000"/>
            </a:solidFill>
            <a:ln>
              <a:noFill/>
            </a:ln>
            <a:effectLst/>
          </c:spPr>
          <c:invertIfNegative val="0"/>
          <c:cat>
            <c:strRef>
              <c:f>[世界のエネルギー消費量.xlsx]Sheet2!$B$2:$K$2</c:f>
              <c:strCache>
                <c:ptCount val="10"/>
                <c:pt idx="0">
                  <c:v>中国</c:v>
                </c:pt>
                <c:pt idx="1">
                  <c:v>米国</c:v>
                </c:pt>
                <c:pt idx="2">
                  <c:v>ロシア</c:v>
                </c:pt>
                <c:pt idx="3">
                  <c:v>インド</c:v>
                </c:pt>
                <c:pt idx="4">
                  <c:v>日本</c:v>
                </c:pt>
                <c:pt idx="5">
                  <c:v>カナダ</c:v>
                </c:pt>
                <c:pt idx="6">
                  <c:v>ドイツ</c:v>
                </c:pt>
                <c:pt idx="7">
                  <c:v>ブラジル</c:v>
                </c:pt>
                <c:pt idx="8">
                  <c:v>韓国</c:v>
                </c:pt>
                <c:pt idx="9">
                  <c:v>フランス</c:v>
                </c:pt>
              </c:strCache>
            </c:strRef>
          </c:cat>
          <c:val>
            <c:numRef>
              <c:f>[世界のエネルギー消費量.xlsx]Sheet2!$B$8:$K$8</c:f>
              <c:numCache>
                <c:formatCode>General</c:formatCode>
                <c:ptCount val="10"/>
                <c:pt idx="0">
                  <c:v>53.1</c:v>
                </c:pt>
                <c:pt idx="1">
                  <c:v>65</c:v>
                </c:pt>
                <c:pt idx="2">
                  <c:v>0.1</c:v>
                </c:pt>
                <c:pt idx="3">
                  <c:v>13.9</c:v>
                </c:pt>
                <c:pt idx="4">
                  <c:v>11.6</c:v>
                </c:pt>
                <c:pt idx="5">
                  <c:v>4.9000000000000004</c:v>
                </c:pt>
                <c:pt idx="6">
                  <c:v>31.7</c:v>
                </c:pt>
                <c:pt idx="7">
                  <c:v>15.4</c:v>
                </c:pt>
                <c:pt idx="8">
                  <c:v>1.1000000000000001</c:v>
                </c:pt>
                <c:pt idx="9">
                  <c:v>6.5</c:v>
                </c:pt>
              </c:numCache>
            </c:numRef>
          </c:val>
        </c:ser>
        <c:dLbls>
          <c:showLegendKey val="0"/>
          <c:showVal val="0"/>
          <c:showCatName val="0"/>
          <c:showSerName val="0"/>
          <c:showPercent val="0"/>
          <c:showBubbleSize val="0"/>
        </c:dLbls>
        <c:gapWidth val="150"/>
        <c:overlap val="100"/>
        <c:axId val="658451848"/>
        <c:axId val="658450672"/>
      </c:barChart>
      <c:catAx>
        <c:axId val="658451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58450672"/>
        <c:crosses val="autoZero"/>
        <c:auto val="1"/>
        <c:lblAlgn val="ctr"/>
        <c:lblOffset val="100"/>
        <c:noMultiLvlLbl val="0"/>
      </c:catAx>
      <c:valAx>
        <c:axId val="65845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584518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latin typeface="+mn-lt"/>
        </a:defRPr>
      </a:pPr>
      <a:endParaRPr lang="ja-JP"/>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原油価格の推移（ ㌦</a:t>
            </a:r>
            <a:r>
              <a:rPr lang="en-US" altLang="ja-JP"/>
              <a:t>/</a:t>
            </a:r>
            <a:r>
              <a:rPr lang="ja-JP" altLang="en-US"/>
              <a:t>ﾊﾞｰﾚﾙ）</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Sheet1!$B$1</c:f>
              <c:strCache>
                <c:ptCount val="1"/>
                <c:pt idx="0">
                  <c:v> ㌦/ﾊﾞｰﾚﾙ</c:v>
                </c:pt>
              </c:strCache>
            </c:strRef>
          </c:tx>
          <c:spPr>
            <a:ln w="28575" cap="rnd">
              <a:solidFill>
                <a:schemeClr val="tx1"/>
              </a:solidFill>
              <a:round/>
            </a:ln>
            <a:effectLst/>
          </c:spPr>
          <c:marker>
            <c:symbol val="none"/>
          </c:marker>
          <c:cat>
            <c:numRef>
              <c:f>Sheet1!$A$2:$A$89</c:f>
              <c:numCache>
                <c:formatCode>General</c:formatCode>
                <c:ptCount val="88"/>
                <c:pt idx="0">
                  <c:v>2010.01</c:v>
                </c:pt>
                <c:pt idx="1">
                  <c:v>2010.02</c:v>
                </c:pt>
                <c:pt idx="2">
                  <c:v>2010.03</c:v>
                </c:pt>
                <c:pt idx="3">
                  <c:v>2010.04</c:v>
                </c:pt>
                <c:pt idx="4">
                  <c:v>2010.05</c:v>
                </c:pt>
                <c:pt idx="5">
                  <c:v>2010.06</c:v>
                </c:pt>
                <c:pt idx="6">
                  <c:v>2010.07</c:v>
                </c:pt>
                <c:pt idx="7">
                  <c:v>2010.08</c:v>
                </c:pt>
                <c:pt idx="8">
                  <c:v>2010.09</c:v>
                </c:pt>
                <c:pt idx="9">
                  <c:v>2010.1</c:v>
                </c:pt>
                <c:pt idx="10">
                  <c:v>2010.11</c:v>
                </c:pt>
                <c:pt idx="11">
                  <c:v>2010.12</c:v>
                </c:pt>
                <c:pt idx="12">
                  <c:v>2011.01</c:v>
                </c:pt>
                <c:pt idx="13">
                  <c:v>2011.02</c:v>
                </c:pt>
                <c:pt idx="14">
                  <c:v>2011.03</c:v>
                </c:pt>
                <c:pt idx="15">
                  <c:v>2011.04</c:v>
                </c:pt>
                <c:pt idx="16">
                  <c:v>2011.05</c:v>
                </c:pt>
                <c:pt idx="17">
                  <c:v>2011.06</c:v>
                </c:pt>
                <c:pt idx="18">
                  <c:v>2011.07</c:v>
                </c:pt>
                <c:pt idx="19">
                  <c:v>2011.08</c:v>
                </c:pt>
                <c:pt idx="20">
                  <c:v>2011.09</c:v>
                </c:pt>
                <c:pt idx="21">
                  <c:v>2011.1</c:v>
                </c:pt>
                <c:pt idx="22">
                  <c:v>2011.11</c:v>
                </c:pt>
                <c:pt idx="23">
                  <c:v>2011.12</c:v>
                </c:pt>
                <c:pt idx="24">
                  <c:v>2012.01</c:v>
                </c:pt>
                <c:pt idx="25">
                  <c:v>2012.02</c:v>
                </c:pt>
                <c:pt idx="26">
                  <c:v>2012.03</c:v>
                </c:pt>
                <c:pt idx="27">
                  <c:v>2012.04</c:v>
                </c:pt>
                <c:pt idx="28">
                  <c:v>2012.05</c:v>
                </c:pt>
                <c:pt idx="29">
                  <c:v>2012.06</c:v>
                </c:pt>
                <c:pt idx="30">
                  <c:v>2012.07</c:v>
                </c:pt>
                <c:pt idx="31">
                  <c:v>2012.08</c:v>
                </c:pt>
                <c:pt idx="32">
                  <c:v>2012.09</c:v>
                </c:pt>
                <c:pt idx="33">
                  <c:v>2012.1</c:v>
                </c:pt>
                <c:pt idx="34">
                  <c:v>2012.11</c:v>
                </c:pt>
                <c:pt idx="35">
                  <c:v>2012.12</c:v>
                </c:pt>
                <c:pt idx="36">
                  <c:v>2013.01</c:v>
                </c:pt>
                <c:pt idx="37">
                  <c:v>2013.02</c:v>
                </c:pt>
                <c:pt idx="38">
                  <c:v>2013.03</c:v>
                </c:pt>
                <c:pt idx="39">
                  <c:v>2013.04</c:v>
                </c:pt>
                <c:pt idx="40">
                  <c:v>2013.05</c:v>
                </c:pt>
                <c:pt idx="41">
                  <c:v>2013.06</c:v>
                </c:pt>
                <c:pt idx="42">
                  <c:v>2013.07</c:v>
                </c:pt>
                <c:pt idx="43">
                  <c:v>2013.08</c:v>
                </c:pt>
                <c:pt idx="44">
                  <c:v>2013.09</c:v>
                </c:pt>
                <c:pt idx="45">
                  <c:v>2013.1</c:v>
                </c:pt>
                <c:pt idx="46">
                  <c:v>2013.11</c:v>
                </c:pt>
                <c:pt idx="47">
                  <c:v>2013.12</c:v>
                </c:pt>
                <c:pt idx="48">
                  <c:v>2014.01</c:v>
                </c:pt>
                <c:pt idx="49">
                  <c:v>2014.02</c:v>
                </c:pt>
                <c:pt idx="50">
                  <c:v>2014.03</c:v>
                </c:pt>
                <c:pt idx="51">
                  <c:v>2014.04</c:v>
                </c:pt>
                <c:pt idx="52">
                  <c:v>2014.05</c:v>
                </c:pt>
                <c:pt idx="53">
                  <c:v>2014.06</c:v>
                </c:pt>
                <c:pt idx="54">
                  <c:v>2014.07</c:v>
                </c:pt>
                <c:pt idx="55">
                  <c:v>2014.08</c:v>
                </c:pt>
                <c:pt idx="56">
                  <c:v>2014.09</c:v>
                </c:pt>
                <c:pt idx="57">
                  <c:v>2014.1</c:v>
                </c:pt>
                <c:pt idx="58">
                  <c:v>2014.11</c:v>
                </c:pt>
                <c:pt idx="59">
                  <c:v>2014.12</c:v>
                </c:pt>
                <c:pt idx="60">
                  <c:v>2015.01</c:v>
                </c:pt>
                <c:pt idx="61">
                  <c:v>2015.02</c:v>
                </c:pt>
                <c:pt idx="62">
                  <c:v>2015.03</c:v>
                </c:pt>
                <c:pt idx="63">
                  <c:v>2015.04</c:v>
                </c:pt>
                <c:pt idx="64">
                  <c:v>2015.05</c:v>
                </c:pt>
                <c:pt idx="65">
                  <c:v>2015.06</c:v>
                </c:pt>
                <c:pt idx="66">
                  <c:v>2015.07</c:v>
                </c:pt>
                <c:pt idx="67">
                  <c:v>2015.08</c:v>
                </c:pt>
                <c:pt idx="68">
                  <c:v>2015.09</c:v>
                </c:pt>
                <c:pt idx="69">
                  <c:v>2015.1</c:v>
                </c:pt>
                <c:pt idx="70">
                  <c:v>2015.11</c:v>
                </c:pt>
                <c:pt idx="71">
                  <c:v>2015.12</c:v>
                </c:pt>
                <c:pt idx="72">
                  <c:v>2016.01</c:v>
                </c:pt>
                <c:pt idx="73">
                  <c:v>2016.02</c:v>
                </c:pt>
                <c:pt idx="74">
                  <c:v>2016.03</c:v>
                </c:pt>
                <c:pt idx="75">
                  <c:v>2016.04</c:v>
                </c:pt>
                <c:pt idx="76">
                  <c:v>2016.05</c:v>
                </c:pt>
                <c:pt idx="77">
                  <c:v>2016.06</c:v>
                </c:pt>
                <c:pt idx="78">
                  <c:v>2016.07</c:v>
                </c:pt>
                <c:pt idx="79">
                  <c:v>2016.08</c:v>
                </c:pt>
                <c:pt idx="80">
                  <c:v>2016.09</c:v>
                </c:pt>
                <c:pt idx="81">
                  <c:v>2016.1</c:v>
                </c:pt>
                <c:pt idx="82">
                  <c:v>2016.11</c:v>
                </c:pt>
                <c:pt idx="83">
                  <c:v>2016.12</c:v>
                </c:pt>
                <c:pt idx="84">
                  <c:v>2017.01</c:v>
                </c:pt>
                <c:pt idx="85">
                  <c:v>2017.02</c:v>
                </c:pt>
                <c:pt idx="86">
                  <c:v>2017.03</c:v>
                </c:pt>
                <c:pt idx="87">
                  <c:v>2017.04</c:v>
                </c:pt>
              </c:numCache>
            </c:numRef>
          </c:cat>
          <c:val>
            <c:numRef>
              <c:f>Sheet1!$B$2:$B$89</c:f>
              <c:numCache>
                <c:formatCode>General</c:formatCode>
                <c:ptCount val="88"/>
                <c:pt idx="0">
                  <c:v>78.34</c:v>
                </c:pt>
                <c:pt idx="1">
                  <c:v>76.3</c:v>
                </c:pt>
                <c:pt idx="2">
                  <c:v>81.25</c:v>
                </c:pt>
                <c:pt idx="3">
                  <c:v>84.5</c:v>
                </c:pt>
                <c:pt idx="4">
                  <c:v>73.739999999999995</c:v>
                </c:pt>
                <c:pt idx="5">
                  <c:v>75.349999999999994</c:v>
                </c:pt>
                <c:pt idx="6">
                  <c:v>76.16</c:v>
                </c:pt>
                <c:pt idx="7">
                  <c:v>76.599999999999994</c:v>
                </c:pt>
                <c:pt idx="8">
                  <c:v>75.260000000000005</c:v>
                </c:pt>
                <c:pt idx="9">
                  <c:v>81.900000000000006</c:v>
                </c:pt>
                <c:pt idx="10">
                  <c:v>84.19</c:v>
                </c:pt>
                <c:pt idx="11">
                  <c:v>89.22</c:v>
                </c:pt>
                <c:pt idx="12">
                  <c:v>89.51</c:v>
                </c:pt>
                <c:pt idx="13">
                  <c:v>89.37</c:v>
                </c:pt>
                <c:pt idx="14">
                  <c:v>102.92</c:v>
                </c:pt>
                <c:pt idx="15">
                  <c:v>110.04</c:v>
                </c:pt>
                <c:pt idx="16">
                  <c:v>101.25</c:v>
                </c:pt>
                <c:pt idx="17">
                  <c:v>96.25</c:v>
                </c:pt>
                <c:pt idx="18">
                  <c:v>97.19</c:v>
                </c:pt>
                <c:pt idx="19">
                  <c:v>86.32</c:v>
                </c:pt>
                <c:pt idx="20">
                  <c:v>85.62</c:v>
                </c:pt>
                <c:pt idx="21">
                  <c:v>86.41</c:v>
                </c:pt>
                <c:pt idx="22">
                  <c:v>97.07</c:v>
                </c:pt>
                <c:pt idx="23">
                  <c:v>98.61</c:v>
                </c:pt>
                <c:pt idx="24">
                  <c:v>100.15</c:v>
                </c:pt>
                <c:pt idx="25">
                  <c:v>102.26</c:v>
                </c:pt>
                <c:pt idx="26">
                  <c:v>106.15</c:v>
                </c:pt>
                <c:pt idx="27">
                  <c:v>103.28</c:v>
                </c:pt>
                <c:pt idx="28">
                  <c:v>94.51</c:v>
                </c:pt>
                <c:pt idx="29">
                  <c:v>82.36</c:v>
                </c:pt>
                <c:pt idx="30">
                  <c:v>87.89</c:v>
                </c:pt>
                <c:pt idx="31">
                  <c:v>94.11</c:v>
                </c:pt>
                <c:pt idx="32">
                  <c:v>94.61</c:v>
                </c:pt>
                <c:pt idx="33">
                  <c:v>89.52</c:v>
                </c:pt>
                <c:pt idx="34">
                  <c:v>86.69</c:v>
                </c:pt>
                <c:pt idx="35">
                  <c:v>88.19</c:v>
                </c:pt>
                <c:pt idx="36">
                  <c:v>94.65</c:v>
                </c:pt>
                <c:pt idx="37">
                  <c:v>95.3</c:v>
                </c:pt>
                <c:pt idx="38">
                  <c:v>93.12</c:v>
                </c:pt>
                <c:pt idx="39">
                  <c:v>92.02</c:v>
                </c:pt>
                <c:pt idx="40">
                  <c:v>94.72</c:v>
                </c:pt>
                <c:pt idx="41">
                  <c:v>95.79</c:v>
                </c:pt>
                <c:pt idx="42">
                  <c:v>104.55</c:v>
                </c:pt>
                <c:pt idx="43">
                  <c:v>106.55</c:v>
                </c:pt>
                <c:pt idx="44">
                  <c:v>106.31</c:v>
                </c:pt>
                <c:pt idx="45">
                  <c:v>100.5</c:v>
                </c:pt>
                <c:pt idx="46">
                  <c:v>93.81</c:v>
                </c:pt>
                <c:pt idx="47">
                  <c:v>97.9</c:v>
                </c:pt>
                <c:pt idx="48">
                  <c:v>95</c:v>
                </c:pt>
                <c:pt idx="49">
                  <c:v>100.7</c:v>
                </c:pt>
                <c:pt idx="50">
                  <c:v>100.57</c:v>
                </c:pt>
                <c:pt idx="51">
                  <c:v>102.18</c:v>
                </c:pt>
                <c:pt idx="52">
                  <c:v>102</c:v>
                </c:pt>
                <c:pt idx="53">
                  <c:v>105.24</c:v>
                </c:pt>
                <c:pt idx="54">
                  <c:v>102.99</c:v>
                </c:pt>
                <c:pt idx="55">
                  <c:v>96.38</c:v>
                </c:pt>
                <c:pt idx="56">
                  <c:v>93.55</c:v>
                </c:pt>
                <c:pt idx="57">
                  <c:v>84.4</c:v>
                </c:pt>
                <c:pt idx="58">
                  <c:v>75.7</c:v>
                </c:pt>
                <c:pt idx="59">
                  <c:v>59.1</c:v>
                </c:pt>
                <c:pt idx="60">
                  <c:v>47.6</c:v>
                </c:pt>
                <c:pt idx="61">
                  <c:v>50.72</c:v>
                </c:pt>
                <c:pt idx="62">
                  <c:v>47.78</c:v>
                </c:pt>
                <c:pt idx="63">
                  <c:v>54.2</c:v>
                </c:pt>
                <c:pt idx="64">
                  <c:v>59.26</c:v>
                </c:pt>
                <c:pt idx="65">
                  <c:v>59.8</c:v>
                </c:pt>
                <c:pt idx="66">
                  <c:v>51.16</c:v>
                </c:pt>
                <c:pt idx="67">
                  <c:v>42.86</c:v>
                </c:pt>
                <c:pt idx="68">
                  <c:v>46.48</c:v>
                </c:pt>
                <c:pt idx="69">
                  <c:v>46.2</c:v>
                </c:pt>
                <c:pt idx="70">
                  <c:v>42.65</c:v>
                </c:pt>
                <c:pt idx="71">
                  <c:v>37.24</c:v>
                </c:pt>
                <c:pt idx="72">
                  <c:v>31.7</c:v>
                </c:pt>
                <c:pt idx="73">
                  <c:v>30.35</c:v>
                </c:pt>
                <c:pt idx="74">
                  <c:v>37.770000000000003</c:v>
                </c:pt>
                <c:pt idx="75">
                  <c:v>40.96</c:v>
                </c:pt>
                <c:pt idx="76">
                  <c:v>46.85</c:v>
                </c:pt>
                <c:pt idx="77">
                  <c:v>48.75</c:v>
                </c:pt>
                <c:pt idx="78">
                  <c:v>44.89</c:v>
                </c:pt>
                <c:pt idx="79">
                  <c:v>44.75</c:v>
                </c:pt>
                <c:pt idx="80">
                  <c:v>45.17</c:v>
                </c:pt>
                <c:pt idx="81">
                  <c:v>49.89</c:v>
                </c:pt>
                <c:pt idx="82">
                  <c:v>45.62</c:v>
                </c:pt>
                <c:pt idx="83">
                  <c:v>52.01</c:v>
                </c:pt>
                <c:pt idx="84">
                  <c:v>52.56</c:v>
                </c:pt>
                <c:pt idx="85">
                  <c:v>53.4</c:v>
                </c:pt>
                <c:pt idx="86">
                  <c:v>49.58</c:v>
                </c:pt>
                <c:pt idx="87">
                  <c:v>51.17</c:v>
                </c:pt>
              </c:numCache>
            </c:numRef>
          </c:val>
          <c:smooth val="0"/>
        </c:ser>
        <c:dLbls>
          <c:showLegendKey val="0"/>
          <c:showVal val="0"/>
          <c:showCatName val="0"/>
          <c:showSerName val="0"/>
          <c:showPercent val="0"/>
          <c:showBubbleSize val="0"/>
        </c:dLbls>
        <c:smooth val="0"/>
        <c:axId val="591946456"/>
        <c:axId val="591945280"/>
      </c:lineChart>
      <c:catAx>
        <c:axId val="591946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91945280"/>
        <c:crosses val="autoZero"/>
        <c:auto val="1"/>
        <c:lblAlgn val="ctr"/>
        <c:lblOffset val="100"/>
        <c:noMultiLvlLbl val="0"/>
      </c:catAx>
      <c:valAx>
        <c:axId val="59194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919464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drawings/drawing1.xml><?xml version="1.0" encoding="utf-8"?>
<c:userShapes xmlns:c="http://schemas.openxmlformats.org/drawingml/2006/chart">
  <cdr:relSizeAnchor xmlns:cdr="http://schemas.openxmlformats.org/drawingml/2006/chartDrawing">
    <cdr:from>
      <cdr:x>0.0625</cdr:x>
      <cdr:y>0.16667</cdr:y>
    </cdr:from>
    <cdr:to>
      <cdr:x>0.16071</cdr:x>
      <cdr:y>0.21795</cdr:y>
    </cdr:to>
    <cdr:sp macro="" textlink="">
      <cdr:nvSpPr>
        <cdr:cNvPr id="2" name="正方形/長方形 1"/>
        <cdr:cNvSpPr/>
      </cdr:nvSpPr>
      <cdr:spPr bwMode="auto">
        <a:xfrm xmlns:a="http://schemas.openxmlformats.org/drawingml/2006/main">
          <a:off x="504056" y="936104"/>
          <a:ext cx="792088" cy="288032"/>
        </a:xfrm>
        <a:prstGeom xmlns:a="http://schemas.openxmlformats.org/drawingml/2006/main" prst="rect">
          <a:avLst/>
        </a:prstGeom>
        <a:ln xmlns:a="http://schemas.openxmlformats.org/drawingml/2006/main">
          <a:headEnd type="none" w="med" len="med"/>
          <a:tailEnd type="none" w="med" len="med"/>
        </a:ln>
        <a:extLst xmlns:a="http://schemas.openxmlformats.org/drawingml/2006/mai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r>
            <a:rPr lang="en-US" altLang="ja-JP" dirty="0" smtClean="0">
              <a:ln>
                <a:solidFill>
                  <a:sysClr val="windowText" lastClr="000000"/>
                </a:solidFill>
              </a:ln>
              <a:latin typeface="+mj-lt"/>
            </a:rPr>
            <a:t>29.7</a:t>
          </a:r>
          <a:r>
            <a:rPr lang="ja-JP" altLang="en-US" dirty="0" smtClean="0">
              <a:ln>
                <a:solidFill>
                  <a:sysClr val="windowText" lastClr="000000"/>
                </a:solidFill>
              </a:ln>
              <a:latin typeface="+mj-lt"/>
            </a:rPr>
            <a:t>億㌧</a:t>
          </a:r>
          <a:endParaRPr lang="zh-CN" dirty="0">
            <a:ln>
              <a:solidFill>
                <a:sysClr val="windowText" lastClr="000000"/>
              </a:solidFill>
            </a:ln>
            <a:latin typeface="+mj-lt"/>
          </a:endParaRPr>
        </a:p>
      </cdr:txBody>
    </cdr:sp>
  </cdr:relSizeAnchor>
  <cdr:relSizeAnchor xmlns:cdr="http://schemas.openxmlformats.org/drawingml/2006/chartDrawing">
    <cdr:from>
      <cdr:x>0.16071</cdr:x>
      <cdr:y>0.32051</cdr:y>
    </cdr:from>
    <cdr:to>
      <cdr:x>0.25893</cdr:x>
      <cdr:y>0.37179</cdr:y>
    </cdr:to>
    <cdr:sp macro="" textlink="">
      <cdr:nvSpPr>
        <cdr:cNvPr id="3" name="正方形/長方形 2"/>
        <cdr:cNvSpPr/>
      </cdr:nvSpPr>
      <cdr:spPr bwMode="auto">
        <a:xfrm xmlns:a="http://schemas.openxmlformats.org/drawingml/2006/main">
          <a:off x="1296144" y="1800200"/>
          <a:ext cx="792088" cy="288032"/>
        </a:xfrm>
        <a:prstGeom xmlns:a="http://schemas.openxmlformats.org/drawingml/2006/main" prst="rect">
          <a:avLst/>
        </a:prstGeom>
        <a:ln xmlns:a="http://schemas.openxmlformats.org/drawingml/2006/main">
          <a:headEnd type="none" w="med" len="med"/>
          <a:tailEnd type="none" w="med" len="med"/>
        </a:ln>
        <a:extLst xmlns:a="http://schemas.openxmlformats.org/drawingml/2006/mai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r>
            <a:rPr lang="en-US" altLang="ja-JP" dirty="0" smtClean="0"/>
            <a:t>23.0</a:t>
          </a:r>
          <a:r>
            <a:rPr lang="ja-JP" altLang="en-US" dirty="0" smtClean="0"/>
            <a:t>億㌧</a:t>
          </a:r>
          <a:endParaRPr lang="zh-CN"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1638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163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639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1639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F6739A9F-2E8C-4941-AF56-EEB51F753CB7}" type="slidenum">
              <a:rPr lang="en-US" altLang="ja-JP"/>
              <a:pPr/>
              <a:t>‹#›</a:t>
            </a:fld>
            <a:endParaRPr lang="en-US" altLang="ja-JP"/>
          </a:p>
        </p:txBody>
      </p:sp>
    </p:spTree>
    <p:extLst>
      <p:ext uri="{BB962C8B-B14F-4D97-AF65-F5344CB8AC3E}">
        <p14:creationId xmlns:p14="http://schemas.microsoft.com/office/powerpoint/2010/main" val="124133897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1pPr>
    <a:lvl2pPr marL="457200" algn="l" rtl="0" fontAlgn="base">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2pPr>
    <a:lvl3pPr marL="914400" algn="l" rtl="0" fontAlgn="base">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3pPr>
    <a:lvl4pPr marL="1371600" algn="l" rtl="0" fontAlgn="base">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4pPr>
    <a:lvl5pPr marL="1828800" algn="l" rtl="0" fontAlgn="base">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B898C4E-F81F-49C8-BA00-396A671AE015}" type="slidenum">
              <a:rPr lang="en-US" altLang="ja-JP"/>
              <a:pPr/>
              <a:t>3</a:t>
            </a:fld>
            <a:endParaRPr lang="en-US" altLang="ja-JP"/>
          </a:p>
        </p:txBody>
      </p:sp>
      <p:sp>
        <p:nvSpPr>
          <p:cNvPr id="1741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42BD4A02-BABF-4E97-A5F5-A45B45FE450F}" type="slidenum">
              <a:rPr lang="en-US" altLang="ja-JP" sz="1200">
                <a:latin typeface="Calibri" panose="020F0502020204030204" pitchFamily="34" charset="0"/>
              </a:rPr>
              <a:pPr algn="r"/>
              <a:t>3</a:t>
            </a:fld>
            <a:endParaRPr lang="en-US" altLang="ja-JP" sz="1200">
              <a:latin typeface="Calibri" panose="020F0502020204030204" pitchFamily="34" charset="0"/>
            </a:endParaRPr>
          </a:p>
        </p:txBody>
      </p:sp>
      <p:sp>
        <p:nvSpPr>
          <p:cNvPr id="17411" name="Rectangle 2"/>
          <p:cNvSpPr>
            <a:spLocks noGrp="1" noRot="1" noChangeAspect="1" noChangeArrowheads="1" noTextEdit="1"/>
          </p:cNvSpPr>
          <p:nvPr>
            <p:ph type="sldImg"/>
          </p:nvPr>
        </p:nvSpPr>
        <p:spPr>
          <a:xfrm>
            <a:off x="1193800" y="704850"/>
            <a:ext cx="4519613" cy="3389313"/>
          </a:xfrm>
          <a:ln/>
        </p:spPr>
      </p:sp>
      <p:sp>
        <p:nvSpPr>
          <p:cNvPr id="17412" name="Rectangle 3"/>
          <p:cNvSpPr>
            <a:spLocks noGrp="1" noChangeArrowheads="1"/>
          </p:cNvSpPr>
          <p:nvPr>
            <p:ph type="body" idx="1"/>
          </p:nvPr>
        </p:nvSpPr>
        <p:spPr>
          <a:xfrm>
            <a:off x="930275" y="4376738"/>
            <a:ext cx="5043488" cy="4094162"/>
          </a:xfrm>
        </p:spPr>
        <p:txBody>
          <a:bodyPr/>
          <a:lstStyle/>
          <a:p>
            <a:pPr>
              <a:spcBef>
                <a:spcPct val="0"/>
              </a:spcBef>
            </a:pPr>
            <a:endParaRPr lang="zh-CN" altLang="zh-CN"/>
          </a:p>
        </p:txBody>
      </p:sp>
    </p:spTree>
    <p:extLst>
      <p:ext uri="{BB962C8B-B14F-4D97-AF65-F5344CB8AC3E}">
        <p14:creationId xmlns:p14="http://schemas.microsoft.com/office/powerpoint/2010/main" val="2001012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5939427-AC79-48FB-B5B1-E65AC9068A6B}" type="slidenum">
              <a:rPr lang="en-US" altLang="ja-JP"/>
              <a:pPr/>
              <a:t>13</a:t>
            </a:fld>
            <a:endParaRPr lang="en-US" altLang="ja-JP"/>
          </a:p>
        </p:txBody>
      </p:sp>
      <p:sp>
        <p:nvSpPr>
          <p:cNvPr id="245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828CE70F-6C82-48FE-BA08-A646F860C045}" type="slidenum">
              <a:rPr lang="en-US" altLang="ja-JP" sz="1200">
                <a:latin typeface="Calibri" panose="020F0502020204030204" pitchFamily="34" charset="0"/>
              </a:rPr>
              <a:pPr algn="r"/>
              <a:t>13</a:t>
            </a:fld>
            <a:endParaRPr lang="en-US" altLang="ja-JP" sz="1200">
              <a:latin typeface="Calibri" panose="020F0502020204030204" pitchFamily="34" charset="0"/>
            </a:endParaRPr>
          </a:p>
        </p:txBody>
      </p:sp>
      <p:sp>
        <p:nvSpPr>
          <p:cNvPr id="24579" name="Rectangle 2"/>
          <p:cNvSpPr>
            <a:spLocks noGrp="1" noRot="1" noChangeAspect="1" noChangeArrowheads="1" noTextEdit="1"/>
          </p:cNvSpPr>
          <p:nvPr>
            <p:ph type="sldImg"/>
          </p:nvPr>
        </p:nvSpPr>
        <p:spPr>
          <a:xfrm>
            <a:off x="1193800" y="704850"/>
            <a:ext cx="4519613" cy="3389313"/>
          </a:xfrm>
          <a:ln/>
        </p:spPr>
      </p:sp>
      <p:sp>
        <p:nvSpPr>
          <p:cNvPr id="24580" name="Rectangle 3"/>
          <p:cNvSpPr>
            <a:spLocks noGrp="1" noChangeArrowheads="1"/>
          </p:cNvSpPr>
          <p:nvPr>
            <p:ph type="body" idx="1"/>
          </p:nvPr>
        </p:nvSpPr>
        <p:spPr>
          <a:xfrm>
            <a:off x="930275" y="4376738"/>
            <a:ext cx="5043488" cy="4094162"/>
          </a:xfrm>
        </p:spPr>
        <p:txBody>
          <a:bodyPr/>
          <a:lstStyle/>
          <a:p>
            <a:pPr>
              <a:spcBef>
                <a:spcPct val="0"/>
              </a:spcBef>
            </a:pPr>
            <a:endParaRPr lang="zh-CN" altLang="zh-CN"/>
          </a:p>
        </p:txBody>
      </p:sp>
    </p:spTree>
    <p:extLst>
      <p:ext uri="{BB962C8B-B14F-4D97-AF65-F5344CB8AC3E}">
        <p14:creationId xmlns:p14="http://schemas.microsoft.com/office/powerpoint/2010/main" val="926010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A39C33A-B259-4E64-A32B-2196D9FD665E}" type="slidenum">
              <a:rPr lang="en-US" altLang="ja-JP"/>
              <a:pPr/>
              <a:t>20</a:t>
            </a:fld>
            <a:endParaRPr lang="en-US" altLang="ja-JP"/>
          </a:p>
        </p:txBody>
      </p:sp>
      <p:sp>
        <p:nvSpPr>
          <p:cNvPr id="30722" name="スライド イメージ プレースホルダ 1"/>
          <p:cNvSpPr>
            <a:spLocks noGrp="1" noRot="1" noChangeAspect="1" noTextEdit="1"/>
          </p:cNvSpPr>
          <p:nvPr>
            <p:ph type="sldImg"/>
          </p:nvPr>
        </p:nvSpPr>
        <p:spPr>
          <a:ln/>
        </p:spPr>
      </p:sp>
      <p:sp>
        <p:nvSpPr>
          <p:cNvPr id="30723" name="ノート プレースホルダ 2"/>
          <p:cNvSpPr>
            <a:spLocks noGrp="1"/>
          </p:cNvSpPr>
          <p:nvPr>
            <p:ph type="body" idx="1"/>
          </p:nvPr>
        </p:nvSpPr>
        <p:spPr/>
        <p:txBody>
          <a:bodyPr/>
          <a:lstStyle/>
          <a:p>
            <a:pPr>
              <a:spcBef>
                <a:spcPct val="0"/>
              </a:spcBef>
            </a:pPr>
            <a:endParaRPr lang="zh-CN" altLang="zh-CN"/>
          </a:p>
        </p:txBody>
      </p:sp>
      <p:sp>
        <p:nvSpPr>
          <p:cNvPr id="30724" name="スライド番号プレースホルダ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E0DACF32-3B8B-4B94-B665-2C6529982735}" type="slidenum">
              <a:rPr lang="en-US" altLang="ja-JP" sz="1200">
                <a:latin typeface="Calibri" panose="020F0502020204030204" pitchFamily="34" charset="0"/>
              </a:rPr>
              <a:pPr algn="r"/>
              <a:t>20</a:t>
            </a:fld>
            <a:endParaRPr lang="en-US" altLang="ja-JP" sz="1200">
              <a:latin typeface="Calibri" panose="020F0502020204030204" pitchFamily="34" charset="0"/>
            </a:endParaRPr>
          </a:p>
        </p:txBody>
      </p:sp>
    </p:spTree>
    <p:extLst>
      <p:ext uri="{BB962C8B-B14F-4D97-AF65-F5344CB8AC3E}">
        <p14:creationId xmlns:p14="http://schemas.microsoft.com/office/powerpoint/2010/main" val="3954573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12DE80EC-78DE-4CCE-BAF2-3B95768FF159}" type="slidenum">
              <a:rPr lang="en-US" altLang="ja-JP"/>
              <a:pPr/>
              <a:t>21</a:t>
            </a:fld>
            <a:endParaRPr lang="en-US" altLang="ja-JP"/>
          </a:p>
        </p:txBody>
      </p:sp>
      <p:sp>
        <p:nvSpPr>
          <p:cNvPr id="32770" name="スライド イメージ プレースホルダ 1"/>
          <p:cNvSpPr>
            <a:spLocks noGrp="1" noRot="1" noChangeAspect="1" noTextEdit="1"/>
          </p:cNvSpPr>
          <p:nvPr>
            <p:ph type="sldImg"/>
          </p:nvPr>
        </p:nvSpPr>
        <p:spPr>
          <a:ln/>
        </p:spPr>
      </p:sp>
      <p:sp>
        <p:nvSpPr>
          <p:cNvPr id="32771" name="ノート プレースホルダ 2"/>
          <p:cNvSpPr>
            <a:spLocks noGrp="1"/>
          </p:cNvSpPr>
          <p:nvPr>
            <p:ph type="body" idx="1"/>
          </p:nvPr>
        </p:nvSpPr>
        <p:spPr/>
        <p:txBody>
          <a:bodyPr/>
          <a:lstStyle/>
          <a:p>
            <a:pPr>
              <a:spcBef>
                <a:spcPct val="0"/>
              </a:spcBef>
            </a:pPr>
            <a:endParaRPr lang="zh-CN" altLang="zh-CN"/>
          </a:p>
        </p:txBody>
      </p:sp>
      <p:sp>
        <p:nvSpPr>
          <p:cNvPr id="32772" name="スライド番号プレースホルダ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3F2F7F7F-8962-4B04-9908-99F6F2519E2E}" type="slidenum">
              <a:rPr lang="en-US" altLang="ja-JP" sz="1200">
                <a:latin typeface="Calibri" panose="020F0502020204030204" pitchFamily="34" charset="0"/>
              </a:rPr>
              <a:pPr algn="r"/>
              <a:t>21</a:t>
            </a:fld>
            <a:endParaRPr lang="en-US" altLang="ja-JP" sz="1200">
              <a:latin typeface="Calibri" panose="020F0502020204030204" pitchFamily="34" charset="0"/>
            </a:endParaRPr>
          </a:p>
        </p:txBody>
      </p:sp>
    </p:spTree>
    <p:extLst>
      <p:ext uri="{BB962C8B-B14F-4D97-AF65-F5344CB8AC3E}">
        <p14:creationId xmlns:p14="http://schemas.microsoft.com/office/powerpoint/2010/main" val="3204663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31F43B2E-C128-4683-99C2-E855FDC1186B}" type="slidenum">
              <a:rPr lang="en-US" altLang="ja-JP" smtClean="0"/>
              <a:pPr/>
              <a:t>22</a:t>
            </a:fld>
            <a:endParaRPr lang="en-US" altLang="ja-JP" smtClean="0"/>
          </a:p>
        </p:txBody>
      </p:sp>
      <p:sp>
        <p:nvSpPr>
          <p:cNvPr id="30723" name="スライド イメージ プレースホルダ 1"/>
          <p:cNvSpPr>
            <a:spLocks noGrp="1" noRot="1" noChangeAspect="1" noTextEdit="1"/>
          </p:cNvSpPr>
          <p:nvPr>
            <p:ph type="sldImg"/>
          </p:nvPr>
        </p:nvSpPr>
        <p:spPr>
          <a:ln/>
        </p:spPr>
      </p:sp>
      <p:sp>
        <p:nvSpPr>
          <p:cNvPr id="30724" name="ノート プレースホルダ 2"/>
          <p:cNvSpPr>
            <a:spLocks noGrp="1"/>
          </p:cNvSpPr>
          <p:nvPr>
            <p:ph type="body" idx="1"/>
          </p:nvPr>
        </p:nvSpPr>
        <p:spPr>
          <a:noFill/>
        </p:spPr>
        <p:txBody>
          <a:bodyPr/>
          <a:lstStyle/>
          <a:p>
            <a:pPr eaLnBrk="1" hangingPunct="1">
              <a:spcBef>
                <a:spcPct val="0"/>
              </a:spcBef>
            </a:pPr>
            <a:endParaRPr lang="zh-CN" altLang="zh-CN" smtClean="0"/>
          </a:p>
        </p:txBody>
      </p:sp>
      <p:sp>
        <p:nvSpPr>
          <p:cNvPr id="30725" name="スライド番号プレースホルダ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fld id="{9427CDD4-1D43-4608-A48D-B572C68448FB}" type="slidenum">
              <a:rPr lang="en-US" altLang="ja-JP" sz="1200">
                <a:latin typeface="Calibri" panose="020F0502020204030204" pitchFamily="34" charset="0"/>
              </a:rPr>
              <a:pPr algn="r" eaLnBrk="1" hangingPunct="1"/>
              <a:t>22</a:t>
            </a:fld>
            <a:endParaRPr lang="en-US" altLang="ja-JP" sz="1200">
              <a:latin typeface="Calibri" panose="020F0502020204030204" pitchFamily="34" charset="0"/>
            </a:endParaRPr>
          </a:p>
        </p:txBody>
      </p:sp>
    </p:spTree>
    <p:extLst>
      <p:ext uri="{BB962C8B-B14F-4D97-AF65-F5344CB8AC3E}">
        <p14:creationId xmlns:p14="http://schemas.microsoft.com/office/powerpoint/2010/main" val="2210796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1355A78-7247-4DFB-A5C1-273A9BF46526}" type="slidenum">
              <a:rPr lang="en-US" altLang="ja-JP"/>
              <a:pPr/>
              <a:t>26</a:t>
            </a:fld>
            <a:endParaRPr lang="en-US" altLang="ja-JP"/>
          </a:p>
        </p:txBody>
      </p:sp>
      <p:sp>
        <p:nvSpPr>
          <p:cNvPr id="37890" name="スライド イメージ プレースホルダ 1"/>
          <p:cNvSpPr>
            <a:spLocks noGrp="1" noRot="1" noChangeAspect="1" noTextEdit="1"/>
          </p:cNvSpPr>
          <p:nvPr>
            <p:ph type="sldImg"/>
          </p:nvPr>
        </p:nvSpPr>
        <p:spPr>
          <a:ln/>
        </p:spPr>
      </p:sp>
      <p:sp>
        <p:nvSpPr>
          <p:cNvPr id="37891" name="ノート プレースホルダ 2"/>
          <p:cNvSpPr>
            <a:spLocks noGrp="1"/>
          </p:cNvSpPr>
          <p:nvPr>
            <p:ph type="body" idx="1"/>
          </p:nvPr>
        </p:nvSpPr>
        <p:spPr/>
        <p:txBody>
          <a:bodyPr/>
          <a:lstStyle/>
          <a:p>
            <a:pPr>
              <a:spcBef>
                <a:spcPct val="0"/>
              </a:spcBef>
            </a:pPr>
            <a:endParaRPr lang="zh-CN" altLang="zh-CN"/>
          </a:p>
        </p:txBody>
      </p:sp>
      <p:sp>
        <p:nvSpPr>
          <p:cNvPr id="37892" name="スライド番号プレースホルダ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B6A0562B-02FF-43F3-A2F7-D2DA2AE299E0}" type="slidenum">
              <a:rPr lang="en-US" altLang="ja-JP" sz="1200">
                <a:latin typeface="Calibri" panose="020F0502020204030204" pitchFamily="34" charset="0"/>
              </a:rPr>
              <a:pPr algn="r"/>
              <a:t>26</a:t>
            </a:fld>
            <a:endParaRPr lang="en-US" altLang="ja-JP" sz="1200">
              <a:latin typeface="Calibri" panose="020F0502020204030204" pitchFamily="34" charset="0"/>
            </a:endParaRPr>
          </a:p>
        </p:txBody>
      </p:sp>
    </p:spTree>
    <p:extLst>
      <p:ext uri="{BB962C8B-B14F-4D97-AF65-F5344CB8AC3E}">
        <p14:creationId xmlns:p14="http://schemas.microsoft.com/office/powerpoint/2010/main" val="278664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E33E710-205B-47D1-87AD-76DBAF178636}" type="slidenum">
              <a:rPr lang="en-US" altLang="ja-JP"/>
              <a:pPr/>
              <a:t>30</a:t>
            </a:fld>
            <a:endParaRPr lang="en-US" altLang="ja-JP"/>
          </a:p>
        </p:txBody>
      </p:sp>
      <p:sp>
        <p:nvSpPr>
          <p:cNvPr id="41986" name="スライド イメージ プレースホルダ 1"/>
          <p:cNvSpPr>
            <a:spLocks noGrp="1" noRot="1" noChangeAspect="1" noTextEdit="1"/>
          </p:cNvSpPr>
          <p:nvPr>
            <p:ph type="sldImg"/>
          </p:nvPr>
        </p:nvSpPr>
        <p:spPr>
          <a:ln/>
        </p:spPr>
      </p:sp>
      <p:sp>
        <p:nvSpPr>
          <p:cNvPr id="41987" name="ノート プレースホルダ 2"/>
          <p:cNvSpPr>
            <a:spLocks noGrp="1"/>
          </p:cNvSpPr>
          <p:nvPr>
            <p:ph type="body" idx="1"/>
          </p:nvPr>
        </p:nvSpPr>
        <p:spPr/>
        <p:txBody>
          <a:bodyPr/>
          <a:lstStyle/>
          <a:p>
            <a:pPr>
              <a:spcBef>
                <a:spcPct val="0"/>
              </a:spcBef>
            </a:pPr>
            <a:endParaRPr lang="zh-CN" altLang="zh-CN"/>
          </a:p>
        </p:txBody>
      </p:sp>
      <p:sp>
        <p:nvSpPr>
          <p:cNvPr id="41988" name="スライド番号プレースホルダ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F4D535E7-0DD1-41D2-B7DB-C81324ACFC43}" type="slidenum">
              <a:rPr lang="en-US" altLang="ja-JP" sz="1200">
                <a:latin typeface="Calibri" panose="020F0502020204030204" pitchFamily="34" charset="0"/>
              </a:rPr>
              <a:pPr algn="r"/>
              <a:t>30</a:t>
            </a:fld>
            <a:endParaRPr lang="en-US" altLang="ja-JP" sz="1200">
              <a:latin typeface="Calibri" panose="020F0502020204030204" pitchFamily="34" charset="0"/>
            </a:endParaRPr>
          </a:p>
        </p:txBody>
      </p:sp>
    </p:spTree>
    <p:extLst>
      <p:ext uri="{BB962C8B-B14F-4D97-AF65-F5344CB8AC3E}">
        <p14:creationId xmlns:p14="http://schemas.microsoft.com/office/powerpoint/2010/main" val="1966614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046BD56-966C-4E20-944A-00EAEF81FB9F}" type="slidenum">
              <a:rPr lang="en-US" altLang="ja-JP"/>
              <a:pPr/>
              <a:t>33</a:t>
            </a:fld>
            <a:endParaRPr lang="en-US" altLang="ja-JP"/>
          </a:p>
        </p:txBody>
      </p:sp>
      <p:sp>
        <p:nvSpPr>
          <p:cNvPr id="44034" name="スライド イメージ プレースホルダ 1"/>
          <p:cNvSpPr>
            <a:spLocks noGrp="1" noRot="1" noChangeAspect="1" noTextEdit="1"/>
          </p:cNvSpPr>
          <p:nvPr>
            <p:ph type="sldImg"/>
          </p:nvPr>
        </p:nvSpPr>
        <p:spPr>
          <a:ln/>
        </p:spPr>
      </p:sp>
      <p:sp>
        <p:nvSpPr>
          <p:cNvPr id="44035" name="ノート プレースホルダ 2"/>
          <p:cNvSpPr>
            <a:spLocks noGrp="1"/>
          </p:cNvSpPr>
          <p:nvPr>
            <p:ph type="body" idx="1"/>
          </p:nvPr>
        </p:nvSpPr>
        <p:spPr/>
        <p:txBody>
          <a:bodyPr/>
          <a:lstStyle/>
          <a:p>
            <a:pPr>
              <a:spcBef>
                <a:spcPct val="0"/>
              </a:spcBef>
            </a:pPr>
            <a:endParaRPr lang="zh-CN" altLang="zh-CN"/>
          </a:p>
        </p:txBody>
      </p:sp>
      <p:sp>
        <p:nvSpPr>
          <p:cNvPr id="44036" name="スライド番号プレースホルダ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CE874796-E532-4106-ADB6-7427DF3D96F5}" type="slidenum">
              <a:rPr lang="en-US" altLang="ja-JP" sz="1200">
                <a:latin typeface="Calibri" panose="020F0502020204030204" pitchFamily="34" charset="0"/>
              </a:rPr>
              <a:pPr algn="r"/>
              <a:t>33</a:t>
            </a:fld>
            <a:endParaRPr lang="en-US" altLang="ja-JP" sz="1200">
              <a:latin typeface="Calibri" panose="020F0502020204030204" pitchFamily="34" charset="0"/>
            </a:endParaRPr>
          </a:p>
        </p:txBody>
      </p:sp>
    </p:spTree>
    <p:extLst>
      <p:ext uri="{BB962C8B-B14F-4D97-AF65-F5344CB8AC3E}">
        <p14:creationId xmlns:p14="http://schemas.microsoft.com/office/powerpoint/2010/main" val="4043601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B19C809-1926-4E16-A198-7102D7E068CB}" type="slidenum">
              <a:rPr lang="en-US" altLang="ja-JP"/>
              <a:pPr/>
              <a:t>35</a:t>
            </a:fld>
            <a:endParaRPr lang="en-US" altLang="ja-JP"/>
          </a:p>
        </p:txBody>
      </p:sp>
      <p:sp>
        <p:nvSpPr>
          <p:cNvPr id="46082" name="スライド イメージ プレースホルダ 1"/>
          <p:cNvSpPr>
            <a:spLocks noGrp="1" noRot="1" noChangeAspect="1" noTextEdit="1"/>
          </p:cNvSpPr>
          <p:nvPr>
            <p:ph type="sldImg"/>
          </p:nvPr>
        </p:nvSpPr>
        <p:spPr>
          <a:ln/>
        </p:spPr>
      </p:sp>
      <p:sp>
        <p:nvSpPr>
          <p:cNvPr id="46083" name="ノート プレースホルダ 2"/>
          <p:cNvSpPr>
            <a:spLocks noGrp="1"/>
          </p:cNvSpPr>
          <p:nvPr>
            <p:ph type="body" idx="1"/>
          </p:nvPr>
        </p:nvSpPr>
        <p:spPr/>
        <p:txBody>
          <a:bodyPr/>
          <a:lstStyle/>
          <a:p>
            <a:pPr>
              <a:spcBef>
                <a:spcPct val="0"/>
              </a:spcBef>
            </a:pPr>
            <a:endParaRPr lang="zh-CN" altLang="zh-CN"/>
          </a:p>
        </p:txBody>
      </p:sp>
      <p:sp>
        <p:nvSpPr>
          <p:cNvPr id="46084" name="スライド番号プレースホルダ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FC2FC735-1881-4D49-9B4E-7AB202772FB9}" type="slidenum">
              <a:rPr lang="en-US" altLang="ja-JP" sz="1200">
                <a:latin typeface="Calibri" panose="020F0502020204030204" pitchFamily="34" charset="0"/>
              </a:rPr>
              <a:pPr algn="r"/>
              <a:t>35</a:t>
            </a:fld>
            <a:endParaRPr lang="en-US" altLang="ja-JP" sz="1200">
              <a:latin typeface="Calibri" panose="020F0502020204030204" pitchFamily="34" charset="0"/>
            </a:endParaRPr>
          </a:p>
        </p:txBody>
      </p:sp>
    </p:spTree>
    <p:extLst>
      <p:ext uri="{BB962C8B-B14F-4D97-AF65-F5344CB8AC3E}">
        <p14:creationId xmlns:p14="http://schemas.microsoft.com/office/powerpoint/2010/main" val="31838247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2D0CB60-8F45-47F5-84A3-2B40DCBB0FBC}" type="slidenum">
              <a:rPr lang="en-US" altLang="ja-JP"/>
              <a:pPr/>
              <a:t>36</a:t>
            </a:fld>
            <a:endParaRPr lang="en-US" altLang="ja-JP"/>
          </a:p>
        </p:txBody>
      </p:sp>
      <p:sp>
        <p:nvSpPr>
          <p:cNvPr id="48130" name="スライド イメージ プレースホルダ 1"/>
          <p:cNvSpPr>
            <a:spLocks noGrp="1" noRot="1" noChangeAspect="1" noTextEdit="1"/>
          </p:cNvSpPr>
          <p:nvPr>
            <p:ph type="sldImg"/>
          </p:nvPr>
        </p:nvSpPr>
        <p:spPr>
          <a:ln/>
        </p:spPr>
      </p:sp>
      <p:sp>
        <p:nvSpPr>
          <p:cNvPr id="48131" name="ノート プレースホルダ 2"/>
          <p:cNvSpPr>
            <a:spLocks noGrp="1"/>
          </p:cNvSpPr>
          <p:nvPr>
            <p:ph type="body" idx="1"/>
          </p:nvPr>
        </p:nvSpPr>
        <p:spPr/>
        <p:txBody>
          <a:bodyPr/>
          <a:lstStyle/>
          <a:p>
            <a:pPr>
              <a:spcBef>
                <a:spcPct val="0"/>
              </a:spcBef>
            </a:pPr>
            <a:endParaRPr lang="zh-CN" altLang="zh-CN"/>
          </a:p>
        </p:txBody>
      </p:sp>
      <p:sp>
        <p:nvSpPr>
          <p:cNvPr id="48132" name="スライド番号プレースホルダ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FF9EBD51-9140-47AB-AFF6-7391597C1D6F}" type="slidenum">
              <a:rPr lang="en-US" altLang="ja-JP" sz="1200">
                <a:latin typeface="Calibri" panose="020F0502020204030204" pitchFamily="34" charset="0"/>
              </a:rPr>
              <a:pPr algn="r"/>
              <a:t>36</a:t>
            </a:fld>
            <a:endParaRPr lang="en-US" altLang="ja-JP" sz="1200">
              <a:latin typeface="Calibri" panose="020F0502020204030204" pitchFamily="34" charset="0"/>
            </a:endParaRPr>
          </a:p>
        </p:txBody>
      </p:sp>
    </p:spTree>
    <p:extLst>
      <p:ext uri="{BB962C8B-B14F-4D97-AF65-F5344CB8AC3E}">
        <p14:creationId xmlns:p14="http://schemas.microsoft.com/office/powerpoint/2010/main" val="1474481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EBC9B57-3C1F-4CA2-8BFC-4BD77C68B1A5}" type="slidenum">
              <a:rPr lang="en-US" altLang="ja-JP"/>
              <a:pPr/>
              <a:t>38</a:t>
            </a:fld>
            <a:endParaRPr lang="en-US" altLang="ja-JP"/>
          </a:p>
        </p:txBody>
      </p:sp>
      <p:sp>
        <p:nvSpPr>
          <p:cNvPr id="51202" name="スライド イメージ プレースホルダ 1"/>
          <p:cNvSpPr>
            <a:spLocks noGrp="1" noRot="1" noChangeAspect="1" noTextEdit="1"/>
          </p:cNvSpPr>
          <p:nvPr>
            <p:ph type="sldImg"/>
          </p:nvPr>
        </p:nvSpPr>
        <p:spPr>
          <a:ln/>
        </p:spPr>
      </p:sp>
      <p:sp>
        <p:nvSpPr>
          <p:cNvPr id="51203" name="ノート プレースホルダ 2"/>
          <p:cNvSpPr>
            <a:spLocks noGrp="1"/>
          </p:cNvSpPr>
          <p:nvPr>
            <p:ph type="body" idx="1"/>
          </p:nvPr>
        </p:nvSpPr>
        <p:spPr/>
        <p:txBody>
          <a:bodyPr/>
          <a:lstStyle/>
          <a:p>
            <a:pPr>
              <a:spcBef>
                <a:spcPct val="0"/>
              </a:spcBef>
            </a:pPr>
            <a:endParaRPr lang="zh-CN" altLang="zh-CN"/>
          </a:p>
        </p:txBody>
      </p:sp>
      <p:sp>
        <p:nvSpPr>
          <p:cNvPr id="51204" name="スライド番号プレースホルダ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17099A33-DF85-4193-973F-D1366CAA408A}" type="slidenum">
              <a:rPr lang="en-US" altLang="ja-JP" sz="1200">
                <a:latin typeface="Calibri" panose="020F0502020204030204" pitchFamily="34" charset="0"/>
              </a:rPr>
              <a:pPr algn="r"/>
              <a:t>38</a:t>
            </a:fld>
            <a:endParaRPr lang="en-US" altLang="ja-JP" sz="1200">
              <a:latin typeface="Calibri" panose="020F0502020204030204" pitchFamily="34" charset="0"/>
            </a:endParaRPr>
          </a:p>
        </p:txBody>
      </p:sp>
    </p:spTree>
    <p:extLst>
      <p:ext uri="{BB962C8B-B14F-4D97-AF65-F5344CB8AC3E}">
        <p14:creationId xmlns:p14="http://schemas.microsoft.com/office/powerpoint/2010/main" val="2664951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7CA29F9-EEC1-446F-85E7-0683F13C2EDB}" type="slidenum">
              <a:rPr lang="en-US" altLang="ja-JP"/>
              <a:pPr/>
              <a:t>39</a:t>
            </a:fld>
            <a:endParaRPr lang="en-US" altLang="ja-JP"/>
          </a:p>
        </p:txBody>
      </p:sp>
      <p:sp>
        <p:nvSpPr>
          <p:cNvPr id="53250" name="スライド イメージ プレースホルダ 1"/>
          <p:cNvSpPr>
            <a:spLocks noGrp="1" noRot="1" noChangeAspect="1" noTextEdit="1"/>
          </p:cNvSpPr>
          <p:nvPr>
            <p:ph type="sldImg"/>
          </p:nvPr>
        </p:nvSpPr>
        <p:spPr>
          <a:ln/>
        </p:spPr>
      </p:sp>
      <p:sp>
        <p:nvSpPr>
          <p:cNvPr id="53251" name="ノート プレースホルダ 2"/>
          <p:cNvSpPr>
            <a:spLocks noGrp="1"/>
          </p:cNvSpPr>
          <p:nvPr>
            <p:ph type="body" idx="1"/>
          </p:nvPr>
        </p:nvSpPr>
        <p:spPr/>
        <p:txBody>
          <a:bodyPr/>
          <a:lstStyle/>
          <a:p>
            <a:pPr>
              <a:spcBef>
                <a:spcPct val="0"/>
              </a:spcBef>
            </a:pPr>
            <a:endParaRPr lang="zh-CN" altLang="zh-CN"/>
          </a:p>
        </p:txBody>
      </p:sp>
      <p:sp>
        <p:nvSpPr>
          <p:cNvPr id="53252" name="スライド番号プレースホルダ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08C208A9-0462-4424-B585-738638A6BDE1}" type="slidenum">
              <a:rPr lang="en-US" altLang="ja-JP" sz="1200">
                <a:latin typeface="Calibri" panose="020F0502020204030204" pitchFamily="34" charset="0"/>
              </a:rPr>
              <a:pPr algn="r"/>
              <a:t>39</a:t>
            </a:fld>
            <a:endParaRPr lang="en-US" altLang="ja-JP" sz="1200">
              <a:latin typeface="Calibri" panose="020F0502020204030204" pitchFamily="34" charset="0"/>
            </a:endParaRPr>
          </a:p>
        </p:txBody>
      </p:sp>
    </p:spTree>
    <p:extLst>
      <p:ext uri="{BB962C8B-B14F-4D97-AF65-F5344CB8AC3E}">
        <p14:creationId xmlns:p14="http://schemas.microsoft.com/office/powerpoint/2010/main" val="513041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20C5F79-7BC6-48DB-B933-08B87E1AF01B}" type="slidenum">
              <a:rPr lang="en-US" altLang="ja-JP"/>
              <a:pPr/>
              <a:t>40</a:t>
            </a:fld>
            <a:endParaRPr lang="en-US" altLang="ja-JP"/>
          </a:p>
        </p:txBody>
      </p:sp>
      <p:sp>
        <p:nvSpPr>
          <p:cNvPr id="55298" name="スライド イメージ プレースホルダ 1"/>
          <p:cNvSpPr>
            <a:spLocks noGrp="1" noRot="1" noChangeAspect="1" noTextEdit="1"/>
          </p:cNvSpPr>
          <p:nvPr>
            <p:ph type="sldImg"/>
          </p:nvPr>
        </p:nvSpPr>
        <p:spPr>
          <a:ln/>
        </p:spPr>
      </p:sp>
      <p:sp>
        <p:nvSpPr>
          <p:cNvPr id="55299" name="ノート プレースホルダ 2"/>
          <p:cNvSpPr>
            <a:spLocks noGrp="1"/>
          </p:cNvSpPr>
          <p:nvPr>
            <p:ph type="body" idx="1"/>
          </p:nvPr>
        </p:nvSpPr>
        <p:spPr/>
        <p:txBody>
          <a:bodyPr/>
          <a:lstStyle/>
          <a:p>
            <a:pPr>
              <a:spcBef>
                <a:spcPct val="0"/>
              </a:spcBef>
            </a:pPr>
            <a:endParaRPr lang="zh-CN" altLang="zh-CN"/>
          </a:p>
        </p:txBody>
      </p:sp>
      <p:sp>
        <p:nvSpPr>
          <p:cNvPr id="55300" name="スライド番号プレースホルダ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8974BCF1-D33F-485D-92AE-026089456E0A}" type="slidenum">
              <a:rPr lang="en-US" altLang="ja-JP" sz="1200">
                <a:latin typeface="Calibri" panose="020F0502020204030204" pitchFamily="34" charset="0"/>
              </a:rPr>
              <a:pPr algn="r"/>
              <a:t>40</a:t>
            </a:fld>
            <a:endParaRPr lang="en-US" altLang="ja-JP" sz="1200">
              <a:latin typeface="Calibri" panose="020F0502020204030204" pitchFamily="34" charset="0"/>
            </a:endParaRPr>
          </a:p>
        </p:txBody>
      </p:sp>
    </p:spTree>
    <p:extLst>
      <p:ext uri="{BB962C8B-B14F-4D97-AF65-F5344CB8AC3E}">
        <p14:creationId xmlns:p14="http://schemas.microsoft.com/office/powerpoint/2010/main" val="1809009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6000"/>
            </a:lvl1pPr>
          </a:lstStyle>
          <a:p>
            <a:r>
              <a:rPr lang="ja-JP" altLang="en-US" smtClean="0"/>
              <a:t>マスター タイトルの書式設定</a:t>
            </a:r>
            <a:endParaRPr lang="zh-CN" altLang="en-US"/>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zh-CN" altLang="en-US"/>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2F9A8D84-BE57-4042-A5C4-A8D49BC04CAF}" type="slidenum">
              <a:rPr lang="en-US" altLang="ja-JP"/>
              <a:pPr/>
              <a:t>‹#›</a:t>
            </a:fld>
            <a:endParaRPr lang="en-US" altLang="ja-JP"/>
          </a:p>
        </p:txBody>
      </p:sp>
    </p:spTree>
    <p:extLst>
      <p:ext uri="{BB962C8B-B14F-4D97-AF65-F5344CB8AC3E}">
        <p14:creationId xmlns:p14="http://schemas.microsoft.com/office/powerpoint/2010/main" val="1751087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FBE75BF9-FF7A-4890-B6E1-7343CA390148}" type="slidenum">
              <a:rPr lang="en-US" altLang="ja-JP"/>
              <a:pPr/>
              <a:t>‹#›</a:t>
            </a:fld>
            <a:endParaRPr lang="en-US" altLang="ja-JP"/>
          </a:p>
        </p:txBody>
      </p:sp>
    </p:spTree>
    <p:extLst>
      <p:ext uri="{BB962C8B-B14F-4D97-AF65-F5344CB8AC3E}">
        <p14:creationId xmlns:p14="http://schemas.microsoft.com/office/powerpoint/2010/main" val="3356828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8"/>
            <a:ext cx="7886700" cy="2852737"/>
          </a:xfrm>
        </p:spPr>
        <p:txBody>
          <a:bodyPr anchor="b"/>
          <a:lstStyle>
            <a:lvl1pPr>
              <a:defRPr sz="6000"/>
            </a:lvl1p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3E08D3EC-115A-4FDA-92C4-170DB181A1B3}" type="slidenum">
              <a:rPr lang="en-US" altLang="ja-JP"/>
              <a:pPr/>
              <a:t>‹#›</a:t>
            </a:fld>
            <a:endParaRPr lang="en-US" altLang="ja-JP"/>
          </a:p>
        </p:txBody>
      </p:sp>
    </p:spTree>
    <p:extLst>
      <p:ext uri="{BB962C8B-B14F-4D97-AF65-F5344CB8AC3E}">
        <p14:creationId xmlns:p14="http://schemas.microsoft.com/office/powerpoint/2010/main" val="955146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sz="half" idx="1"/>
          </p:nvPr>
        </p:nvSpPr>
        <p:spPr>
          <a:xfrm>
            <a:off x="457200" y="1600200"/>
            <a:ext cx="40386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コンテンツ プレースホルダー 3"/>
          <p:cNvSpPr>
            <a:spLocks noGrp="1"/>
          </p:cNvSpPr>
          <p:nvPr>
            <p:ph sz="half" idx="2"/>
          </p:nvPr>
        </p:nvSpPr>
        <p:spPr>
          <a:xfrm>
            <a:off x="4648200" y="1600200"/>
            <a:ext cx="40386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日付プレースホルダー 4"/>
          <p:cNvSpPr>
            <a:spLocks noGrp="1"/>
          </p:cNvSpPr>
          <p:nvPr>
            <p:ph type="dt" sz="half" idx="10"/>
          </p:nvPr>
        </p:nvSpPr>
        <p:spPr/>
        <p:txBody>
          <a:bodyPr/>
          <a:lstStyle>
            <a:lvl1pPr>
              <a:defRPr/>
            </a:lvl1pPr>
          </a:lstStyle>
          <a:p>
            <a:endParaRPr lang="en-US" altLang="ja-JP"/>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0698F1DE-CE03-4DB0-B667-8CBD29CB9A5D}" type="slidenum">
              <a:rPr lang="en-US" altLang="ja-JP"/>
              <a:pPr/>
              <a:t>‹#›</a:t>
            </a:fld>
            <a:endParaRPr lang="en-US" altLang="ja-JP"/>
          </a:p>
        </p:txBody>
      </p:sp>
    </p:spTree>
    <p:extLst>
      <p:ext uri="{BB962C8B-B14F-4D97-AF65-F5344CB8AC3E}">
        <p14:creationId xmlns:p14="http://schemas.microsoft.com/office/powerpoint/2010/main" val="2403163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5"/>
            <a:ext cx="7886700" cy="1325563"/>
          </a:xfrm>
        </p:spPr>
        <p:txBody>
          <a:body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30238" y="2505075"/>
            <a:ext cx="38687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7" name="日付プレースホルダー 6"/>
          <p:cNvSpPr>
            <a:spLocks noGrp="1"/>
          </p:cNvSpPr>
          <p:nvPr>
            <p:ph type="dt" sz="half" idx="10"/>
          </p:nvPr>
        </p:nvSpPr>
        <p:spPr/>
        <p:txBody>
          <a:bodyPr/>
          <a:lstStyle>
            <a:lvl1pPr>
              <a:defRPr/>
            </a:lvl1pPr>
          </a:lstStyle>
          <a:p>
            <a:endParaRPr lang="en-US" altLang="ja-JP"/>
          </a:p>
        </p:txBody>
      </p:sp>
      <p:sp>
        <p:nvSpPr>
          <p:cNvPr id="8" name="フッター プレースホルダー 7"/>
          <p:cNvSpPr>
            <a:spLocks noGrp="1"/>
          </p:cNvSpPr>
          <p:nvPr>
            <p:ph type="ftr" sz="quarter" idx="11"/>
          </p:nvPr>
        </p:nvSpPr>
        <p:spPr/>
        <p:txBody>
          <a:bodyPr/>
          <a:lstStyle>
            <a:lvl1pPr>
              <a:defRPr/>
            </a:lvl1pPr>
          </a:lstStyle>
          <a:p>
            <a:endParaRPr lang="en-US" altLang="ja-JP"/>
          </a:p>
        </p:txBody>
      </p:sp>
      <p:sp>
        <p:nvSpPr>
          <p:cNvPr id="9" name="スライド番号プレースホルダー 8"/>
          <p:cNvSpPr>
            <a:spLocks noGrp="1"/>
          </p:cNvSpPr>
          <p:nvPr>
            <p:ph type="sldNum" sz="quarter" idx="12"/>
          </p:nvPr>
        </p:nvSpPr>
        <p:spPr/>
        <p:txBody>
          <a:bodyPr/>
          <a:lstStyle>
            <a:lvl1pPr>
              <a:defRPr/>
            </a:lvl1pPr>
          </a:lstStyle>
          <a:p>
            <a:fld id="{C2F9671B-53DF-4C08-A4EA-165687D37E2A}" type="slidenum">
              <a:rPr lang="en-US" altLang="ja-JP"/>
              <a:pPr/>
              <a:t>‹#›</a:t>
            </a:fld>
            <a:endParaRPr lang="en-US" altLang="ja-JP"/>
          </a:p>
        </p:txBody>
      </p:sp>
    </p:spTree>
    <p:extLst>
      <p:ext uri="{BB962C8B-B14F-4D97-AF65-F5344CB8AC3E}">
        <p14:creationId xmlns:p14="http://schemas.microsoft.com/office/powerpoint/2010/main" val="426245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日付プレースホルダー 2"/>
          <p:cNvSpPr>
            <a:spLocks noGrp="1"/>
          </p:cNvSpPr>
          <p:nvPr>
            <p:ph type="dt" sz="half" idx="10"/>
          </p:nvPr>
        </p:nvSpPr>
        <p:spPr/>
        <p:txBody>
          <a:bodyPr/>
          <a:lstStyle>
            <a:lvl1pPr>
              <a:defRPr/>
            </a:lvl1pPr>
          </a:lstStyle>
          <a:p>
            <a:endParaRPr lang="en-US" altLang="ja-JP"/>
          </a:p>
        </p:txBody>
      </p:sp>
      <p:sp>
        <p:nvSpPr>
          <p:cNvPr id="4" name="フッター プレースホルダー 3"/>
          <p:cNvSpPr>
            <a:spLocks noGrp="1"/>
          </p:cNvSpPr>
          <p:nvPr>
            <p:ph type="ftr" sz="quarter" idx="11"/>
          </p:nvPr>
        </p:nvSpPr>
        <p:spPr/>
        <p:txBody>
          <a:bodyPr/>
          <a:lstStyle>
            <a:lvl1pPr>
              <a:defRPr/>
            </a:lvl1pPr>
          </a:lstStyle>
          <a:p>
            <a:endParaRPr lang="en-US" altLang="ja-JP"/>
          </a:p>
        </p:txBody>
      </p:sp>
      <p:sp>
        <p:nvSpPr>
          <p:cNvPr id="5" name="スライド番号プレースホルダー 4"/>
          <p:cNvSpPr>
            <a:spLocks noGrp="1"/>
          </p:cNvSpPr>
          <p:nvPr>
            <p:ph type="sldNum" sz="quarter" idx="12"/>
          </p:nvPr>
        </p:nvSpPr>
        <p:spPr/>
        <p:txBody>
          <a:bodyPr/>
          <a:lstStyle>
            <a:lvl1pPr>
              <a:defRPr/>
            </a:lvl1pPr>
          </a:lstStyle>
          <a:p>
            <a:fld id="{641C4425-BC55-48E8-B971-4426BDD589D9}" type="slidenum">
              <a:rPr lang="en-US" altLang="ja-JP"/>
              <a:pPr/>
              <a:t>‹#›</a:t>
            </a:fld>
            <a:endParaRPr lang="en-US" altLang="ja-JP"/>
          </a:p>
        </p:txBody>
      </p:sp>
    </p:spTree>
    <p:extLst>
      <p:ext uri="{BB962C8B-B14F-4D97-AF65-F5344CB8AC3E}">
        <p14:creationId xmlns:p14="http://schemas.microsoft.com/office/powerpoint/2010/main" val="3830685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defRPr/>
            </a:lvl1pPr>
          </a:lstStyle>
          <a:p>
            <a:endParaRPr lang="en-US" altLang="ja-JP"/>
          </a:p>
        </p:txBody>
      </p:sp>
      <p:sp>
        <p:nvSpPr>
          <p:cNvPr id="3" name="フッター プレースホルダー 2"/>
          <p:cNvSpPr>
            <a:spLocks noGrp="1"/>
          </p:cNvSpPr>
          <p:nvPr>
            <p:ph type="ftr" sz="quarter" idx="11"/>
          </p:nvPr>
        </p:nvSpPr>
        <p:spPr/>
        <p:txBody>
          <a:bodyPr/>
          <a:lstStyle>
            <a:lvl1pPr>
              <a:defRPr/>
            </a:lvl1pPr>
          </a:lstStyle>
          <a:p>
            <a:endParaRPr lang="en-US" altLang="ja-JP"/>
          </a:p>
        </p:txBody>
      </p:sp>
      <p:sp>
        <p:nvSpPr>
          <p:cNvPr id="4" name="スライド番号プレースホルダー 3"/>
          <p:cNvSpPr>
            <a:spLocks noGrp="1"/>
          </p:cNvSpPr>
          <p:nvPr>
            <p:ph type="sldNum" sz="quarter" idx="12"/>
          </p:nvPr>
        </p:nvSpPr>
        <p:spPr/>
        <p:txBody>
          <a:bodyPr/>
          <a:lstStyle>
            <a:lvl1pPr>
              <a:defRPr/>
            </a:lvl1pPr>
          </a:lstStyle>
          <a:p>
            <a:fld id="{E6446AE6-FEB7-46DF-8E94-559EA4EB79E1}" type="slidenum">
              <a:rPr lang="en-US" altLang="ja-JP"/>
              <a:pPr/>
              <a:t>‹#›</a:t>
            </a:fld>
            <a:endParaRPr lang="en-US" altLang="ja-JP"/>
          </a:p>
        </p:txBody>
      </p:sp>
    </p:spTree>
    <p:extLst>
      <p:ext uri="{BB962C8B-B14F-4D97-AF65-F5344CB8AC3E}">
        <p14:creationId xmlns:p14="http://schemas.microsoft.com/office/powerpoint/2010/main" val="1053599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endParaRPr lang="en-US" altLang="ja-JP"/>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179C78B2-2F02-45B7-B06D-9AFFF57DE37D}" type="slidenum">
              <a:rPr lang="en-US" altLang="ja-JP"/>
              <a:pPr/>
              <a:t>‹#›</a:t>
            </a:fld>
            <a:endParaRPr lang="en-US" altLang="ja-JP"/>
          </a:p>
        </p:txBody>
      </p:sp>
    </p:spTree>
    <p:extLst>
      <p:ext uri="{BB962C8B-B14F-4D97-AF65-F5344CB8AC3E}">
        <p14:creationId xmlns:p14="http://schemas.microsoft.com/office/powerpoint/2010/main" val="2068187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zh-CN" altLang="en-US"/>
          </a:p>
        </p:txBody>
      </p:sp>
      <p:sp>
        <p:nvSpPr>
          <p:cNvPr id="3" name="図プレースホルダー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endParaRPr lang="en-US" altLang="ja-JP"/>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2103ECE3-B804-4310-9B76-462A21E8208C}" type="slidenum">
              <a:rPr lang="en-US" altLang="ja-JP"/>
              <a:pPr/>
              <a:t>‹#›</a:t>
            </a:fld>
            <a:endParaRPr lang="en-US" altLang="ja-JP"/>
          </a:p>
        </p:txBody>
      </p:sp>
    </p:spTree>
    <p:extLst>
      <p:ext uri="{BB962C8B-B14F-4D97-AF65-F5344CB8AC3E}">
        <p14:creationId xmlns:p14="http://schemas.microsoft.com/office/powerpoint/2010/main" val="3705787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5E7BBBB5-39F4-4499-A11A-50F58C86A768}" type="slidenum">
              <a:rPr lang="en-US" altLang="ja-JP"/>
              <a:pPr/>
              <a:t>‹#›</a:t>
            </a:fld>
            <a:endParaRPr lang="en-US" altLang="ja-JP"/>
          </a:p>
        </p:txBody>
      </p:sp>
    </p:spTree>
    <p:extLst>
      <p:ext uri="{BB962C8B-B14F-4D97-AF65-F5344CB8AC3E}">
        <p14:creationId xmlns:p14="http://schemas.microsoft.com/office/powerpoint/2010/main" val="178112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882EFBA5-F6E2-4F3A-A3DB-4413252CBAD2}" type="slidenum">
              <a:rPr lang="en-US" altLang="ja-JP"/>
              <a:pPr/>
              <a:t>‹#›</a:t>
            </a:fld>
            <a:endParaRPr lang="en-US" altLang="ja-JP"/>
          </a:p>
        </p:txBody>
      </p:sp>
    </p:spTree>
    <p:extLst>
      <p:ext uri="{BB962C8B-B14F-4D97-AF65-F5344CB8AC3E}">
        <p14:creationId xmlns:p14="http://schemas.microsoft.com/office/powerpoint/2010/main" val="4297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ja-JP"/>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ja-JP"/>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8D638F07-EB07-4DFA-B675-81493F290539}" type="slidenum">
              <a:rPr lang="en-US" altLang="ja-JP"/>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2pPr>
      <a:lvl3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3pPr>
      <a:lvl4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4pPr>
      <a:lvl5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p:titleStyle>
    <p:body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bp.com/"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chartpark.com/wti.html"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274638"/>
            <a:ext cx="8229600" cy="706437"/>
          </a:xfrm>
        </p:spPr>
        <p:txBody>
          <a:bodyPr/>
          <a:lstStyle/>
          <a:p>
            <a:r>
              <a:rPr lang="ja-JP" altLang="en-US" sz="4000"/>
              <a:t>建国から改革開放前後</a:t>
            </a:r>
          </a:p>
        </p:txBody>
      </p:sp>
      <p:sp>
        <p:nvSpPr>
          <p:cNvPr id="3075" name="Rectangle 3"/>
          <p:cNvSpPr>
            <a:spLocks noGrp="1" noChangeArrowheads="1"/>
          </p:cNvSpPr>
          <p:nvPr>
            <p:ph type="body" idx="1"/>
          </p:nvPr>
        </p:nvSpPr>
        <p:spPr>
          <a:xfrm>
            <a:off x="457200" y="1052513"/>
            <a:ext cx="8229600" cy="5329237"/>
          </a:xfrm>
        </p:spPr>
        <p:txBody>
          <a:bodyPr/>
          <a:lstStyle/>
          <a:p>
            <a:pPr>
              <a:buFontTx/>
              <a:buNone/>
            </a:pPr>
            <a:r>
              <a:rPr lang="ja-JP" altLang="en-US"/>
              <a:t>エネルギー消費量（標準炭換算）　</a:t>
            </a:r>
          </a:p>
          <a:p>
            <a:pPr>
              <a:buFontTx/>
              <a:buNone/>
            </a:pPr>
            <a:r>
              <a:rPr lang="ja-JP" altLang="en-US"/>
              <a:t>　</a:t>
            </a:r>
            <a:r>
              <a:rPr lang="en-US" altLang="ja-JP"/>
              <a:t>1957</a:t>
            </a:r>
            <a:r>
              <a:rPr lang="ja-JP" altLang="en-US"/>
              <a:t>年　</a:t>
            </a:r>
            <a:r>
              <a:rPr lang="en-US" altLang="ja-JP"/>
              <a:t>9644</a:t>
            </a:r>
            <a:r>
              <a:rPr lang="ja-JP" altLang="en-US"/>
              <a:t>万㌧（</a:t>
            </a:r>
            <a:r>
              <a:rPr lang="en-US" altLang="ja-JP"/>
              <a:t>65</a:t>
            </a:r>
            <a:r>
              <a:rPr lang="ja-JP" altLang="en-US"/>
              <a:t>年世界第</a:t>
            </a:r>
            <a:r>
              <a:rPr lang="en-US" altLang="ja-JP"/>
              <a:t>11</a:t>
            </a:r>
            <a:r>
              <a:rPr lang="ja-JP" altLang="en-US"/>
              <a:t>位）</a:t>
            </a:r>
          </a:p>
          <a:p>
            <a:pPr>
              <a:buFontTx/>
              <a:buNone/>
            </a:pPr>
            <a:r>
              <a:rPr lang="ja-JP" altLang="en-US"/>
              <a:t>　石炭：石油：天然ｶﾞｽ：水力</a:t>
            </a:r>
          </a:p>
          <a:p>
            <a:pPr>
              <a:buFontTx/>
              <a:buNone/>
            </a:pPr>
            <a:r>
              <a:rPr lang="ja-JP" altLang="en-US"/>
              <a:t>　　　＝</a:t>
            </a:r>
            <a:r>
              <a:rPr lang="en-US" altLang="ja-JP"/>
              <a:t>92.3</a:t>
            </a:r>
            <a:r>
              <a:rPr lang="ja-JP" altLang="en-US"/>
              <a:t>：</a:t>
            </a:r>
            <a:r>
              <a:rPr lang="en-US" altLang="ja-JP"/>
              <a:t>4.6</a:t>
            </a:r>
            <a:r>
              <a:rPr lang="ja-JP" altLang="en-US"/>
              <a:t>：</a:t>
            </a:r>
            <a:r>
              <a:rPr lang="en-US" altLang="ja-JP"/>
              <a:t>0.1</a:t>
            </a:r>
            <a:r>
              <a:rPr lang="ja-JP" altLang="en-US"/>
              <a:t>：</a:t>
            </a:r>
            <a:r>
              <a:rPr lang="en-US" altLang="ja-JP"/>
              <a:t>3.0</a:t>
            </a:r>
          </a:p>
          <a:p>
            <a:pPr>
              <a:buFontTx/>
              <a:buNone/>
            </a:pPr>
            <a:r>
              <a:rPr lang="ja-JP" altLang="en-US"/>
              <a:t>　</a:t>
            </a:r>
            <a:r>
              <a:rPr lang="en-US" altLang="ja-JP"/>
              <a:t>2008</a:t>
            </a:r>
            <a:r>
              <a:rPr lang="ja-JP" altLang="en-US"/>
              <a:t>年　</a:t>
            </a:r>
            <a:r>
              <a:rPr lang="en-US" altLang="ja-JP"/>
              <a:t>29</a:t>
            </a:r>
            <a:r>
              <a:rPr lang="ja-JP" altLang="en-US"/>
              <a:t>億</a:t>
            </a:r>
            <a:r>
              <a:rPr lang="en-US" altLang="ja-JP"/>
              <a:t>1448</a:t>
            </a:r>
            <a:r>
              <a:rPr lang="ja-JP" altLang="en-US"/>
              <a:t>万㌧（世界第二位）</a:t>
            </a:r>
          </a:p>
          <a:p>
            <a:pPr>
              <a:buFontTx/>
              <a:buNone/>
            </a:pPr>
            <a:r>
              <a:rPr lang="ja-JP" altLang="en-US"/>
              <a:t>　　　＝</a:t>
            </a:r>
            <a:r>
              <a:rPr lang="en-US" altLang="ja-JP"/>
              <a:t>70.3</a:t>
            </a:r>
            <a:r>
              <a:rPr lang="ja-JP" altLang="en-US"/>
              <a:t>：</a:t>
            </a:r>
            <a:r>
              <a:rPr lang="en-US" altLang="ja-JP"/>
              <a:t>18.3</a:t>
            </a:r>
            <a:r>
              <a:rPr lang="ja-JP" altLang="en-US"/>
              <a:t>：</a:t>
            </a:r>
            <a:r>
              <a:rPr lang="en-US" altLang="ja-JP"/>
              <a:t>3.7</a:t>
            </a:r>
            <a:r>
              <a:rPr lang="ja-JP" altLang="en-US"/>
              <a:t>：</a:t>
            </a:r>
            <a:r>
              <a:rPr lang="en-US" altLang="ja-JP"/>
              <a:t>7.7</a:t>
            </a:r>
          </a:p>
          <a:p>
            <a:pPr>
              <a:buFontTx/>
              <a:buNone/>
            </a:pPr>
            <a:r>
              <a:rPr lang="ja-JP" altLang="en-US"/>
              <a:t>改革開放前　自給</a:t>
            </a:r>
          </a:p>
          <a:p>
            <a:pPr>
              <a:buFontTx/>
              <a:buNone/>
            </a:pPr>
            <a:r>
              <a:rPr lang="en-US" altLang="ja-JP"/>
              <a:t>70</a:t>
            </a:r>
            <a:r>
              <a:rPr lang="ja-JP" altLang="en-US"/>
              <a:t>年代以降　原油輸出（貴重な外貨獲得源）</a:t>
            </a:r>
          </a:p>
          <a:p>
            <a:pPr>
              <a:buFontTx/>
              <a:buNone/>
            </a:pPr>
            <a:r>
              <a:rPr lang="en-US" altLang="ja-JP"/>
              <a:t>92</a:t>
            </a:r>
            <a:r>
              <a:rPr lang="ja-JP" altLang="en-US"/>
              <a:t>年以降　原油　入超へ</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スライド番号プレースホルダ 6"/>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8A30A05F-42E9-4DBF-A843-1D553E0AD054}" type="slidenum">
              <a:rPr lang="en-US" altLang="ja-JP" sz="1200">
                <a:solidFill>
                  <a:srgbClr val="898989"/>
                </a:solidFill>
                <a:latin typeface="Calibri" panose="020F0502020204030204" pitchFamily="34" charset="0"/>
              </a:rPr>
              <a:pPr algn="r" eaLnBrk="1" hangingPunct="1">
                <a:spcBef>
                  <a:spcPct val="0"/>
                </a:spcBef>
                <a:buFontTx/>
                <a:buNone/>
              </a:pPr>
              <a:t>2</a:t>
            </a:fld>
            <a:endParaRPr lang="en-US" altLang="ja-JP" sz="1200">
              <a:solidFill>
                <a:srgbClr val="898989"/>
              </a:solidFill>
              <a:latin typeface="Calibri" panose="020F0502020204030204" pitchFamily="34" charset="0"/>
            </a:endParaRPr>
          </a:p>
        </p:txBody>
      </p:sp>
      <p:sp>
        <p:nvSpPr>
          <p:cNvPr id="5123" name="Rectangle 2" descr="Large confetti"/>
          <p:cNvSpPr>
            <a:spLocks noGrp="1" noChangeArrowheads="1"/>
          </p:cNvSpPr>
          <p:nvPr>
            <p:ph type="title" idx="4294967295"/>
          </p:nvPr>
        </p:nvSpPr>
        <p:spPr/>
        <p:txBody>
          <a:bodyPr/>
          <a:lstStyle/>
          <a:p>
            <a:pPr eaLnBrk="1" hangingPunct="1"/>
            <a:r>
              <a:rPr lang="ja-JP" altLang="en-US" sz="4000" smtClean="0">
                <a:solidFill>
                  <a:srgbClr val="2280FE"/>
                </a:solidFill>
              </a:rPr>
              <a:t>高度成長とエネルギー需給：</a:t>
            </a:r>
            <a:br>
              <a:rPr lang="ja-JP" altLang="en-US" sz="4000" smtClean="0">
                <a:solidFill>
                  <a:srgbClr val="2280FE"/>
                </a:solidFill>
              </a:rPr>
            </a:br>
            <a:r>
              <a:rPr lang="ja-JP" altLang="en-US" sz="4000" smtClean="0">
                <a:solidFill>
                  <a:srgbClr val="2280FE"/>
                </a:solidFill>
              </a:rPr>
              <a:t>過去の経緯を俯瞰</a:t>
            </a:r>
          </a:p>
        </p:txBody>
      </p:sp>
      <p:sp>
        <p:nvSpPr>
          <p:cNvPr id="5124" name="Text Box 4"/>
          <p:cNvSpPr txBox="1">
            <a:spLocks noChangeArrowheads="1"/>
          </p:cNvSpPr>
          <p:nvPr/>
        </p:nvSpPr>
        <p:spPr bwMode="auto">
          <a:xfrm>
            <a:off x="827088" y="6381750"/>
            <a:ext cx="36004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latin typeface="Calibri" panose="020F0502020204030204" pitchFamily="34" charset="0"/>
                <a:ea typeface="ＭＳ Ｐ明朝" panose="02020600040205080304" pitchFamily="18" charset="-128"/>
              </a:rPr>
              <a:t>（出所）</a:t>
            </a:r>
            <a:r>
              <a:rPr lang="en-US" altLang="ja-JP" sz="1200">
                <a:latin typeface="Calibri" panose="020F0502020204030204" pitchFamily="34" charset="0"/>
                <a:ea typeface="ＭＳ Ｐ明朝" panose="02020600040205080304" pitchFamily="18" charset="-128"/>
              </a:rPr>
              <a:t>『</a:t>
            </a:r>
            <a:r>
              <a:rPr lang="ja-JP" altLang="en-US" sz="1200">
                <a:latin typeface="Calibri" panose="020F0502020204030204" pitchFamily="34" charset="0"/>
                <a:ea typeface="ＭＳ Ｐ明朝" panose="02020600040205080304" pitchFamily="18" charset="-128"/>
              </a:rPr>
              <a:t>中国能源統計年鑑</a:t>
            </a:r>
            <a:r>
              <a:rPr lang="en-US" altLang="ja-JP" sz="1200">
                <a:latin typeface="Calibri" panose="020F0502020204030204" pitchFamily="34" charset="0"/>
                <a:ea typeface="ＭＳ Ｐ明朝" panose="02020600040205080304" pitchFamily="18" charset="-128"/>
              </a:rPr>
              <a:t>』『</a:t>
            </a:r>
            <a:r>
              <a:rPr lang="ja-JP" altLang="en-US" sz="1200">
                <a:latin typeface="Calibri" panose="020F0502020204030204" pitchFamily="34" charset="0"/>
                <a:ea typeface="ＭＳ Ｐ明朝" panose="02020600040205080304" pitchFamily="18" charset="-128"/>
              </a:rPr>
              <a:t>中国統計年鑑</a:t>
            </a:r>
            <a:r>
              <a:rPr lang="en-US" altLang="ja-JP" sz="1200">
                <a:latin typeface="Calibri" panose="020F0502020204030204" pitchFamily="34" charset="0"/>
                <a:ea typeface="ＭＳ Ｐ明朝" panose="02020600040205080304" pitchFamily="18" charset="-128"/>
              </a:rPr>
              <a:t>』</a:t>
            </a:r>
            <a:r>
              <a:rPr lang="ja-JP" altLang="en-US" sz="1200">
                <a:latin typeface="Calibri" panose="020F0502020204030204" pitchFamily="34" charset="0"/>
                <a:ea typeface="ＭＳ Ｐ明朝" panose="02020600040205080304" pitchFamily="18" charset="-128"/>
              </a:rPr>
              <a:t>各年版</a:t>
            </a:r>
          </a:p>
        </p:txBody>
      </p:sp>
      <p:sp>
        <p:nvSpPr>
          <p:cNvPr id="5125" name="Text Box 5"/>
          <p:cNvSpPr txBox="1">
            <a:spLocks noChangeArrowheads="1"/>
          </p:cNvSpPr>
          <p:nvPr/>
        </p:nvSpPr>
        <p:spPr bwMode="auto">
          <a:xfrm>
            <a:off x="684213" y="1844675"/>
            <a:ext cx="716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800">
                <a:solidFill>
                  <a:srgbClr val="FC7624"/>
                </a:solidFill>
                <a:latin typeface="Calibri" panose="020F0502020204030204" pitchFamily="34" charset="0"/>
              </a:rPr>
              <a:t>【</a:t>
            </a:r>
            <a:r>
              <a:rPr lang="ja-JP" altLang="en-US" sz="1800">
                <a:solidFill>
                  <a:srgbClr val="FC7624"/>
                </a:solidFill>
                <a:latin typeface="Calibri" panose="020F0502020204030204" pitchFamily="34" charset="0"/>
              </a:rPr>
              <a:t>中国のエネルギー需給推移</a:t>
            </a:r>
            <a:r>
              <a:rPr lang="en-US" altLang="ja-JP" sz="1800">
                <a:solidFill>
                  <a:srgbClr val="FC7624"/>
                </a:solidFill>
                <a:latin typeface="Calibri" panose="020F0502020204030204" pitchFamily="34" charset="0"/>
              </a:rPr>
              <a:t>】</a:t>
            </a:r>
          </a:p>
        </p:txBody>
      </p:sp>
      <p:pic>
        <p:nvPicPr>
          <p:cNvPr id="51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2276475"/>
            <a:ext cx="669607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127" name="直線コネクタ 16"/>
          <p:cNvCxnSpPr>
            <a:cxnSpLocks noChangeShapeType="1"/>
          </p:cNvCxnSpPr>
          <p:nvPr/>
        </p:nvCxnSpPr>
        <p:spPr bwMode="auto">
          <a:xfrm rot="10800000">
            <a:off x="1403350" y="3573463"/>
            <a:ext cx="5400675" cy="0"/>
          </a:xfrm>
          <a:prstGeom prst="line">
            <a:avLst/>
          </a:prstGeom>
          <a:noFill/>
          <a:ln w="9525" algn="ctr">
            <a:solidFill>
              <a:schemeClr val="tx1"/>
            </a:solidFill>
            <a:prstDash val="sysDash"/>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709690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番号プレースホルダ 5"/>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0C38CAF8-791E-48CC-A281-46BF18EED972}" type="slidenum">
              <a:rPr lang="en-US" altLang="ja-JP" sz="1200">
                <a:solidFill>
                  <a:srgbClr val="898989"/>
                </a:solidFill>
                <a:latin typeface="Calibri" panose="020F0502020204030204" pitchFamily="34" charset="0"/>
              </a:rPr>
              <a:pPr algn="r"/>
              <a:t>3</a:t>
            </a:fld>
            <a:endParaRPr lang="en-US" altLang="ja-JP" sz="1200">
              <a:solidFill>
                <a:srgbClr val="898989"/>
              </a:solidFill>
              <a:latin typeface="Calibri" panose="020F0502020204030204" pitchFamily="34" charset="0"/>
            </a:endParaRPr>
          </a:p>
        </p:txBody>
      </p:sp>
      <p:sp>
        <p:nvSpPr>
          <p:cNvPr id="6147" name="Rectangle 2" descr="Large confetti"/>
          <p:cNvSpPr>
            <a:spLocks noGrp="1" noChangeArrowheads="1"/>
          </p:cNvSpPr>
          <p:nvPr>
            <p:ph type="title" idx="4294967295"/>
          </p:nvPr>
        </p:nvSpPr>
        <p:spPr/>
        <p:txBody>
          <a:bodyPr rtlCol="0">
            <a:normAutofit fontScale="90000"/>
          </a:bodyPr>
          <a:lstStyle/>
          <a:p>
            <a:pPr fontAlgn="auto">
              <a:spcAft>
                <a:spcPts val="0"/>
              </a:spcAft>
              <a:defRPr/>
            </a:pPr>
            <a:r>
              <a:rPr lang="ja-JP" altLang="en-US">
                <a:solidFill>
                  <a:srgbClr val="0070C0"/>
                </a:solidFill>
                <a:latin typeface="+mj-lt"/>
                <a:ea typeface="+mj-ea"/>
              </a:rPr>
              <a:t>中国のエネルギー消費・輸入の急増</a:t>
            </a:r>
            <a:endParaRPr lang="ja-JP" altLang="en-US" dirty="0">
              <a:solidFill>
                <a:srgbClr val="0070C0"/>
              </a:solidFill>
              <a:latin typeface="+mj-lt"/>
              <a:ea typeface="+mj-ea"/>
            </a:endParaRPr>
          </a:p>
        </p:txBody>
      </p:sp>
      <p:sp>
        <p:nvSpPr>
          <p:cNvPr id="15364" name="Rectangle 3"/>
          <p:cNvSpPr>
            <a:spLocks noChangeArrowheads="1"/>
          </p:cNvSpPr>
          <p:nvPr/>
        </p:nvSpPr>
        <p:spPr bwMode="auto">
          <a:xfrm>
            <a:off x="2152650" y="-519113"/>
            <a:ext cx="4614863" cy="257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endParaRPr lang="zh-CN" altLang="zh-CN">
              <a:latin typeface="Calibri" panose="020F0502020204030204" pitchFamily="34" charset="0"/>
            </a:endParaRPr>
          </a:p>
        </p:txBody>
      </p:sp>
      <p:sp>
        <p:nvSpPr>
          <p:cNvPr id="15365" name="Text Box 4"/>
          <p:cNvSpPr txBox="1">
            <a:spLocks noChangeArrowheads="1"/>
          </p:cNvSpPr>
          <p:nvPr/>
        </p:nvSpPr>
        <p:spPr bwMode="auto">
          <a:xfrm>
            <a:off x="827088" y="1484313"/>
            <a:ext cx="7886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50000"/>
              </a:spcBef>
            </a:pPr>
            <a:r>
              <a:rPr lang="en-US" altLang="ja-JP">
                <a:solidFill>
                  <a:srgbClr val="F96C2D"/>
                </a:solidFill>
                <a:latin typeface="Calibri" panose="020F0502020204030204" pitchFamily="34" charset="0"/>
              </a:rPr>
              <a:t>【</a:t>
            </a:r>
            <a:r>
              <a:rPr lang="ja-JP" altLang="en-US">
                <a:solidFill>
                  <a:srgbClr val="F96C2D"/>
                </a:solidFill>
                <a:latin typeface="Calibri" panose="020F0502020204030204" pitchFamily="34" charset="0"/>
              </a:rPr>
              <a:t>世界の一次エネルギー消費量トップ</a:t>
            </a:r>
            <a:r>
              <a:rPr lang="en-US" altLang="ja-JP">
                <a:solidFill>
                  <a:srgbClr val="F96C2D"/>
                </a:solidFill>
                <a:latin typeface="Calibri" panose="020F0502020204030204" pitchFamily="34" charset="0"/>
              </a:rPr>
              <a:t>10 </a:t>
            </a:r>
            <a:r>
              <a:rPr lang="ja-JP" altLang="en-US">
                <a:solidFill>
                  <a:srgbClr val="F96C2D"/>
                </a:solidFill>
                <a:latin typeface="Calibri" panose="020F0502020204030204" pitchFamily="34" charset="0"/>
              </a:rPr>
              <a:t>（</a:t>
            </a:r>
            <a:r>
              <a:rPr lang="en-US" altLang="ja-JP">
                <a:solidFill>
                  <a:srgbClr val="F96C2D"/>
                </a:solidFill>
                <a:latin typeface="Calibri" panose="020F0502020204030204" pitchFamily="34" charset="0"/>
              </a:rPr>
              <a:t>2000</a:t>
            </a:r>
            <a:r>
              <a:rPr lang="ja-JP" altLang="en-US">
                <a:solidFill>
                  <a:srgbClr val="F96C2D"/>
                </a:solidFill>
                <a:latin typeface="Calibri" panose="020F0502020204030204" pitchFamily="34" charset="0"/>
              </a:rPr>
              <a:t>年と</a:t>
            </a:r>
            <a:r>
              <a:rPr lang="en-US" altLang="ja-JP">
                <a:solidFill>
                  <a:srgbClr val="F96C2D"/>
                </a:solidFill>
                <a:latin typeface="Calibri" panose="020F0502020204030204" pitchFamily="34" charset="0"/>
              </a:rPr>
              <a:t>2008</a:t>
            </a:r>
            <a:r>
              <a:rPr lang="ja-JP" altLang="en-US">
                <a:solidFill>
                  <a:srgbClr val="F96C2D"/>
                </a:solidFill>
                <a:latin typeface="Calibri" panose="020F0502020204030204" pitchFamily="34" charset="0"/>
              </a:rPr>
              <a:t>年）</a:t>
            </a:r>
            <a:r>
              <a:rPr lang="en-US" altLang="ja-JP">
                <a:solidFill>
                  <a:srgbClr val="F96C2D"/>
                </a:solidFill>
                <a:latin typeface="Calibri" panose="020F0502020204030204" pitchFamily="34" charset="0"/>
              </a:rPr>
              <a:t>】</a:t>
            </a:r>
          </a:p>
        </p:txBody>
      </p:sp>
      <p:sp>
        <p:nvSpPr>
          <p:cNvPr id="15366" name="Text Box 5"/>
          <p:cNvSpPr txBox="1">
            <a:spLocks noChangeArrowheads="1"/>
          </p:cNvSpPr>
          <p:nvPr/>
        </p:nvSpPr>
        <p:spPr bwMode="auto">
          <a:xfrm>
            <a:off x="900113" y="6092825"/>
            <a:ext cx="65516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50000"/>
              </a:spcBef>
            </a:pPr>
            <a:r>
              <a:rPr lang="ja-JP" altLang="en-US" sz="1000">
                <a:latin typeface="Calibri" panose="020F0502020204030204" pitchFamily="34" charset="0"/>
                <a:ea typeface="ＭＳ Ｐ明朝" panose="02020600040205080304" pitchFamily="18" charset="-128"/>
              </a:rPr>
              <a:t>（出所）”</a:t>
            </a:r>
            <a:r>
              <a:rPr lang="en-US" altLang="ja-JP" sz="1000">
                <a:latin typeface="Calibri" panose="020F0502020204030204" pitchFamily="34" charset="0"/>
                <a:ea typeface="ＭＳ Ｐ明朝" panose="02020600040205080304" pitchFamily="18" charset="-128"/>
              </a:rPr>
              <a:t>BP statistical review of world energy 2008”</a:t>
            </a:r>
            <a:r>
              <a:rPr lang="ja-JP" altLang="en-US" sz="1000">
                <a:latin typeface="Calibri" panose="020F0502020204030204" pitchFamily="34" charset="0"/>
                <a:ea typeface="ＭＳ Ｐ明朝" panose="02020600040205080304" pitchFamily="18" charset="-128"/>
              </a:rPr>
              <a:t>（</a:t>
            </a:r>
            <a:r>
              <a:rPr lang="en-US" altLang="ja-JP" sz="1000">
                <a:latin typeface="Calibri" panose="020F0502020204030204" pitchFamily="34" charset="0"/>
                <a:ea typeface="ＭＳ Ｐ明朝" panose="02020600040205080304" pitchFamily="18" charset="-128"/>
                <a:hlinkClick r:id="rId3"/>
              </a:rPr>
              <a:t>http://www.bp.com/</a:t>
            </a:r>
            <a:r>
              <a:rPr lang="ja-JP" altLang="en-US" sz="1000">
                <a:latin typeface="Calibri" panose="020F0502020204030204" pitchFamily="34" charset="0"/>
                <a:ea typeface="ＭＳ Ｐ明朝" panose="02020600040205080304" pitchFamily="18" charset="-128"/>
              </a:rPr>
              <a:t>）から作成。</a:t>
            </a:r>
            <a:r>
              <a:rPr lang="ja-JP" altLang="en-US" sz="1000">
                <a:latin typeface="Calibri" panose="020F0502020204030204" pitchFamily="34" charset="0"/>
              </a:rPr>
              <a:t> </a:t>
            </a:r>
          </a:p>
        </p:txBody>
      </p:sp>
      <p:pic>
        <p:nvPicPr>
          <p:cNvPr id="15367"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1916113"/>
            <a:ext cx="7324725"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p:cNvGraphicFramePr>
            <a:graphicFrameLocks/>
          </p:cNvGraphicFramePr>
          <p:nvPr/>
        </p:nvGraphicFramePr>
        <p:xfrm>
          <a:off x="611560" y="764704"/>
          <a:ext cx="8064896" cy="56166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51143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descr="Large confetti"/>
          <p:cNvSpPr>
            <a:spLocks noGrp="1" noChangeArrowheads="1"/>
          </p:cNvSpPr>
          <p:nvPr>
            <p:ph type="title" idx="4294967295"/>
          </p:nvPr>
        </p:nvSpPr>
        <p:spPr>
          <a:xfrm>
            <a:off x="395288" y="333375"/>
            <a:ext cx="8050212" cy="1143000"/>
          </a:xfrm>
        </p:spPr>
        <p:txBody>
          <a:bodyPr/>
          <a:lstStyle/>
          <a:p>
            <a:pPr eaLnBrk="1" hangingPunct="1"/>
            <a:r>
              <a:rPr lang="ja-JP" altLang="en-US" sz="4000" smtClean="0">
                <a:solidFill>
                  <a:srgbClr val="0070C0"/>
                </a:solidFill>
              </a:rPr>
              <a:t>中国のエネルギー消費・輸入の急増</a:t>
            </a:r>
            <a:endParaRPr lang="ja-JP" altLang="en-US" sz="4000" smtClean="0">
              <a:solidFill>
                <a:srgbClr val="2280FE"/>
              </a:solidFill>
            </a:endParaRPr>
          </a:p>
        </p:txBody>
      </p:sp>
      <p:sp>
        <p:nvSpPr>
          <p:cNvPr id="9219" name="Text Box 7"/>
          <p:cNvSpPr txBox="1">
            <a:spLocks noChangeArrowheads="1"/>
          </p:cNvSpPr>
          <p:nvPr/>
        </p:nvSpPr>
        <p:spPr bwMode="auto">
          <a:xfrm>
            <a:off x="827088" y="1557338"/>
            <a:ext cx="6985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800">
                <a:solidFill>
                  <a:srgbClr val="FC7624"/>
                </a:solidFill>
                <a:latin typeface="Calibri" panose="020F0502020204030204" pitchFamily="34" charset="0"/>
              </a:rPr>
              <a:t>【</a:t>
            </a:r>
            <a:r>
              <a:rPr lang="ja-JP" altLang="en-US" sz="1800">
                <a:solidFill>
                  <a:srgbClr val="FC7624"/>
                </a:solidFill>
                <a:latin typeface="Calibri" panose="020F0502020204030204" pitchFamily="34" charset="0"/>
              </a:rPr>
              <a:t>中国の石油貿易の推移</a:t>
            </a:r>
            <a:r>
              <a:rPr lang="en-US" altLang="ja-JP" sz="1800">
                <a:solidFill>
                  <a:srgbClr val="FC7624"/>
                </a:solidFill>
                <a:latin typeface="Calibri" panose="020F0502020204030204" pitchFamily="34" charset="0"/>
              </a:rPr>
              <a:t>】</a:t>
            </a:r>
          </a:p>
        </p:txBody>
      </p:sp>
      <p:sp>
        <p:nvSpPr>
          <p:cNvPr id="9220" name="Text Box 5"/>
          <p:cNvSpPr txBox="1">
            <a:spLocks noChangeArrowheads="1"/>
          </p:cNvSpPr>
          <p:nvPr/>
        </p:nvSpPr>
        <p:spPr bwMode="auto">
          <a:xfrm>
            <a:off x="900113" y="5949950"/>
            <a:ext cx="50403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solidFill>
                  <a:srgbClr val="00264C"/>
                </a:solidFill>
                <a:latin typeface="Calibri" panose="020F0502020204030204" pitchFamily="34" charset="0"/>
                <a:ea typeface="ＭＳ Ｐ明朝" panose="02020600040205080304" pitchFamily="18" charset="-128"/>
              </a:rPr>
              <a:t>（出所）中国海関データより作成</a:t>
            </a:r>
          </a:p>
        </p:txBody>
      </p:sp>
      <p:pic>
        <p:nvPicPr>
          <p:cNvPr id="922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989138"/>
            <a:ext cx="6192838" cy="396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スライド番号プレースホルダ 8"/>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20F0340F-A88B-4810-880F-740E7D9D0442}" type="slidenum">
              <a:rPr lang="en-US" altLang="ja-JP" sz="1200">
                <a:solidFill>
                  <a:srgbClr val="898989"/>
                </a:solidFill>
                <a:latin typeface="Calibri" panose="020F0502020204030204" pitchFamily="34" charset="0"/>
              </a:rPr>
              <a:pPr algn="r" eaLnBrk="1" hangingPunct="1">
                <a:spcBef>
                  <a:spcPct val="0"/>
                </a:spcBef>
                <a:buFontTx/>
                <a:buNone/>
              </a:pPr>
              <a:t>5</a:t>
            </a:fld>
            <a:endParaRPr lang="en-US" altLang="ja-JP" sz="1200">
              <a:solidFill>
                <a:srgbClr val="898989"/>
              </a:solidFill>
              <a:latin typeface="Calibri" panose="020F0502020204030204" pitchFamily="34" charset="0"/>
            </a:endParaRPr>
          </a:p>
        </p:txBody>
      </p:sp>
      <p:sp>
        <p:nvSpPr>
          <p:cNvPr id="9223" name="Rectangle 7"/>
          <p:cNvSpPr>
            <a:spLocks noChangeArrowheads="1"/>
          </p:cNvSpPr>
          <p:nvPr/>
        </p:nvSpPr>
        <p:spPr bwMode="auto">
          <a:xfrm>
            <a:off x="7164388" y="2133600"/>
            <a:ext cx="1871662" cy="93503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800"/>
              <a:t>2012</a:t>
            </a:r>
            <a:r>
              <a:rPr lang="ja-JP" altLang="en-US" sz="1800"/>
              <a:t>年</a:t>
            </a:r>
          </a:p>
          <a:p>
            <a:pPr algn="ctr" eaLnBrk="1" hangingPunct="1">
              <a:spcBef>
                <a:spcPct val="0"/>
              </a:spcBef>
              <a:buFontTx/>
              <a:buNone/>
            </a:pPr>
            <a:r>
              <a:rPr lang="ja-JP" altLang="en-US" sz="1800"/>
              <a:t>輸出　</a:t>
            </a:r>
            <a:r>
              <a:rPr lang="en-US" altLang="ja-JP" sz="1800"/>
              <a:t>243</a:t>
            </a:r>
            <a:r>
              <a:rPr lang="ja-JP" altLang="en-US" sz="1800"/>
              <a:t>万㌧</a:t>
            </a:r>
          </a:p>
          <a:p>
            <a:pPr algn="ctr" eaLnBrk="1" hangingPunct="1">
              <a:spcBef>
                <a:spcPct val="0"/>
              </a:spcBef>
              <a:buFontTx/>
              <a:buNone/>
            </a:pPr>
            <a:r>
              <a:rPr lang="ja-JP" altLang="en-US" sz="1800"/>
              <a:t>輸入</a:t>
            </a:r>
            <a:r>
              <a:rPr lang="en-US" altLang="ja-JP" sz="1800"/>
              <a:t>2</a:t>
            </a:r>
            <a:r>
              <a:rPr lang="ja-JP" altLang="en-US" sz="1800"/>
              <a:t>億</a:t>
            </a:r>
            <a:r>
              <a:rPr lang="en-US" altLang="ja-JP" sz="1800"/>
              <a:t>7102</a:t>
            </a:r>
            <a:r>
              <a:rPr lang="ja-JP" altLang="en-US" sz="1800"/>
              <a:t>万㌧</a:t>
            </a:r>
          </a:p>
        </p:txBody>
      </p:sp>
      <p:sp>
        <p:nvSpPr>
          <p:cNvPr id="9224" name="Rectangle 8"/>
          <p:cNvSpPr>
            <a:spLocks noChangeArrowheads="1"/>
          </p:cNvSpPr>
          <p:nvPr/>
        </p:nvSpPr>
        <p:spPr bwMode="auto">
          <a:xfrm>
            <a:off x="7235825" y="4365625"/>
            <a:ext cx="1908175" cy="100806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800"/>
              <a:t>2015</a:t>
            </a:r>
            <a:r>
              <a:rPr lang="ja-JP" altLang="en-US" sz="1800"/>
              <a:t>年の原油輸入</a:t>
            </a:r>
          </a:p>
          <a:p>
            <a:pPr algn="ctr" eaLnBrk="1" hangingPunct="1">
              <a:spcBef>
                <a:spcPct val="0"/>
              </a:spcBef>
              <a:buFontTx/>
              <a:buNone/>
            </a:pPr>
            <a:r>
              <a:rPr lang="ja-JP" altLang="en-US" sz="1800"/>
              <a:t>依存度</a:t>
            </a:r>
            <a:r>
              <a:rPr lang="en-US" altLang="ja-JP" sz="1800"/>
              <a:t>60.6</a:t>
            </a:r>
            <a:r>
              <a:rPr lang="ja-JP" altLang="en-US" sz="1800"/>
              <a:t>％</a:t>
            </a:r>
          </a:p>
          <a:p>
            <a:pPr algn="ctr" eaLnBrk="1" hangingPunct="1">
              <a:spcBef>
                <a:spcPct val="0"/>
              </a:spcBef>
              <a:buFontTx/>
              <a:buNone/>
            </a:pPr>
            <a:r>
              <a:rPr lang="ja-JP" altLang="en-US" sz="1200"/>
              <a:t>（「人民網」</a:t>
            </a:r>
            <a:r>
              <a:rPr lang="en-US" altLang="ja-JP" sz="1200"/>
              <a:t>2016</a:t>
            </a:r>
            <a:r>
              <a:rPr lang="ja-JP" altLang="en-US" sz="1200"/>
              <a:t>年</a:t>
            </a:r>
            <a:r>
              <a:rPr lang="en-US" altLang="ja-JP" sz="1200"/>
              <a:t>1</a:t>
            </a:r>
            <a:r>
              <a:rPr lang="ja-JP" altLang="en-US" sz="1200"/>
              <a:t>月</a:t>
            </a:r>
            <a:r>
              <a:rPr lang="en-US" altLang="ja-JP" sz="1200"/>
              <a:t>26</a:t>
            </a:r>
            <a:r>
              <a:rPr lang="ja-JP" altLang="en-US" sz="1200"/>
              <a:t>日）</a:t>
            </a:r>
          </a:p>
        </p:txBody>
      </p:sp>
      <p:sp>
        <p:nvSpPr>
          <p:cNvPr id="9225" name="Rectangle 9"/>
          <p:cNvSpPr>
            <a:spLocks noChangeArrowheads="1"/>
          </p:cNvSpPr>
          <p:nvPr/>
        </p:nvSpPr>
        <p:spPr bwMode="auto">
          <a:xfrm>
            <a:off x="7164388" y="3213100"/>
            <a:ext cx="1800225" cy="105886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800"/>
              <a:t>2013</a:t>
            </a:r>
            <a:r>
              <a:rPr lang="ja-JP" altLang="en-US" sz="1800"/>
              <a:t>年</a:t>
            </a:r>
          </a:p>
          <a:p>
            <a:pPr algn="ctr" eaLnBrk="1" hangingPunct="1">
              <a:spcBef>
                <a:spcPct val="0"/>
              </a:spcBef>
              <a:buFontTx/>
              <a:buNone/>
            </a:pPr>
            <a:r>
              <a:rPr lang="ja-JP" altLang="en-US" sz="1800"/>
              <a:t>輸出</a:t>
            </a:r>
            <a:r>
              <a:rPr lang="en-US" altLang="ja-JP" sz="1800"/>
              <a:t>162</a:t>
            </a:r>
            <a:r>
              <a:rPr lang="ja-JP" altLang="en-US" sz="1800"/>
              <a:t>万㌧</a:t>
            </a:r>
          </a:p>
          <a:p>
            <a:pPr algn="ctr" eaLnBrk="1" hangingPunct="1">
              <a:spcBef>
                <a:spcPct val="0"/>
              </a:spcBef>
              <a:buFontTx/>
              <a:buNone/>
            </a:pPr>
            <a:r>
              <a:rPr lang="ja-JP" altLang="en-US" sz="1800"/>
              <a:t>輸入</a:t>
            </a:r>
            <a:r>
              <a:rPr lang="en-US" altLang="ja-JP" sz="1800"/>
              <a:t>2</a:t>
            </a:r>
            <a:r>
              <a:rPr lang="ja-JP" altLang="en-US" sz="1800"/>
              <a:t>億</a:t>
            </a:r>
            <a:r>
              <a:rPr lang="en-US" altLang="ja-JP" sz="1800"/>
              <a:t>8195</a:t>
            </a:r>
            <a:r>
              <a:rPr lang="ja-JP" altLang="en-US" sz="1800"/>
              <a:t>万㌧</a:t>
            </a:r>
          </a:p>
        </p:txBody>
      </p:sp>
      <p:sp>
        <p:nvSpPr>
          <p:cNvPr id="9226" name="正方形/長方形 1"/>
          <p:cNvSpPr>
            <a:spLocks noChangeArrowheads="1"/>
          </p:cNvSpPr>
          <p:nvPr/>
        </p:nvSpPr>
        <p:spPr bwMode="auto">
          <a:xfrm>
            <a:off x="7235825" y="5467350"/>
            <a:ext cx="1908175" cy="889000"/>
          </a:xfrm>
          <a:prstGeom prst="rect">
            <a:avLst/>
          </a:prstGeom>
          <a:solidFill>
            <a:schemeClr val="bg1"/>
          </a:solidFill>
          <a:ln w="9525" algn="ctr">
            <a:solidFill>
              <a:schemeClr val="tx1"/>
            </a:solidFill>
            <a:round/>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2015</a:t>
            </a:r>
            <a:r>
              <a:rPr lang="ja-JP" altLang="en-US" sz="1800"/>
              <a:t>年</a:t>
            </a:r>
            <a:endParaRPr lang="en-US" altLang="ja-JP" sz="1800"/>
          </a:p>
          <a:p>
            <a:pPr eaLnBrk="1" hangingPunct="1">
              <a:spcBef>
                <a:spcPct val="0"/>
              </a:spcBef>
              <a:buFontTx/>
              <a:buNone/>
            </a:pPr>
            <a:r>
              <a:rPr lang="ja-JP" altLang="en-US" sz="1800"/>
              <a:t>輸出</a:t>
            </a:r>
            <a:r>
              <a:rPr lang="en-US" altLang="ja-JP" sz="1800"/>
              <a:t>60</a:t>
            </a:r>
            <a:r>
              <a:rPr lang="ja-JP" altLang="en-US" sz="1800"/>
              <a:t>万㌧</a:t>
            </a:r>
            <a:endParaRPr lang="en-US" altLang="ja-JP" sz="1800"/>
          </a:p>
          <a:p>
            <a:pPr eaLnBrk="1" hangingPunct="1">
              <a:spcBef>
                <a:spcPct val="0"/>
              </a:spcBef>
              <a:buFontTx/>
              <a:buNone/>
            </a:pPr>
            <a:r>
              <a:rPr lang="ja-JP" altLang="en-US" sz="1800"/>
              <a:t>輸入</a:t>
            </a:r>
            <a:r>
              <a:rPr lang="en-US" altLang="ja-JP" sz="1800"/>
              <a:t>3</a:t>
            </a:r>
            <a:r>
              <a:rPr lang="ja-JP" altLang="en-US" sz="1800"/>
              <a:t>億</a:t>
            </a:r>
            <a:r>
              <a:rPr lang="en-US" altLang="ja-JP" sz="1800"/>
              <a:t>3549</a:t>
            </a:r>
            <a:r>
              <a:rPr lang="ja-JP" altLang="en-US" sz="1800"/>
              <a:t>万㌧</a:t>
            </a:r>
            <a:endParaRPr lang="zh-CN" altLang="en-US" sz="1800"/>
          </a:p>
        </p:txBody>
      </p:sp>
    </p:spTree>
    <p:extLst>
      <p:ext uri="{BB962C8B-B14F-4D97-AF65-F5344CB8AC3E}">
        <p14:creationId xmlns:p14="http://schemas.microsoft.com/office/powerpoint/2010/main" val="33589520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descr="Large confetti"/>
          <p:cNvSpPr>
            <a:spLocks noGrp="1" noChangeArrowheads="1"/>
          </p:cNvSpPr>
          <p:nvPr>
            <p:ph type="title" idx="4294967295"/>
          </p:nvPr>
        </p:nvSpPr>
        <p:spPr>
          <a:xfrm>
            <a:off x="611188" y="404813"/>
            <a:ext cx="8050212" cy="1143000"/>
          </a:xfrm>
        </p:spPr>
        <p:txBody>
          <a:bodyPr/>
          <a:lstStyle/>
          <a:p>
            <a:pPr eaLnBrk="1" hangingPunct="1"/>
            <a:r>
              <a:rPr lang="ja-JP" altLang="en-US" sz="4000" smtClean="0">
                <a:solidFill>
                  <a:srgbClr val="0070C0"/>
                </a:solidFill>
              </a:rPr>
              <a:t>中国のエネルギー消費・輸入の急増</a:t>
            </a:r>
            <a:endParaRPr lang="ja-JP" altLang="en-US" sz="4000" smtClean="0">
              <a:solidFill>
                <a:srgbClr val="2280FE"/>
              </a:solidFill>
            </a:endParaRPr>
          </a:p>
        </p:txBody>
      </p:sp>
      <p:pic>
        <p:nvPicPr>
          <p:cNvPr id="1024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989138"/>
            <a:ext cx="7272337" cy="392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Text Box 7"/>
          <p:cNvSpPr txBox="1">
            <a:spLocks noChangeArrowheads="1"/>
          </p:cNvSpPr>
          <p:nvPr/>
        </p:nvSpPr>
        <p:spPr bwMode="auto">
          <a:xfrm>
            <a:off x="900113" y="1557338"/>
            <a:ext cx="698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800">
                <a:solidFill>
                  <a:srgbClr val="FC7624"/>
                </a:solidFill>
                <a:latin typeface="Calibri" panose="020F0502020204030204" pitchFamily="34" charset="0"/>
              </a:rPr>
              <a:t>【</a:t>
            </a:r>
            <a:r>
              <a:rPr lang="ja-JP" altLang="en-US" sz="1800">
                <a:solidFill>
                  <a:srgbClr val="FC7624"/>
                </a:solidFill>
                <a:latin typeface="Calibri" panose="020F0502020204030204" pitchFamily="34" charset="0"/>
              </a:rPr>
              <a:t>中国の石炭貿易の推移</a:t>
            </a:r>
            <a:r>
              <a:rPr lang="en-US" altLang="ja-JP" sz="1800">
                <a:solidFill>
                  <a:srgbClr val="FC7624"/>
                </a:solidFill>
                <a:latin typeface="Calibri" panose="020F0502020204030204" pitchFamily="34" charset="0"/>
              </a:rPr>
              <a:t>】</a:t>
            </a:r>
          </a:p>
        </p:txBody>
      </p:sp>
      <p:sp>
        <p:nvSpPr>
          <p:cNvPr id="10245" name="Text Box 5"/>
          <p:cNvSpPr txBox="1">
            <a:spLocks noChangeArrowheads="1"/>
          </p:cNvSpPr>
          <p:nvPr/>
        </p:nvSpPr>
        <p:spPr bwMode="auto">
          <a:xfrm>
            <a:off x="971550" y="6021388"/>
            <a:ext cx="50403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a:solidFill>
                  <a:srgbClr val="00264C"/>
                </a:solidFill>
                <a:latin typeface="Calibri" panose="020F0502020204030204" pitchFamily="34" charset="0"/>
                <a:ea typeface="ＭＳ Ｐ明朝" panose="02020600040205080304" pitchFamily="18" charset="-128"/>
              </a:rPr>
              <a:t>（出所）中国海関データより作成</a:t>
            </a:r>
          </a:p>
        </p:txBody>
      </p:sp>
      <p:sp>
        <p:nvSpPr>
          <p:cNvPr id="10246" name="スライド番号プレースホルダ 5"/>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2B5B3541-0F44-4184-810B-166F4D4C3A0F}" type="slidenum">
              <a:rPr lang="en-US" altLang="ja-JP" sz="1200">
                <a:solidFill>
                  <a:srgbClr val="FFFFE9"/>
                </a:solidFill>
                <a:latin typeface="Calibri" panose="020F0502020204030204" pitchFamily="34" charset="0"/>
              </a:rPr>
              <a:pPr algn="r" eaLnBrk="1" hangingPunct="1">
                <a:spcBef>
                  <a:spcPct val="0"/>
                </a:spcBef>
                <a:buFontTx/>
                <a:buNone/>
              </a:pPr>
              <a:t>6</a:t>
            </a:fld>
            <a:r>
              <a:rPr lang="en-US" altLang="ja-JP" sz="1200">
                <a:solidFill>
                  <a:srgbClr val="FFFFE9"/>
                </a:solidFill>
                <a:latin typeface="Calibri" panose="020F0502020204030204" pitchFamily="34" charset="0"/>
              </a:rPr>
              <a:t>5</a:t>
            </a:r>
          </a:p>
        </p:txBody>
      </p:sp>
      <p:sp>
        <p:nvSpPr>
          <p:cNvPr id="10247" name="Rectangle 7"/>
          <p:cNvSpPr>
            <a:spLocks noChangeArrowheads="1"/>
          </p:cNvSpPr>
          <p:nvPr/>
        </p:nvSpPr>
        <p:spPr bwMode="auto">
          <a:xfrm>
            <a:off x="7812088" y="2060575"/>
            <a:ext cx="1331912" cy="122396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800"/>
              <a:t>2012</a:t>
            </a:r>
            <a:r>
              <a:rPr lang="ja-JP" altLang="en-US" sz="1800"/>
              <a:t>年</a:t>
            </a:r>
          </a:p>
          <a:p>
            <a:pPr algn="ctr" eaLnBrk="1" hangingPunct="1">
              <a:spcBef>
                <a:spcPct val="0"/>
              </a:spcBef>
              <a:buFontTx/>
              <a:buNone/>
            </a:pPr>
            <a:r>
              <a:rPr lang="en-US" altLang="ja-JP" sz="1800"/>
              <a:t>EX926</a:t>
            </a:r>
            <a:r>
              <a:rPr lang="ja-JP" altLang="en-US" sz="1800"/>
              <a:t>万㌧</a:t>
            </a:r>
          </a:p>
          <a:p>
            <a:pPr algn="ctr" eaLnBrk="1" hangingPunct="1">
              <a:spcBef>
                <a:spcPct val="0"/>
              </a:spcBef>
              <a:buFontTx/>
              <a:buNone/>
            </a:pPr>
            <a:r>
              <a:rPr lang="en-US" altLang="ja-JP" sz="1800"/>
              <a:t>IM2</a:t>
            </a:r>
            <a:r>
              <a:rPr lang="ja-JP" altLang="en-US" sz="1800"/>
              <a:t>億</a:t>
            </a:r>
            <a:r>
              <a:rPr lang="en-US" altLang="ja-JP" sz="1800"/>
              <a:t>8851</a:t>
            </a:r>
          </a:p>
          <a:p>
            <a:pPr algn="ctr" eaLnBrk="1" hangingPunct="1">
              <a:spcBef>
                <a:spcPct val="0"/>
              </a:spcBef>
              <a:buFontTx/>
              <a:buNone/>
            </a:pPr>
            <a:r>
              <a:rPr lang="ja-JP" altLang="en-US" sz="1800"/>
              <a:t>万㌧</a:t>
            </a:r>
          </a:p>
        </p:txBody>
      </p:sp>
      <p:sp>
        <p:nvSpPr>
          <p:cNvPr id="10248" name="Rectangle 8"/>
          <p:cNvSpPr>
            <a:spLocks noChangeArrowheads="1"/>
          </p:cNvSpPr>
          <p:nvPr/>
        </p:nvSpPr>
        <p:spPr bwMode="auto">
          <a:xfrm>
            <a:off x="7812088" y="3330575"/>
            <a:ext cx="1331912" cy="110648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800"/>
              <a:t>2013</a:t>
            </a:r>
            <a:r>
              <a:rPr lang="ja-JP" altLang="en-US" sz="1800"/>
              <a:t>年</a:t>
            </a:r>
          </a:p>
          <a:p>
            <a:pPr algn="ctr" eaLnBrk="1" hangingPunct="1">
              <a:spcBef>
                <a:spcPct val="0"/>
              </a:spcBef>
              <a:buFontTx/>
              <a:buNone/>
            </a:pPr>
            <a:r>
              <a:rPr lang="en-US" altLang="ja-JP" sz="1800"/>
              <a:t>EX751</a:t>
            </a:r>
            <a:r>
              <a:rPr lang="ja-JP" altLang="en-US" sz="1800"/>
              <a:t>万㌧</a:t>
            </a:r>
          </a:p>
          <a:p>
            <a:pPr algn="ctr" eaLnBrk="1" hangingPunct="1">
              <a:spcBef>
                <a:spcPct val="0"/>
              </a:spcBef>
              <a:buFontTx/>
              <a:buNone/>
            </a:pPr>
            <a:r>
              <a:rPr lang="en-US" altLang="ja-JP" sz="1800"/>
              <a:t>IM3</a:t>
            </a:r>
            <a:r>
              <a:rPr lang="ja-JP" altLang="en-US" sz="1800"/>
              <a:t>億</a:t>
            </a:r>
            <a:r>
              <a:rPr lang="en-US" altLang="ja-JP" sz="1800"/>
              <a:t>2708</a:t>
            </a:r>
          </a:p>
          <a:p>
            <a:pPr algn="ctr" eaLnBrk="1" hangingPunct="1">
              <a:spcBef>
                <a:spcPct val="0"/>
              </a:spcBef>
              <a:buFontTx/>
              <a:buNone/>
            </a:pPr>
            <a:r>
              <a:rPr lang="ja-JP" altLang="en-US" sz="1800"/>
              <a:t>万㌧</a:t>
            </a:r>
          </a:p>
        </p:txBody>
      </p:sp>
      <p:sp>
        <p:nvSpPr>
          <p:cNvPr id="10249" name="正方形/長方形 1"/>
          <p:cNvSpPr>
            <a:spLocks noChangeArrowheads="1"/>
          </p:cNvSpPr>
          <p:nvPr/>
        </p:nvSpPr>
        <p:spPr bwMode="auto">
          <a:xfrm>
            <a:off x="7812088" y="4483100"/>
            <a:ext cx="1346200" cy="1249363"/>
          </a:xfrm>
          <a:prstGeom prst="rect">
            <a:avLst/>
          </a:prstGeom>
          <a:solidFill>
            <a:schemeClr val="bg1"/>
          </a:solidFill>
          <a:ln w="9525" algn="ctr">
            <a:solidFill>
              <a:schemeClr val="tx1"/>
            </a:solidFill>
            <a:round/>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t>2014</a:t>
            </a:r>
            <a:r>
              <a:rPr lang="ja-JP" altLang="en-US" sz="1800"/>
              <a:t>年</a:t>
            </a:r>
            <a:endParaRPr lang="en-US" altLang="ja-JP" sz="1800"/>
          </a:p>
          <a:p>
            <a:pPr eaLnBrk="1" hangingPunct="1">
              <a:spcBef>
                <a:spcPct val="0"/>
              </a:spcBef>
              <a:buFontTx/>
              <a:buNone/>
            </a:pPr>
            <a:r>
              <a:rPr lang="en-US" altLang="ja-JP" sz="1800"/>
              <a:t>EX574</a:t>
            </a:r>
            <a:r>
              <a:rPr lang="ja-JP" altLang="en-US" sz="1800"/>
              <a:t>万㌧</a:t>
            </a:r>
            <a:endParaRPr lang="en-US" altLang="ja-JP" sz="1800"/>
          </a:p>
          <a:p>
            <a:pPr eaLnBrk="1" hangingPunct="1">
              <a:spcBef>
                <a:spcPct val="0"/>
              </a:spcBef>
              <a:buFontTx/>
              <a:buNone/>
            </a:pPr>
            <a:r>
              <a:rPr lang="en-US" altLang="ja-JP" sz="1800"/>
              <a:t>IM2</a:t>
            </a:r>
            <a:r>
              <a:rPr lang="ja-JP" altLang="en-US" sz="1800"/>
              <a:t>億</a:t>
            </a:r>
            <a:r>
              <a:rPr lang="en-US" altLang="ja-JP" sz="1800"/>
              <a:t>9122</a:t>
            </a:r>
            <a:r>
              <a:rPr lang="ja-JP" altLang="en-US" sz="1800"/>
              <a:t>　　　万㌧</a:t>
            </a:r>
            <a:endParaRPr lang="zh-CN" altLang="en-US" sz="1800"/>
          </a:p>
        </p:txBody>
      </p:sp>
      <p:sp>
        <p:nvSpPr>
          <p:cNvPr id="2" name="正方形/長方形 1"/>
          <p:cNvSpPr/>
          <p:nvPr/>
        </p:nvSpPr>
        <p:spPr bwMode="auto">
          <a:xfrm>
            <a:off x="7812088" y="5778500"/>
            <a:ext cx="1346200" cy="1079500"/>
          </a:xfrm>
          <a:prstGeom prst="rect">
            <a:avLst/>
          </a:prstGeom>
          <a:ln>
            <a:headEnd type="none" w="med" len="med"/>
            <a:tailEnd type="none" w="med" len="med"/>
          </a:ln>
          <a:extLst/>
        </p:spPr>
        <p:style>
          <a:lnRef idx="2">
            <a:schemeClr val="dk1"/>
          </a:lnRef>
          <a:fillRef idx="1">
            <a:schemeClr val="lt1"/>
          </a:fillRef>
          <a:effectRef idx="0">
            <a:schemeClr val="dk1"/>
          </a:effectRef>
          <a:fontRef idx="minor">
            <a:schemeClr val="dk1"/>
          </a:fontRef>
        </p:style>
        <p:txBody>
          <a:bodyPr/>
          <a:lstStyle/>
          <a:p>
            <a:pPr eaLnBrk="1" hangingPunct="1">
              <a:defRPr/>
            </a:pPr>
            <a:r>
              <a:rPr lang="en-US" altLang="ja-JP" dirty="0">
                <a:solidFill>
                  <a:schemeClr val="tx1"/>
                </a:solidFill>
              </a:rPr>
              <a:t>2015</a:t>
            </a:r>
            <a:r>
              <a:rPr lang="ja-JP" altLang="en-US" dirty="0">
                <a:solidFill>
                  <a:schemeClr val="tx1"/>
                </a:solidFill>
              </a:rPr>
              <a:t>年</a:t>
            </a:r>
            <a:endParaRPr lang="en-US" altLang="ja-JP" dirty="0">
              <a:solidFill>
                <a:schemeClr val="tx1"/>
              </a:solidFill>
            </a:endParaRPr>
          </a:p>
          <a:p>
            <a:pPr eaLnBrk="1" hangingPunct="1">
              <a:defRPr/>
            </a:pPr>
            <a:r>
              <a:rPr lang="en-US" altLang="ja-JP" dirty="0">
                <a:solidFill>
                  <a:schemeClr val="tx1"/>
                </a:solidFill>
              </a:rPr>
              <a:t>EX533</a:t>
            </a:r>
            <a:r>
              <a:rPr lang="ja-JP" altLang="en-US" dirty="0">
                <a:solidFill>
                  <a:schemeClr val="tx1"/>
                </a:solidFill>
              </a:rPr>
              <a:t>万㌧</a:t>
            </a:r>
            <a:endParaRPr lang="en-US" altLang="ja-JP" dirty="0">
              <a:solidFill>
                <a:schemeClr val="tx1"/>
              </a:solidFill>
            </a:endParaRPr>
          </a:p>
          <a:p>
            <a:pPr eaLnBrk="1" hangingPunct="1">
              <a:defRPr/>
            </a:pPr>
            <a:r>
              <a:rPr lang="en-US" altLang="ja-JP" dirty="0">
                <a:solidFill>
                  <a:schemeClr val="tx1"/>
                </a:solidFill>
              </a:rPr>
              <a:t>IM2</a:t>
            </a:r>
            <a:r>
              <a:rPr lang="ja-JP" altLang="en-US" dirty="0">
                <a:solidFill>
                  <a:schemeClr val="tx1"/>
                </a:solidFill>
              </a:rPr>
              <a:t>億</a:t>
            </a:r>
            <a:r>
              <a:rPr lang="en-US" altLang="ja-JP" dirty="0">
                <a:solidFill>
                  <a:schemeClr val="tx1"/>
                </a:solidFill>
              </a:rPr>
              <a:t>406</a:t>
            </a:r>
            <a:r>
              <a:rPr lang="ja-JP" altLang="en-US">
                <a:solidFill>
                  <a:schemeClr val="tx1"/>
                </a:solidFill>
              </a:rPr>
              <a:t>万㌧</a:t>
            </a:r>
            <a:endParaRPr lang="zh-CN" altLang="en-US" dirty="0">
              <a:solidFill>
                <a:schemeClr val="tx1"/>
              </a:solidFill>
            </a:endParaRPr>
          </a:p>
        </p:txBody>
      </p:sp>
    </p:spTree>
    <p:extLst>
      <p:ext uri="{BB962C8B-B14F-4D97-AF65-F5344CB8AC3E}">
        <p14:creationId xmlns:p14="http://schemas.microsoft.com/office/powerpoint/2010/main" val="9500899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番号プレースホルダ 5"/>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56FC4A44-38E7-44F5-89DC-8B6C0D6DAFAF}" type="slidenum">
              <a:rPr lang="en-US" altLang="ja-JP" sz="1200">
                <a:solidFill>
                  <a:srgbClr val="898989"/>
                </a:solidFill>
                <a:latin typeface="Calibri" panose="020F0502020204030204" pitchFamily="34" charset="0"/>
              </a:rPr>
              <a:pPr algn="r"/>
              <a:t>7</a:t>
            </a:fld>
            <a:endParaRPr lang="en-US" altLang="ja-JP" sz="1200">
              <a:solidFill>
                <a:srgbClr val="898989"/>
              </a:solidFill>
              <a:latin typeface="Calibri" panose="020F0502020204030204" pitchFamily="34" charset="0"/>
            </a:endParaRPr>
          </a:p>
        </p:txBody>
      </p:sp>
      <p:sp>
        <p:nvSpPr>
          <p:cNvPr id="20483" name="Rectangle 2" descr="Large confetti"/>
          <p:cNvSpPr>
            <a:spLocks noGrp="1" noChangeArrowheads="1"/>
          </p:cNvSpPr>
          <p:nvPr>
            <p:ph type="title" idx="4294967295"/>
          </p:nvPr>
        </p:nvSpPr>
        <p:spPr/>
        <p:txBody>
          <a:bodyPr/>
          <a:lstStyle/>
          <a:p>
            <a:r>
              <a:rPr lang="ja-JP" altLang="en-US" sz="4000">
                <a:solidFill>
                  <a:srgbClr val="2280FE"/>
                </a:solidFill>
              </a:rPr>
              <a:t>国際エネルギー価格の高騰</a:t>
            </a:r>
          </a:p>
        </p:txBody>
      </p:sp>
      <p:sp>
        <p:nvSpPr>
          <p:cNvPr id="20484" name="Text Box 7"/>
          <p:cNvSpPr txBox="1">
            <a:spLocks noChangeArrowheads="1"/>
          </p:cNvSpPr>
          <p:nvPr/>
        </p:nvSpPr>
        <p:spPr bwMode="auto">
          <a:xfrm>
            <a:off x="928688" y="1714500"/>
            <a:ext cx="698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50000"/>
              </a:spcBef>
            </a:pPr>
            <a:r>
              <a:rPr lang="en-US" altLang="ja-JP">
                <a:solidFill>
                  <a:srgbClr val="FC7624"/>
                </a:solidFill>
                <a:latin typeface="Calibri" panose="020F0502020204030204" pitchFamily="34" charset="0"/>
              </a:rPr>
              <a:t>【WTI</a:t>
            </a:r>
            <a:r>
              <a:rPr lang="ja-JP" altLang="en-US">
                <a:solidFill>
                  <a:srgbClr val="FC7624"/>
                </a:solidFill>
                <a:latin typeface="Calibri" panose="020F0502020204030204" pitchFamily="34" charset="0"/>
              </a:rPr>
              <a:t>原油先物価格の推移</a:t>
            </a:r>
            <a:r>
              <a:rPr lang="en-US" altLang="ja-JP">
                <a:solidFill>
                  <a:srgbClr val="FC7624"/>
                </a:solidFill>
                <a:latin typeface="Calibri" panose="020F0502020204030204" pitchFamily="34" charset="0"/>
              </a:rPr>
              <a:t>】</a:t>
            </a:r>
          </a:p>
        </p:txBody>
      </p:sp>
      <p:sp>
        <p:nvSpPr>
          <p:cNvPr id="20485" name="Text Box 4"/>
          <p:cNvSpPr txBox="1">
            <a:spLocks noChangeArrowheads="1"/>
          </p:cNvSpPr>
          <p:nvPr/>
        </p:nvSpPr>
        <p:spPr bwMode="auto">
          <a:xfrm>
            <a:off x="1000125" y="6072188"/>
            <a:ext cx="54006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50000"/>
              </a:spcBef>
            </a:pPr>
            <a:r>
              <a:rPr lang="ja-JP" altLang="en-US" sz="1200">
                <a:latin typeface="Calibri" panose="020F0502020204030204" pitchFamily="34" charset="0"/>
                <a:ea typeface="ＭＳ Ｐ明朝" panose="02020600040205080304" pitchFamily="18" charset="-128"/>
              </a:rPr>
              <a:t>（出所） </a:t>
            </a:r>
            <a:r>
              <a:rPr lang="en-US" altLang="ja-JP" sz="1200">
                <a:latin typeface="Calibri" panose="020F0502020204030204" pitchFamily="34" charset="0"/>
                <a:ea typeface="ＭＳ Ｐ明朝" panose="02020600040205080304" pitchFamily="18" charset="-128"/>
                <a:hlinkClick r:id="rId2"/>
              </a:rPr>
              <a:t>http://chartpark.com/wti.html</a:t>
            </a:r>
            <a:r>
              <a:rPr lang="ja-JP" altLang="en-US" sz="1200">
                <a:latin typeface="Calibri" panose="020F0502020204030204" pitchFamily="34" charset="0"/>
                <a:ea typeface="ＭＳ Ｐ明朝" panose="02020600040205080304" pitchFamily="18" charset="-128"/>
              </a:rPr>
              <a:t>のデータより作成</a:t>
            </a:r>
          </a:p>
        </p:txBody>
      </p:sp>
      <p:sp>
        <p:nvSpPr>
          <p:cNvPr id="20486" name="AutoShape 4" descr="http://freeserv.dukascopy.com/chart/control.php?stock_id=504&amp;interval=86400&amp;points_number=500&amp;view_type=line&amp;width=758&amp;height=398&amp;show_labels=true&amp;osc_type=-1&amp;rfi=false&amp;osc_height=100&amp;p1=2&amp;p2=3&amp;p3=7&amp;c=4105934"/>
          <p:cNvSpPr>
            <a:spLocks noChangeAspect="1" noChangeArrowheads="1"/>
          </p:cNvSpPr>
          <p:nvPr/>
        </p:nvSpPr>
        <p:spPr bwMode="auto">
          <a:xfrm>
            <a:off x="7620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endParaRPr lang="zh-CN" altLang="zh-CN">
              <a:latin typeface="Calibri" panose="020F0502020204030204" pitchFamily="34" charset="0"/>
            </a:endParaRPr>
          </a:p>
        </p:txBody>
      </p:sp>
      <p:pic>
        <p:nvPicPr>
          <p:cNvPr id="20487" name="Picture 6" descr="C:\Users\NOBUHI~1\AppData\Local\Temp\B2Temp\Attach\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2205038"/>
            <a:ext cx="7056437" cy="38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74638"/>
            <a:ext cx="8229600" cy="561975"/>
          </a:xfrm>
        </p:spPr>
        <p:txBody>
          <a:bodyPr/>
          <a:lstStyle/>
          <a:p>
            <a:pPr eaLnBrk="1" hangingPunct="1"/>
            <a:r>
              <a:rPr lang="en-US" altLang="ja-JP" sz="1800" dirty="0" smtClean="0"/>
              <a:t>http://ecodb.net/pcp/imf_usd_poilwti.html</a:t>
            </a:r>
            <a:r>
              <a:rPr lang="en-US" altLang="ja-JP" sz="4000" dirty="0" smtClean="0"/>
              <a:t> </a:t>
            </a:r>
          </a:p>
        </p:txBody>
      </p:sp>
      <p:sp>
        <p:nvSpPr>
          <p:cNvPr id="12291" name="AutoShape 12" descr="data:image/png;base64,iVBORw0KGgoAAAANSUhEUgAAAfQAAAEsCAYAAAA1u0HIAAAAAXNSR0IArs4c6QAAAARnQU1BAACxjwv8YQUAAFGPSURBVHhe7Z0HuBRF9vYPgihZyTmDBJVkQFdh91NM6KqIroIZFMVVERdYFFSCCVbBhKJiwDUjKoIKuP6FVRdFQEAulwySs2RFhW/emj6Xuu3cy6Tumel5f8/Tt7ur+3Y4091vnapTVUUOhhBCCCGEZDRHOHNCCCGEZDAUdEIIISQAUNAJIYSQAEBBJ4QQQgIABZ0QQggJABR0QgghJABQ0AkhhJAAQEEnhBBCAgAFnRBCCAkAFHRCCCEkAFDQCSGEkABAQSeEEEICAAWdEEIICQAUdJKPxYsXy0knnWTmNtOnTzfpTz/9tJOSOHrMd955x0kRs4w0bEsHLrzwwnz2wP27r5kQQtIBCnrAUUGKZoKIbtiwQVq1aiVdunRxjhA90Z5r4MCBzn/8kbFjx5p579698/1PIkTKjGD9pptuMsuYY90t2nre7777zswh4q+88opZHjZsWN4+7syHpqvo4341TadINtDr0KmgzJPeT6RjaIbMntyZM1DYMQpD78V9zyDSfbqnRDNCkc4R6R4StWUkO+rkPlYsttQMq3ty/0ax2lLvN5prIMGFgu4T+oLaHwP9EGCyUWF86KGH8rYXNE2dOjViuv3BhUBDlHS6/vrrTfrjjz+eL71du3ZmeuGFF6Rq1aoFfgQjgQ8SMgM4th4Pxzj//PPN+bGs6UOGDDHHhmgDiCOuF2k4Bv4H+/Xt29dsx7qbgj640Vyzfgg7dOhgzjtnzhxzjsaNG5v0v//97+b8uG7l+++/N9ep1wbbAewDmymaScD2K664wiwD3IveP2z0ySef5Pv4YhnXofvhPMg82PeDZdyj2i0SmhHTcwGkuQUD9wJwHW4b6qT3AvSZxP6Hw/1cYYr0G8aLX7ZU9Fw64fmwidWW+gxheuONN0xapN8IRGtLvLN4FnENiWaaSOZCQfcJiAeYO3eumQOIsaIvoQojuOeee/JeYn3xgf1y47iYq0jrx8IWGWB7Bupl2l6wfuzwMcQ0ceJEs67b9cOH/9U0TAoED7g/dgWB/VQUVbj1uvBRgh30Q3nNNdeYuYKPIz6AuFf9uME+mPT6NEODe7GvHfepdsfxdZt+jLEd/4NliAJ+CyxjX1yn7of/QyYFH1LFzhzY9kcGxhb3c845x8xxLIB71WXdT+/5008/NXOgGQ39rd3ob2h/8HXfKVOmmDnA/eG+VPD0d9BnRyf73vA8IA33nEr8smW0xGpLXBPuQUEmUm2q73289OnTx8y1lItkHxR0n9APPD74in78wfz5881chdH2DpOJfnh0sjMKoEqVKuaDqOIA8JHSDxU+gPg/9/WpSELUIHiY8IHCsWxhxKSeyLx588x806ZN5v9xTBwbqKeJ86nnDCDmOB6uBx9G/QhiH0z6/yrU2Me+dggA/l9LDNT+sAPW8aHH/+hx7JIFGxxLMz2K2kAzbwXh/nDrum1TvWdsU3sdjo0bN5r5CSecYOagcuXKZq4ZSdgPvwnuyxbGZALb62+tk4qsG808YcJyrHhlSxv7PjSjCJJhSxwP14VjuDPhIBZb4j7xPON49nWS7IGC7iP6kcHLhg8LXjx8fJGuQq/CfjhRiBd4mvbHQYVTgaBB9NVbjgbcj16/AsHDfeEDgzkmpNmox4Rz4X7hxbiLC0888URnKVzKgPPgmPrxW79+vfkY2uh5IhU9vvbaa2YO29sfR9gB6/oh1Dn209IN2M59LhvNKET6MNvoNejzgHMkg8MdB88c7AX0/jG5Syl0ilcUkIHSTJBOmnGyUUHUfQCK9t0grSCx98qWmjnUSTO+sJW+v4nYEhlm3R+2cWcOlWhtqWhmTjPLJLugoPuIijReNvXEW7ZsKS1atDAfBXwkVBiRngzcH7jDeegA3ga2Kfjo6IdKi7RtAdePaizgA6fXpiKJ40I08XHG+SHMOC/S8UFXD9gugscxqlWr5qyFUa8Unr8Nrl2vG+fEOfTjqB66irGeC2AZ2/Bx1WtWO+i1aQbNfS1usK9eg7sqwWsgUhAOu8RC7wvAFljX6XAZk0TA7w876LkBSkbOO+88Y1PYE8BesGskW/lpS9hOM4p4HhK1pRb5Y1Lx13tOBP1uaGkNyS4o6D6iLxuKP+GJQ1TwYdB6QNRz4uMFQUN6srC9ysN56EC9B/0o4CPl/nCpR6S41w+HLZjXXnttnlACfKRxfruUAJkh9YjUNur1FFaaAS9QMyO4dtyHbY9I4MOqnjv2xXlxLhxHMwKY9DjRigkESI+La9GPvB5H7y9e9DjujIxf6G+omTB70vtWcO+wYSShQ+ZKS0zwf1h3vw9e29JPNFNpxznEYstI2O8TyR4o6D6CjxKED4KFl1JFEOn4EKmAwWNPBip4qBeH140PH84JLx3oHB9MfEgVrW/F/0UDispjrSKADXA9Cq7P7S1jAkjHB9vt/WqmwF1/qekorse1aWYEqDDgg2d/HO0id5Q44PfQ3weeGDJCAP+HInj1HHEPbrGJhFuAbHurCNkfYfXWsC2a4wP9vWzvTMVdnykUX2sGR0sZdB3Xp6KhUyzgN8X16m9nT/rbRgPu1/5f9/37YctIqF3VzsmypV6rliyBRG2pdiDZBQXdZ2yxtkXQ9nDteuNE0Ho0HA8fNXx08KHQj7wKn36EAPbDPrF8gOMBIhnrfaq9IKgQXnw0NVOiaD077On2/mz0Y+nOROB/8P/2cVFigeNhO+YQd5wb/6tiAqHAMSN5hvjwqwDhuLYAAfyvXofW+2s1Boqgo0WPq+cCmknUUiDYXYVBp4KKiTFFiwZRxnK98eCXLXE/yDgodqmNnjMeW6LESK8L4DnG8wY0Y5qILbUqL9rMOAkWFHSfsUXMFhwNZoEoFCZEbvChQe5fP9z46GAdHwr1tHE8eKAqSuoJQCDxAYKHgA8N0GI/O1Iagu/2RPQjVBCaecD1YI5Jr/FwqLfs9mrUi4eg4nrwQdePoNpB6+DtJlexgg+1/RvgA476XXxo9b6RAUCaDc4LW2rJSCTcVR768caxNLOAdNjN7X1iX2xz/9a28OC6gB4fIC0RzxRASHE89SZhf6zjXjHpNbkF1ku8tqWmYcIzqZnARLGvG3a0j5uoLTWoNllOAckwDpLA0qZNm4NPPfXUwe7du5sJdOzY0aRjWrRokUmbNm1avn2xD8A60rHdDfbDNuXtt9/O21eP5UaP5z4v/hcMGDAg33aAdaQXhJ4Xk163jZ4Tk96HbQP3ZF+32kKvC1Nh6P0Udr3pSKLXrf9v/26KbTtMQSeVtsT/ID3Se0CygyL442g7ISRBUNIBLx4lH7GUtBCSKPrs2SVXJLugoBOSZFCUCvhhJX6hYo4qKXdVEMkeKOiEEEJIAGBQHCGEEBIAKOiEEEJIAKCgk6hAsyW7SU9hoOmN1iPbaNOyaI8TD9ocKFrQJhj7a7O9wsA+Xl47IYQkAgU9BWibXm03WxjaXhb/40bFSI+DfXQ/9zZFz324yf4/CDTaH9sdu0T6H0zYF6BtLdb1+jGhLS+w2/di0v9JBdq5Tjy989n3YE/IuBBCiN9Q0H0GHh7EMVIvV5HAPugUA/+TLO9QO5jBhGMD7SnN7iYVQJDR+YX2vgXBgljruh4HaKc4mNA5C9aBHlM70MC9A70Od/Mu9eTdkztzAtwZFMVOK8j7xnm0oxh05mH/j/1/minBvpoZ0d6+bFvqlGgnLoQQEg8UdB+BgEAQIAKxNGeCqEMM8b/J8P4gTCpa2iuV9s6mPcK5QVeS6OEK1w4B1gFJ7GJoDLICsI4Joo5rx/7IMCBTgnPocSL15obj4VqQYdBMA/4Xk4qu7dFH6n4Tk/4vKKjXuOHDh5s5Mhz2/2qGwwbXiwnHxVyxbYmpoMwDIYR4DQXdR7Rb1UgDmdhF0zrZwqViqceAcEAYgQodBNMWTXubfSwIkorX4Tx0LSHAcXDsPn36mHR4oRA+9VohdJpJQbexSFOPGpkQLW5XVAhtcE9IxzWgLS3OB3AuTLg+UFCmQ0FmAucHuK9I4NpwLly3u4TAPaBJYdi2xJRIl7OEEJIIFHQf0b7V3d45BAiCCeFUYbA9TGAPvQogHOpJ6v/Bi3cXa+s2W7RsrxLnBYV56Nr3O4QW+yFzgCJnzTQACKhmGnB/OL9mJlTM9d4waUYC23H/OJ5bYDHQiRbbK/p/WuRto0X1uBa1Q6Tib/yv3jdKHvA/doZHbRxNf9i2LTHRQyeEpAoKuo/g4+8WKC2GR7pdpw4P1RZhCBP2SXScZy2i1utQD1OBEGNdr8UuCVCxxxxpEF/siwnLSFevHKKu27SI2hY+FVT1xjU4zR5bHB66e8hUzVy4x/zGddqlALjPSAKLzIPeD64Noo3rw7Vjf81YwD5uzz0S9NAJIekCBT1NcAtXQWgxdLxA4CBcOA5ESwUIYgQgdtiuYDu2Qbiwvy1eEGIcD4FpWEaaZgS0CsGu87f/Vz1tRTMq6lGrxxypesJG70e9e82o4P9xHhwX2yHkAMfT+wAQbb1HoGKvVRwFofu5PXRMmqkhhBA/oaCnCdF63ipYBQGhhqio4NhAeCFABdUrAwg3xBbHgAhCGLGs4BjwYlW8cDw9p70fiq1xrXaRt+6DST10xZ2hUY/dXT2h6fCscRy9HwgyMhWKetfw1LEdpSAQf6QjrTCQMXCf141Waai9gMYf2CUthBDiFxR0H8HH3+1hQ/AgIEi3PTss2/W68HSxT2GefKSIb1tcdLuC64kE/gf7QSBxTjsTgfOjuFuP7/bcAa4VQqvHx7JdPI/J7aHbbdxx3xBgFU1Fi8NxXAizHitSPbkNtmO/gorDte4d4DrtjAGAPfR/cV24Bhtshw1QbI85PXRCSCqgoPuIRk1DmGwgIBA4DSKL5MF+//33Zh5PByhutC7crq8uiPnz5+cTfgiWBo0VhB3Nr/eKyPfCgEcMMUXJAq4PYq5esgoutuFaChLmeMBxte4dnrxbzN1oxkSvDeKOY2hGDRkeeuiEkFRAQfeRc845x8y12NhGvWJ7soOyxo4da+Z6DBs7I1DQpKDYGeKD4x/OswUQLESCKxA8ZCr0uNiO4+k6vFMIvnrRuFdkAg5XhA1wbL137K9F+xBcLQVIlpjjOnFsPW609gC2R4/71P/HBHtofT0hhPgJh0/1GXzstTg5GpEDEB+IdqTiYEIIIQRQ0FMAAsvg1aKY/XDFsyrm8CQPF8xFCCEke6GgE0IIIQGAdeiEEEJIAKCgE0IIIQGAgk4IIYQEAAo6IYQQEgAo6IQQQkgAoKATQgghAYCCTgghhAQACjohhBASACjohBBCSACgoBNCCCEBIGsFHSN4LVmyxFkLgzQM+YlJh9RUhg4dmrcNy4QQQkg6kXWCrsK8efNmJyUMxL19+/ZmuE9MWB49erTZNn36dNmyZUveNiyPGzfObCOEEELSgawT9AEDBhhRrlSpkpMSplGjRtKjRw9nTaRChQp5og9BP+OMM8wy6NSpk+Tm5jprhBBCSOphHXoBfPnll9KuXTtnTaRy5crOUhh46YQQQki6kLXDp6KOfNCgQcYzd4NieXjw6rFjHeKuAg+Pffz48TJy5EizHg2zZs1ylgghhJDoadOmjbNUOBR0l6D36tXLFK937tzZSQkLepMmTfLSIOiYUHxPCCGEpAMscreAyKN+3BZzAM8cRfAKvHMIPCGEEJIuZJ2HDm972rRpzppI8+bNTdE5otY1qt1m1KhRxou3/w8R8PTOCSGEpBNZW+ROCCGEBAkWuRNCCCEBgIJOCCGEBAAKOiGEEBIAKOiEEEJIAKCgE0IIIQGAgk4IIYQEAAo6IYQQEgAo6IQQQkgAoKATQgghAYCCTgghhAQACjohhBASACjohBBCSACgoBNCCCEBgIJOCCGEBAAKOiGEEBIAKOiEEEJIAKCgk6xiZu4uZ4kQQoIFBZ1kFVO+2ybbdv3mrBFCSHCgoJOs4cDBkKDP3C5f/7DDSSGEkOBAQSdZw5SZ22TPz7/L1wt2OimEEBIcKOgka/jwqy1mPu37n8ycEEKCBAWdZAWbf/o1LyDul18PyDcL6aUTQoIFBZ1kBQiGA3WqHm3mX/9AQSeEBAsKOskKJs/cbubnnVzezL9ewMA4QkiwoKCTwJP7417JWblHypUqJjddWE2OLV1MVqz/WZaHJkIICQoUdBJ4EN0Ozjn5WDM//fhyZs7ma4SQIEFBJ4FHi9vPdYrbTz++rJmz+RohJEgUORjCWSYkcHw1f4fc+fRSqV+9hLxzfzOTtmvv7/KXu743y1+MbCmlSxQ1y9nMtLk/SfsWxzhrJF3ZsuNXGfraKlmz+RepUPbI0FRMypv5oeUzTgiXQJHsgx46CTSTv3O885PCxe2gTMmickqTMmb5Kxa7y0sfb5B+o5fLnCW7nRSSjqCK6NqHFsqXoUzqyg0/y6zFu2RK6Pl+6/NN8swHa2Xw2FXSK5R5/eTbcBUTyT4o6CSw/Lz/gFV/Hi5uV/Lq0bO82B3BgqM+XCu//X5Q+o5eJkvX7nO2kHTilU83yB1PLZVNP/1qPPDRdzeWZ+9qLA92qye9L68p151bVU6oX8rs+960zWYeVNCPBIkMBZ0ElskhMYdQnRzyxmtVPspJDXN6c6cePcs99MffXWPmtSodJdt3/WY89U3b95s0knr2/vy73PPCcnn6/bVm/cYLqsnIvzeUNo3LmOf63FPKS5ezq8jtnWrIy/2aSPkyxeT7pbvl24COKvjpt9vk5n8tNlUO5I9Q0ElgwUAsQIPhbFCnXrfq0UbEsrWo+YVJ683HH53tjBvc3FRDrNr4sxH1fb/QC0o1+G2ufTjXFKsjzuORm+tLz4urO1sjc1n7SmYeRC994aq98sArK2XByj1y078WyWxWEf0BCjoJJGtDOXh073rEEUXkHKv+3Cabm6/NX75HRk9YZ5ZRZFs0ZKdHezSQJrVLyvwVe6Tf88vNNpIaUD/effgiU1feOuSNj72nqZzdJvJzbNPZEfT/zN4uy9YFp/oEgypBzFHiVrV8cdOV880hUUcpHDkEBZ0EEjsYruTRkaPY/6TF7llYj/74u6vNvMtZleVPTsYGwYKP9qgv1SseZTI5A8asMOnEf7RrYmSwnr+7sdR2VRkVBKLdL2sXPC99UEjMkUFp2bC0THz4hLyMy70vrpB/T91olgkFnQSUgoLhbE5tVlZKhcR+0eq9WVUnN/qjdcZDr1/taLnr8lpOapgaITEfFhJ1iDvqKx9980dnC/ET7Zr4jstqmnksaLH7uOlb5Kfdv5nlTAbxA5/P+UmOLVNMHri+rkn7Z5facqtT/TBy3Jq8WJBsJyWC3qNHDxk5cqSzRkhymbtst4nWrnzMkXLmiYW3yc3rZCZLit3nLt0tL0xcb5Z7X1FLihQxi/mAV4jid/DuF5vl2Q/DRfPEH37c9IssWbMvX/PKWGhcs4T8ueUxcuDAQRmX4V76R19vNRH+AGJes9KhkopuF1ST+64LC/wbn22U/i8sl9AtZzUpEfShQ4fKwoULpW/fvk4KIclDg+EK886V05tnV/M19WSu7lBF2jYLZ2YiASHpcWE1s/wFx4/3Fc1caoxHPOQFx03PXEGfF8qYD3p1pVm+O5T51Kohm7+eXkGevrORGadh6nfbTdF8NpMSQa9UqZKMHj3aLFPUSbL5YcUeM28XRc9ntoce9Pat8LQRIdywRgnp1fnwRbk3XVTdfChRd4ngLOIP2tmRxnjEw2mhzBrapSN47P3/bnFS04//ztthStQwWNLWnb/Kr7+FXWxUFSAIDqC+/KqzKpvlSCBjOqRb2FOfNGOr7NiT+dUM8ZLSOvRhw4bJ2rVrZdKkSU4KIYmDOnFwXK0SZl4YCCJCoA2K6oI8RvoT762RMR87Re2XR18v+ycnw8Me9fwBzQX/55QWJeKhg84aHJeGXjqqFNCr3V3PLJVuwxbJ5Q8skHP7zJPTbpstZ94xRzr+c76pekBbe9SXHw6UtGn12sczsjfyPeVBcahPh7ATkgwWh8QcTVvqVDnaBLxFw6Fe44InWui3/u5Ry+S1KeFI4L5X1pJTmkbv+bFHPX/RjBM6jjmmdDGzHC8dT6tgWixg+ODpc9On2uS5CevkqiE5pgtb3GOLBqWlXtWjTea6WNEiJlOD0jLEwGgQXDR0bFvBzOGlZyueC3qDBg0KnW644QbZuXOnLF261PkPf+jSpYssWbLEWQszbtw46dChg5mw3Qb1/roNyyQ9WbQ63PY2Gu9cOdRrXLBEC1UPNzyaawZeqVjuSFPXeMVfCi66jIQK+jc5O2X3vt/NMvGOQ/Xn8Re323RuV9HMEfGeavAcXhHyxF+cFC4pQvO68UOOlzF9j5N3BzWXycNPlBmjWsv0J1uZpmnoEa/KscXNvtGAdvqVQpkAZGCytdMZzwV92bJlh53mzJkjDRs2dP7DW1SYN2/+YzEU6vWnTp1qpvbt2+cJ9/Tp02XLli1527AM8Sfphxa3N65V0syjAVHdx4X237h9v4nqDgIfh7yUG0NijrpveHvoFrSwILiCKFuyqCn2BPTSvUdtrMGaiYLguKOKH2EyCoif8JI7n1pqehlEINvwt1abAWNe/mSDvP1/m+S+l1eakqLl63+W5nVLyahejaR/19rm+XJT8qgjTOcxsbzDSrZ76SkvcvebAQMGGFFGYJ4NBBoirqAqICcnxyxD0M844wyzDDp16iS5ubnOGkknUOQOINCxcO25Vcx87JRwE5lM5tkJ68wHFHEBl55Z0QzkUa1C9J6Om7yWAKxH9xQEh2F41NpVjpZGNaMvYSoMVDvl1aV72IQNvQuiugA91KGpGUQcYg5Rh7gjg4leG9Hn/Kv9m8RU7RMLeYL+v62yNwu7L/ZF0NHm3D2lYyCcW+RtL75y5fxFlfDSSfqxaE3sRe4A/b2jLm/91v159c2ZBoKprns4V8Y4RZp3dq4p915dxywnwqGWAPTQvUTtq1VAyaJTKFMHJn2zzQz24gXjnJKtdi3Kyf3X1ZU+f6slPS+pIdefV9VU81x4WgUZP7i5GRXOS+pVO9qURCGOBqKebRQ5GMJZ9gx4uDazZ8827dDh5Y4YMUJat27tbPEP1JEPGjRIGjVqZNbhoW/dutV45gqK5uHNo+i9Xbt2ZgK4n/Hjx5uMSbTMmjXLWSJesfEnkfveESlfWuTh/CEQUTF3lcioySJljg79f1eRI6OLqUs5W3aJfPSdyAwnJKTqMaGP+KkiLRLX8jzuD9l1Q8i+//irSCNvv8lZy4PjRX4M+Ql3nC/SPH8HfgnzxMciOWtC370zRNo3cxKTxKYdIgPfDi8/eJVIxdj7wkkq3y4VGfN5SNxDPtg/L3ESM5w2bdo4S4cBgp4qQiJ3MCSSB6dNm+ak+MdVV111cPHixc7awYPvvvvuwSFDhjhrYbAPQDq2K7he974k9Uyeue1gm5u/O3jXM0udlNjpOWKxOcbzH61zUtKbMZPWHTz5llnmmk/q8d3BFyZ6c92PvbPanOPp99c4KSSZrNn8s7HvmbfPdlKSy8cztprjX//IQicleeiz8cArK5yU1HN27+/NNc1btttJyQ5SWocOz3zMmDF5ncykks6dO0tIqJ21cIBcs2bhrCw88y+//NIsA3jnTZo0cdZIunCo/jz++se8uvTJG9K6gwrUVSJieNSH60wXn+efWl4+GHK8dO8Y7t0t2QS1JUC6kFfcnmDb84LA84FOgtCHfzKD43bu/V3e/WKTWb78z7G1oPASNNkD2RYc57ugo7jarptGdPvrr7/urHmPHeXes2dP6dWrl7MlHAinTdMg7gigAxD0ihUr5m3DMjIAJL041KFM7NGxyqlNy0r7FsfIvv0HQqKefnXp6LWtz3PLTDQxIoab1SkpT9zeUIbcWE9qWP1cJxvUS2bjQDZ+oX0geCXo4IK24a6Qo+14Bc3MDse4kJijd7d2J5Yzz2K6YEe7a+9z2YAvdeg2ENQZM2bIyy+//IcgNEISAT1NofvICQ+dINUTiOpGtDF6rwKTHjkhprawXoEgH4yShshhgCFhb7momnQ5O1yi4AcY/AL9ZaNzmljbs5OC2R8SnDNvnyO/Hzgonw470fQZ4AULf9wr1zy4UMqUKCqfj2gZcWAe5aXQc/Z86Hl7rndj05NiQZzfd55s3vGrPHVHIzktycF8iXLL44vlu0W7ZMA1deSSM8KBgUHHdw8dXu8ll1xiOpQhJFls2LbfiPmxpYslJOYA0e6IegeFeek5K/fIhK+8b+0w8X9b5dKBP+SJead2leSDIc19FXOg3uNXbI+eVNAcEGKO584rMQdNa5eUFiFx3rXvd/n4m4KLopet3SejPlhrMpH9nl9u+lmPBLqUhZifGLrudBNzkI1t0lNSh969e3dTP60dtxCSKFp/Hk9nFJHQunS0p1218dAHbe2WX8xwjl2HLpRrH86V75d521nH359YYgapQHM6dBDz/D+Ok3u61pbyZb378BeEDhaSDQPZ+Emye4crjI6nhjOqkwopdn9y/FozR8Z4a0iwIerbQpllN9oJ0+XOyG7pRse25aV0iaIyZ8lu03tcNpCyoLg+ffqYJmHuJm2ExEM8Xb4WBurhL/5TuJjupY83yPtfbpGeI5fIxff+IE+/vzavvh7ji3sF6qpn5OyUI4qIaU+ODmJaNyq4+NNrkIlA8Ssq6Rgclzy0d7hIw4MmmwtCXmvxYkXk24U7TQyGG3jd6CAG/aqPvaeped6Wr9tnRB2lCAqCMpeGPHmMmYCAu3QEHdlkm5eeMkFH/fmQIUPSIsKdZD7xdPl6ONRLx8fgwddWmY9g0dBH4rxTystjPRuYIDF47+gy1gu+dzIL7VseY3p8Swfyit0dr5IkBvrbR3URBlFBF8Rec3TxI4yoA/TeZoOhVp98L+yd33FZDTNwyiM9GkiD6iWMl4tATEW9885/Tu84KHjp4K3PN5kR3oJOygQd2B21EJII8Xb5WhjwPv7mBH+hjvC+a+vIFyNbytBu9UwkvAYLeeWl4yMKCgtK8hsdTpX9uifOj6HM4Mhxa8yy2tUPChL0J8evkT0//y5ntT42z7MtXyYk6jfXN3X7X3z/kwwZu8oEmmFCM7h0LW5XmtUtZeJhUKp074vLzTjrQSalgg7QY5ufzdZI8NgeeknXbd0vJY46wnT9mEzgpWPkJ0Tx/vVPFc05FBVar+rR1UNvlUaCjgxTjZA3uWn7fuNdBhE0c0JpDIb51JHBksn/zflJeo9aJp3uW5D3GydrMJZoQDE6SrI2hTzyz2dvN2lovfDJN9vM8KXob90G7xRE/chiReTDr7bIw6//aNIvD3nn2D/debB7vXDVwfqfQ6K+wkkNJikX9I4dO8pnn30WcfQzQqLBC+9cQZM1jPwUCUQMAy88dBTDojgfTYzgZaQT6k0Gpdgdzca+cQT85scWy+l/n23iJSDmSBv86kpnz/iBeI75eL1cMuAH04+Ajk9+0ekVTKDjmSf6J+hAg+M+Dok4AhzhnYM7LqspNSP0Z4DMK0QdaJAoBD1TeLB7fakVui/8zoNeSfz3TFc8F/RIY6C7p7Jly8qOHayTI/GhAXHJrD+PhpYNShkPBfX3ye5VTj23likMgisIrUdPdmDc/pCwoCczBGY9FPICr38kV06/bbYsXOVdhDKqNXCO2xwBn714lymeRSYKIguvdMLXW02bZtQxxwN6ZrtqcI48++E6E+hYP+Tx3hkSzv881sIMZJKKQEctdkcx+iMhW6MVxUnHlZEuZxXcvwCqmVDtBDq3r2QC5zIFjJMOT/2oI4+Qj/631TTLCyK+dyxDSLIZMGaFfPrtNhkY+thoZLpf9Ah96Gct2iWP92wg7UIfvGSBYk0IG4o/vR6hKlYQ7HxGyIuFZ/ufx1uYutREwFCvKGVB1HQkzjnpWHnoprB3mGwGj11l+hJAHTGitVG90apRGSnjjNONvgYGvrTSeKUIXBtyY13TXjxacF+3P7XUNP9Cac89V9f2JZo9GlD8PHnmoeZrY/s3iao0CKMRookdguUyDWRg/vHsMrPc76raGVXKEA0pL3InJFE0wt2LIvfD0dL5uKtHnSzmpGH9uYJmdM3rhT/8C1Ym5j3D+0Zwloo5xgHHUJu9r6gljzpFvFO+2y7zQp57stm193eZ+HW4YyD0iAavGZkyFXMAgRvT9zgTFLluyy+mB0HUNUcDOmRBXTnE/C+tjjG9DqaLmAPtChZgDIBoq3auOadKRoo5+HPLY4yQg0ff/FGmhQQ+SHgq6Ihe79u3r7MWGdSdp+PY6CQz2PfLAfPhhMj4XeQOvAiM2xISALT9LVH8CNMLVzrS3Pn4w4NNBARZgQ4hL/x/z7SWNwc2kweur2uKfs9qc6xcGxIP8NqUcC95yQQ98JnShhPKSd2qBQdTovkWgiIvaxf25ga+tMLUhxcGitZ7j1pqYiFw/OG3NHC2pA/IXNSqfJTJRN3y1+pOavCBV37j+eFSr3vGrJAcD6t0/MZTQce45zfffLOz9kcg+OgC1h7ljJBYsL1ziLrfaGDcvGW7k9Z7WjrXnysq6ImM3IUmUiroN55fzdRXu7nm3KomHZHhsxbvclKTA+pSAUoEoqF/19p5EeCoD7/onvmm3t1dtw4R7/3MUlm96Rc5tVlZefy2hs6W9OOCUyvIHZ1qOmvZQ89Laphmqb/sPyD/cwbGCQKeF7k///zzzlIY9ci7du0qAwcONB78sGHDnK2ExIYXHcrEQsmjjpDjneLnZBW7p2P7czfN6obtvSCBpmsffhUeCQtBdvASI4G++a89J+xNoe42WczM3WXqt9GC4ew2xzqphwfxDA/fVN88bwgkQxT8+f3myf0vrzQBdRhP4O5Ry0wTKXTVi9iKVGQ0owUdr6RjP+x+oJmz/wWoTwVPBR0dx1SvXl1Gjhxphia98MIL88Ydxzrm2rkMIfGwOMldvsZDspuvpXP9uYK26Igc3rbrN/kx5InGw4dfhr3zi/9UuIeMOluMLvfl/B2m2VEyiNU7t0H1wBsDmppieM0MoDdBNHm7dMAPJpN5Yv1SpjdBRFWnMwj0y1aQkcGIc8iIbw89x0HA06etdevWeRM88okTJxoRh0dOISfJINUeOsgLjEtCPTp6soLneGTRItKyURknNT1JpB4d4oyx3dHmGT2TFQYG2LimQ7gufWwSvHR8vLWXtHgEXYEgoG32hw8eb+pk0df93l8OSNM6JU0xO66bpC/IbJ3WTHs+DEaxu+fZRwi3ToQkkwMHDqY0wl3JC4xLgodu15+nc1EtSKQeXevOo21miB770Dzum5ydJjOQCOqdI+I5UicqsYLSCtTJThl+omlX/njPhiaQjqQ/pzk99AWl2D29y4MIKQR0KINeFNA1pd0lq98cW6aYNKxRwnSMMndZYqKeCfXnSrz16AgWQ5AbOFxxuwJvCkXvING6dES3g0S884JAz2+oiiCZwelO/AAFPUoQya4TIcnEyy5fYyVZXnom1J8rhzz0vab5V7Sodw7xi2VcdzRhQwcwiHbXDEGs4MONJoE1Qp45PHSS3dSperTpuQ89PSKoMdPxXNDRdA0ThklFUBymoUOHytKlS509CImPdKg/V5IRGLd73++mPhol7elefw5QR4ySCYyTHUs9+qFguNh69cP41oe89PjapWtx+0UeeOckM8krds/JfC/dc0Hv1auXmTCiGoLiXn75Zalatap069bNNFnjoCzEDQaywEhe/5m9Xd78zyYzxOSoD9fJq5M3yLhpm01PXdPn/SSzneLpVEa4K8kIjLPrz4tHaJOdjsRaj45uVjE6HrpPjadaoevZVaRaheKm5ziMEBYLaC8+xenq1IvidpKZaLO9IBS7+17xWKlSJenevbuJdkeTtnPOOcd48CS7gVhf2H++nHLLLLmg3zwzMEe/0cvlsXdWy7+nbpSXPl4vT41fK4+88aPpqav3M8vyugtNhyJ3iAwCrHbu+S2v5CBWMqn+XIm1Hh1tz8Ffo6w7j4RGvA99bVVMAXlad46mZgWNoEeyj7bNypoYnNwf95phmDOZ1EUShYDnPmbMGHnrrbecFJKN/Lz/gIydvNH0sIW6WNSTol9p9H/9t79Uljs61ZBbL64u155b1XS/ed4p5c1IWK0bl5EmtUumTURxovXomVR/rtj16IcDdkHQIH6vRAbRuSL0TGAgFfQ01+e55bJqQ3g4z8ORSNtzEmwORbtndvM1T0dbQ49wGO+ckMJ4fuJ6ef6jdUbInu3d2AxJmol88OUW4zXGMzoYMjVn3D7HLE9/spXpgS5TwHXj+qc+1sL07FYQg15dKR99vdX0tqa9dCUCuledPm+H1K9eQkb1amQyggWBjl/QmxuCoN4b1NxJJSSMvrsIlPzXrenX7360ePrVQLF6+/btTV05B2AhkUB06djJ4QCnmy6slrFiDjQwLh4PXb3zE+qXyigxBzpKV04hxe7oUQ5iDi4+IzlD3A67pYEppUHUet/nlplMRSRQnYPhaAGD4Ugk7Hr0TB5Q3NMvB3qEGzdunOkpbsKECUbcEeHOOnOioKgdH+L2LY6RU5pmdp/S9ULeH9ogI6gv2mJg5fsMrD9Xmms9eiH12e9+scnMUY1Su3JyuhtF5m94j/omhgJBcn1Com4zddZ2ueKBBSb2As8YeqRjcTuJBMaqR8YUAyxlcrG7564AguCuvPJK02wN4t6wYUN57LHHjLi/+OKLbL6WxUD4xjrNj9ATWBBA9Db4PsYOZjKx/lw5XD06BmB5+//CrVku/3NlM08W5UoXC3nq9U1vbfCu+r+w3DSh6/X0Uun//HIzSErT2uGuWB8NiX9hxfIkuznUDWzmRrv7Wran4o4mbAiGAwiMQ9t0iDvJLlDUjuIt1DmrEGY68QTG/fb7QZmzJNypRSa0P3dzuKZrb//fJhP9f3KTMnJKaEo2EPPhIVGHuKMp27UP55ruYcuWKib/+Fstee3eptLuxHDQEyEFEYTmaymprEOvceXKlTPN19A2HaOxbdgQX0cRJDNZvfkXeevzcDEsoteDggo6hAUDiSxcVXD0N0YpQzv7Gx/NNRkbDOpRtmTmDeiBJnuVjy1uBpZZGaGqAYIO0GLBK9C5EIrfNQajy1mVzaApV/4/785JggXe3fJlismqjT+bkp1MJCWCjjp0u/05iuEHDBhglkl2oIFwCFJC07OggHspExJl1Nk++d4aueahhXJun3ly75gVJpL2s1nb5ZkP1kqXITnSaeAPpp19jiP6mVh/rmg9urvHuPHTN5txw+HFe93VKgLkECj3+oCm0vuKWlKGo52RGMn05mueNlsrDIj5XXfdJSNGjDBBcyR7QIcwVw7OMcvvPtDcDK4SJBDRPTN3Z2jaZaa1WyKPF46uU884oZz86XhMZU0Rcabyyqcb5On31xovvM+VtZzUkFc+KMcMkzr4hrpyQVsGpJH05tNvt8mAUOYbnc08fWcjJzVzSJmgAxV1BMuhfp3Ezq69vxvByCQv976XV5rxqDu3ryT/7FLbSQ0uKIYOi/tOWbruZyPeZ4RE/FQnCCcI4P5uHbFYjq9XSl75ZxOTph9HRP+/y7bfJANAM9qzes81y/99slVKR3GMh5ReLTzzSy+9VIYPH+6kkFh54NWVeRHSmQACpyDmAKNnZQN1Q4J2+Z8rmeLg8YOby91X1AqUmIPmISEH+H0R5Afy6s5Zj00yBIy536ZxOHDz6wwsdvfcQ0fAW2Hs3r3bDNgyefJkU5dOogfta9FpxlltjpVHb46tZ7JUgf7ZMehKl7OrSO/LazqpJAhcNSRHlqzZJ2P6HhfydH43PbkhWO7jR05w9iAk/dHqo0vOqCgDrqnjpGYGKS9PKF26tPTv359iHiMYtQpiDmYuzIxxfO9/ZaUR86JHFMka7zyb0OZrOSv3WpHtrEojmYU2X/v6B3roxAcwwEW3YYvMMiKqUY/+9v3NpEH11A8jGglc3z0vLDfjDaNO6qHu9c3gKiRYvP/fLfLgv1eZtubf5u4yQX+fDjtRji6eWfWQhFw64AfTtPblfk1Md8yZAt+0DANtfR8IeboA9bKnO80s4h3hy2sQENbjsUVGzDG86Oi7j6OYB5Tm9cKBmfOdPt0R8U4xJ5nI6ceHv1FfZZiX7svb1rVr13xTgwYNTO9wHDY1dgaFxHz1pl+MF9TvqtrSslHsPZP5xazFu+TmxxbL4jX7TE9wo+9uLM3qBKfNOclP45ol5aiQgO/75YAcUYTBcCRzQUsUkGmCntJ26OjfHWDAFjZbOzwjx62Rf0/daAKNXu53nBlQQNt0o7eujx5Kn+CjKd9tN8XsAANyPHzToV68SHC55fHF8t2iXdKuxTHyeM/MHYaSkDPvmGMypxMePF6qV0zOgEJek7LyMDRZg6A3bdqUzdaiAPWTEHPwwHV1jJiDhjVKyLFlipneuOC5pwPfLNyZJ+Zoaz78lgYU8yxBA+PYgoFkOujwCXz1Q+b07Z7yCi4MzoKR11INOrfp0KFD3oT+5hV7W5cuXZxU/5i9ZLcJNgIoZncPMxrPgCBeMmnGNjM/qXGZrOg4hhwC7dEv/lNFEy9BSCaj9eiZFO3uuaBv3hweNlHBuntktY4dOzpLqWHJkiWmtGDq1KlmGjhwoDz33HPOVsm3Tcd095Onxq8xc9RJIhDOjQ65mQ6Cjp6WtOOYAddmVhtOkjjo05115yQI2PXoGCc9E/BU0CF87kFXII7pOLKaXYffrl07ZynsndslCD169JCcnHA/5H7wyTfbZP7yPVK9QnHp87dDfWTbpJOH/rHjnSOSnV5a9oGqoMY107P5JCGxUKHskebbeuAgvPTMKHb3VNAx9jmi2hUEwsHLhSimE40aNZJbbrnFFKmjCgDF6m+88YazNb/YA3epg5eg1yJw3XkFDzHarG4pKVWiqBn2b+P2/U5qapjkeOcdORAHISTDOVSPnhnF7p5GuUO4EfQGkQQQd4hlqovYI6Eijrrz8ePHS8WKFU3pAjz0rVu35suEQPiRMYmFWbNmOUvRMy1H5I0vRWqUF7mvs5NYAE9/KjL/R5Hu/0/k5BR1urcklPf41wSRciVFhl3tJBJCSIayOuSfDH1P5JhSIo8e8k19p02bNs5S4fjWbA1CieL2119/3UlJHyKJNgR+0KBBMnfuXMnNzc1XdeD24L3ionvmm+j1Id3qyfmnhFS9ELT/YdSxI3AuFSBwD9H4KE24/dIaTiohhGQulw78wbQgeqnvcXJig3D1ZrriW5Q7hBxCmI5UrlxZpk2b5qyFg+RQrI6i+M6dO+fbhkxJs2bNnDXveG3KRiPmeIAOJ+Yg1fXoP+8/kBfd3vHUw18vIYRkAod6jUv/enRPPXRt+rVr1y7j4T7xxBNmPRJ2IFoqgFDDU1dGjRplBB0gHdsB6tO99s4hjh37z5cdu3+Tx3o2kPYtjnG2FM7pt82W/b8dlKn/amHapvvJe9M3y8Ov/yinNi0rz/QK240QQjKdrxfslDueXCJNa5eU1+5t6qSmJ54KOrp4jZZly5Y5S8Hn02+3yZCxq2TgtXXkvAje9+gJ6+SFSeulbbOy8vSd0YtjzxGLzaAY6MgFvbP5yY3DFsm8Zbtl8A115QIGxBFCAoT2Gvfhg8dLjTTuNc7TIneIdLRTNoGOYtCuccCYFfLMB2ud1DDbdv6aNyzqdecWHNkeiVQVu+es3GPEvGypYhRzQkjg0Gj3dG++5lsdOjnEPV1ry52XhbvGfPmTDdL7maVmFDXw6uSNptj8/7U+Vk5uUsakRUvLRuH9/Rb0vLrztqw7J4QEj0xpvkZBTxHXnFNFnry9oVQsd6RMn7dDrns413Qi8/pn4f7arzu3ipnHgnroC0Ie8559v5vlRPk1lLlYtHqvrFj/s5OSnwMHDrLtOSEk0Jxu9xq3P317jUuZoPvZOUu6gujJV/s3MXXla7f8IgNfWmHSLzytQt4gF7FQvFiRhIrdl6zdJ1NmbpPnJqyTvs8tk873L5DTbpstXYculMsfWCAPvf7jHwaAmRTKhOwOZR5aNSotTWpzaFRCSPDQXuMQcZbOXrrngo4xz+2+z9FbXKtWraRt27ZmTPRsF3Z0lYnAt65nH/LIY607t1FBnxOloCOI7vF3VkungT/IVYNz5J4XV8iLk9bL53N+kpUbwl55vWpHm/n46ZtNm8zhb62WDdvCPdJ9/L+wd37BqfTOCSHBJRNGX/O8YxmI9q233prXO5zdexwGaVm8eLEMGzbMbMt2Jny1RXJX75O+V0busz0avpy/Q3o9vdQI+4t9jnNS8/OfWdvlv6H9sK/W3YPKxxxpSgbqVy9hRBzz+qE5hj5dvv5neW3KBvno67CAA5QkTAwJ+tHFj5DPH28hxY9kDQ4hJJgsXr1XugxdKJXKHSmfDDvRSU0vPBd0NF2zo9ixPnnyZGnYsKHxzuGpZ1uUe2Fs2r5fKjtjnccD6s7b9/reLH/9TGtTDK+grv6Z99fKsnX7nJTweOpnnFDOTOrdFwbq09HpDZreKZe1qyT9u3KYVEJIsOnwj7myfddv8vGjJxoHKN3w1aVCcXvZsmWNmAP3oCck5CUnIOYAg7Ro/bvWo2/+6Vd54JWVJpoeYt60Tkm5o1MNeeeB5vLWfc3k75fWiErMwXG1SsrQbvXk1X82kbPbHGvSLmB0OyEkC6hbNVz9uMqpjkw3PBd0FK9PmjTJLKPnuFNOOcUsAwh8zZrh5lskeag4Q9Df+nyTdLrvB1M0XiTkrEO8X7unqVx7blVTnB4vzeuVkkdurm+K9Vukef/GhBCSDOpWCX8zNb4o3fBc0AcPHmy6fUVd+quvvppvABQI/KmnnuqskWShgv7mfzbKv95ebXo4gjc9fvDxcn0hw7DGQ7SePSGEZDp1HA89XQXd8zp0gLryhQsXGm/dLmaHoLvTSOKgjgd1PQDdFN4W8srPOSlcPE4IISQ+NOg41m65/cIXQSf+c+XgHDm9eVkj5kWPOBQYRwghJD7WbP5FLhnwg1QtX1wmPnyCk5o++BLlHgnUnXfo0MEUwdNDTz4LVuwx9dyEEEKSh45qOf2JllLy6KJOanrgeR26PQCLPY0YMUJmzJiRNywpSS4Uc0IIST4a6Z6O9egp6wmkdevWMnLkSHnvvfecFEIIISS9yQuM25i/G+x0IGWCDtAefefO9B6OjhBCCFHSuS16SgUdUe5sh04IISRTSOcid8+D4iDakUAf7s8884z069dPrrzySieVEEIISV9yf9wrVz+4UBpULyFv39/MSU0PPBf0rl27Okv5qVGjhulspl27dk4KIYQQkt78vP+AnHH7HClatIh8M6q1k5oesB06IYQQEgN/vfcHWbflF3lvcHOp43QHmw6ktA6dEEIIyTTStR6dgk4IIYTEQN0qR5l5ukW6U9AJIYSQGEjXtugUdEIIISQGWOROCCGEBIB07VzGN0FHe3R3m/RIaYQQQkg6U6HskVKuVDHZsec32bLjVyc19fjWbE1HXcPALEqkNEIIISTd6TZskcxdtltG924sbY4r46SmFt88dB1lzSZSGiGEEJLuHAqMS59id9ahE0IIITGSjoFxvgg6hkktjIK6hyWEEELSkXRsi+6LoD/11FPy4osvFhgAN2PGDGeJEEIISX/yityzTdDB7t275fXXX5dWrVqZQVngtTPCnRBCSCaCPtyLFS0i67buNwO2pAO+RLkjmt0Ofps9e7aZZs6cKbm5ubJmzRoGxxFCCMko/jYoR5at2yf/vrepNKld0klNHZ4KujZLA4UJtlvwCSGEkHSn3+jl8p/Z22Vot3py3inlndTU4WmRO0S6IKFGcftbb73lrBFCCCGZRbpFuvvabA315ohob9++vUycONHUqxNCCCGZiAbGrUqTtui+CnqjRo1k0KBBMm3aNBk2bJh0797d2UIIIYRkFlnlocMT79u3r/Tv39+sd+zYURo2bGiWbW6//XZniRBCCMkMtC16ugi651HukyZNkgkTJsi3334rO3fudFL/CIPiCCGEZBoX9p8vG7btl/eHHC+1KocFPlX4NjjL0qVLZfjw4VKuXDnp06ePVKpUydlCCCGEZCZ/f2KJzMjZKSNuayhnnljOSU0NvtWho6h99OjRplMZCHs6guvr0KGDmbCsjBs3Li+9S5cuTiohhJBsJ50C43zz0COBqPdevXo5a6kFAr5w4cKI/c5DyKdOnWqWsd/mzZtlwIABZp0QQkj28u4Xm+XRN3+US86oKAOuqeOkpgZPBV2bqaHLVzcQ8nTqUMYWbRt45+jNzhZweOlvvPGGs0YIISRbmZm7S24dsVhaNiwtL/Y5zklNDZ4WuZcuXVpuuOEGMzhL69at883TCXRy07x587xidUwQcsVd3w8PnRBCCMkrck+DSHfPi9wRDHfuuecaT1w9cvc81UDQn3vuuXxeN0R91KhRMnfuXNm6dav06NHD2VKwN18Ys2bNcpYIIYQEiV6viOzbL/Kva0TKlHASk0ibNm2cpcLxpQ69ICFPJ0HHZBero0qgU6dOsmnTJha5E0IIKZDrH8mVH1bskRf+cZy0alTaSfUfT4vcUTSNduhAg80izXU5VbRr105ycnJkyZIlZh3zBQsWmPTOnTubnu0UBMU1a9bMWSOEEJLt1K8edssXrd5r5qnCU0F3i2E6gy5pe/bsaYrTMUdxu4Lidq1bx/0wwp0QQohyQv1SZj5/+R4zTxWeFrnDQ0dAWboXuRNCCCHxsmztPvnb4BypVqG4fPTQCU6q/3jqobM3OEIIIUGnQY0SUq5UMVm/db+ZUoWngo7xztEOHSDozJ4TQgghQeFQsXvqhgX3VNA3bNhg6qbbtm1rgsnsOSGEEBIU8gR9Rerq0dn1KyGEEJIg3+bukp4jFsvx9UrJK/9s4qT6S0oFnRBCCAkC+/YfkDNvn2OWv3q6lRx1pKcF4BHx/4yEEEJIwChR/AhpVqekWU5V8zUKOiGEEJIETqgf7iWOgk4IIYRkMKmOdKegE0IIIUkg1ZHuFHRCCCEkCdSoeJRULV9ctu/6TZav9384VQo6IYQQkiRSWexOQSeEEEKSxAn1VND9L3anoBNCCCFJIpWR7hR0QgghJEmgyP3IYkVk2bp9smPPb06qP1DQCSGEkCRyYoq8dAo6IYQQkkQ0MG4eBZ0QQgjJXKKJdH/l0w0ydspGZy05UNAJIYSQJHK4SPfJM7fJ0++vlSffWyMffb3VSU0cCjohhBCSRMqXPVLqVj1aft5/QHJW5hd1iPzAl1Y6ayKDXl0pX87f4awlBgWdEEIISTKRuoHdsuPXkJivkAMHDsqlZ1aUqztUMen9n18uC1zCHw8UdEIIISTJRIp0h5iv2fyLtG1WVu69uo706lxTOratYMZSh6iv27rf2TM+KOiEEEJIkjkUGBcW9CFjV8nM3F1Su8rRMuTGeiYNDLqhrpx+fDkj5hB1iHu8UNAJIYSQJNOwRgkpW6qYrN3yi4wct0Y+/GqL6XBmyI115dgyxZy9wjx8Uz1pWqekKXaHqMcLBZ0QQgjxAI12//fUcPM0eObN64bTbEodXTQk6vXNSG0IkEOgXDxQ0AkhhBAP0GJ3cMdlNeXsNsc6a3+kZqWjjKgfVfwIMwxrPBQ5GMJZJoQQQkiS+GbhTrlt5BK5/M+VpN9VtZ1U76CHTgghhHgAIt3/dHw5X8Qc0EMnhBBCPGLn3t+lbMmizpq3UNAJIYSQAMAid0IIISQAUNAJIYSQAEBBJ4QQQgIABZ0QQggJABR0QgghJABQ0AkhhJAAQEEnhBBCAgAFnRBCCAkAFHRCCCEkAFDQCSGEkABAQXexZMkS6dChg5kr48aNM2mYunTp4qQSQggh6QMF3cX9998vlSpVctbCjB49WqZOnWqm9u3by9ChQ50thBBCSHpAQbeA9z1o0CBnLQy8c4i40qNHD8nJyXHWCCGEkPSAgu7Qq1cvueWWW6RRo0ZOyiHcHvvmzZudJUIIISQ94PCpIVCkXqFCBencubNZV08d4g4PfevWrcYzV1CXjuL3WDjppJOcJUIIISR6vvvuO2epcCjoIeCdL1iwwFk7hIp4bm6uDBgwwCwDCP4bb7zhrBFCCCGph4IeAdtDB7ZHDm8eRe62wBNCCCGphnXoUQBPXZutTZs2jWJOCCEk7aCHTgghhAQAeuiEEEJIAKCgE0IIIQGAgk4IIYQEAAo6IYQQEgAo6AFn6dKl0rdvX5k9e7aTkl1MmjQpZT374bzTp0931rIPffYwzzbw248cOTIr752kDgq6x+ClTtVHHR+Tbt26SevWrc3kN8hEQFBTyR133CHDhw931vzjrbfeMj0Pot+CVq1a+ZqhgphgACGcFxOuxU9UzPDsrV27ViZOnOhs8Qe8bxdeeKE0aNBAunbt6nuGTn970LBhQzP3C9wrmtnid8cYFH5n5GF7nBfnx2/gt+3x3OO8uAZkJv0Gv31KM3Fotka8YdOmTQc7dux4sF27dk6Kv/Tp0+dg6GPqrPnPCy+8cLBly5bGDqlg1qxZxga4Biz7Bc7VpUsXZy28jmtYsmSJk+Id+szB9kDP7ddv8Oabb5rnfcSIEWYdc132A5wf96+2vvnmm307v9oez1yqnnk8d7ABmDZtmm/PHXDbHnbQ59APhgwZknfvIBXfXTxv9rvvN/TQPeTDDz80ucRTTz3VeCx+A+8o9IKZHCNyrvBW/PKYkVOfOXOmXHbZZcZLTQXr16+Xxo0bS79+/eSxxx5zUr0H937yySc7a2JKR2CH559/3knxlksuuUS6d+9ulnHuZs2aycKFC82615QpU8aMf4DulEHp0qXN3C92794tL7/8cp5njGcez6EfYBCnGjVqmGdOB3TCs+CnxzZjxgy58sorzXJI0OS6664zQ0L7AWyP75zavmzZssYWfvHee+/JWWed5ayJNGnSxFnyB9x706ZNzXLKSiYdYScJgpwocmaRcufIsSK36FWuHcdF7hTnt70RrMNDR64ZOVddTrbXjvPDG4gEtnntJRRke9hCrwvbYaNke2uRbI9z2r837h05d9gh2WgphP7WkcA2r+xf2HMPYAsvPeTDPcs4P67NCyLZXt919VaxDb+77TkmC9yb2+Y4pz7zCq7HnZYokZ57G9wvzovtePYjPRuJEMn29vVgGXbHuhe2L+y5h61x76mAgp4E8PDgh8VDhocJL5X7R0a6Vx8WnA8PGM6Pl0fPg3PiobavBQ8/HsRkguMXJtp4oZJ9TqUw2+s5sQ3pblskg4JsjzleasyxD7bjepL5YVXxwG+K4+I8kT5eXn1connucV3Y5hU4Z2GijnN78UEvzPY4py1i2NeLZw/2x2SjQmOD68L1JBPcb6TnXoFN9H6xHfsmi8JsjznW9fy4Ptge82QRzXOP7V4+9wVBQY8T+yNSv359ZykMHmD3i4YfHA8hHgJMBYlftOj58eDaL7CeB9ux7H6Ycd5ExRXHxXl1GcfDPRf20dCXDCTr3kFhtsc58WLh+nDOZL1k0dgewO56zwD72r9FPNi2x73Y94NjuzNWuBb7WUxU3KK1veK2UaLY58fviQk2h10iYX9sYZ9E7B+t7SNdSzJ+e/ve8TvimPpNsUGa/dzhepLxG+j53b8pjm8/926QXti3IRpisb37XvFM2vaIB/veonnucS36XOrkBxT0OMGPqC8Sfjj7I4ofz/1hBXgJsS/+170tVnAcoA+ODR5eTcM5cS14ILEvHvaCXrxowX3bL6jeC85Z0Iuj14T/S1RUorU9Xnr7epDmfvHiQW2L4+myYtveBtcLcUkU2/awIwTNBvdsp2EZ/4PfHOe3P4TxEK3tFdgjGWKi2LbV8+AeI90XtuN6cV3YB9eh1x4Psdpewf9FeiZixba93juuw21f2By/g+4L7zjSdcWK3gPO7b6fgp57gOtO9J2P1vb6DGIOMLczdfFi2x73aT/jek47DeCa8Nsk+tzFAgU9TvBjqTBCJA73cmNf/LC2wCQCjqUPKR5Y9wuD7ZqGc+KBxJSomCuRxAnniZSO64QtMLkf+niI1fbJJhbbA1wL9kvWS602xjXAWyjs44JlXA9++1TYHs8Ezp8sbNsrWHd/ZAGEDLbCNvdvFC+x2F5tkazf3ra9DWziTsf94r5x7kg2iwf7ODhuYc89rgfXi2vAPBlEa3s9L67HC9tH89zjnHjnkJ4M20cLBT1O9IEF9sOkYBkPlJLsHxUPlWYOMMcDbIMXS6/PC/TlcmO/1AruXa81GcRq+2QTq+2TnTu3bY/zuD8uWNfrs681GcRqe6zb2xOloPuJZAfsh/Rkvnux2B7PgYpAMrBtb4PzuZ9BL4jlucczjwxVMn/7WGyP8yby3rl/t1ife5w7mfceLWy2dhhefPFF0/QFzc/sThKqVauW1xQITVRuu+0201RH91m3bl2+JjvajCUW0CkEzhupuVnVqlVl8eLFZjn0YpkmGnZHChs2bEi4yRDOiU4qMLk7qEDznEidVgwaNEgeffRR08EC/g/g3nGNsYImP5E6pojV9vGAY+H8kYjV9vF06hOt7fFsfPPNN/k6j0FzRT0/xu6Px/bJeu7RhCnWzlWife5tcA2wg143rgf3jfRY3z2cE8fAlIjt0XwsJEJmORbQ/AnHxm9fkO1tcJ9oGoumqfifgp7baMH9o3MWN7E893jm0XQyno51cB+Y3MRie5w3nvcOtkOnNHPmzHFSwsT63OPc8dx7olDQCwEPFR7gu+++W6pXry433HBD3g+IHwztLhU8vGjvi33wfwMHDswTtHhA29W77rrLPFw4zrPPPpvv4UX7Tvv8OGdOTo7ZFy/ZZ599JhdffLGzNXbwUuOcON5f/vIXcy32xw3tLe3zK3iw8eLh5U60/TlerkjH8Nr2yp133hmxDbHXtscxJkyYYD5aaM8O29vYtsfHJeQ5mEwUrgP/A/vH8zEDeL7xMcfx1YZ2T3te2x7P+H333Wee+5DHYzIk9m/gtr2CfWrWrGneVwhirCKuqO3xzl900UUpsT3A+WvVqlWo7RX8H9p8Q3Bge4htIkDMdu3ale97A7x+7hXcB9qUu989L22Pc+EY+N6MGTPGPHc2Xj/3ScPx1EkEDhfNGHpxnKVDoKgFxT6JFvOheEeLeACOaxfzuIt4FJxbi50SAce2j6P1kUpBRfqwTzKKOHF8XANsHKnozEvb4/9xbo07cOOl7XFs9zlhd/u4kWyPa8Y+kWwVCzi23cQIx3W/B17aHna1j4Hnyb7XgmyPa0703iPZ3n2vXtreXaSOY7qLlSPZHv/nLiJOBNgX94Lvjf1beP3NUXAO/J7uc3lpe9wbbFvY8+vlc58sKOgOkX4Q/ID4oRXsY4sqHjh7eyK4z4+H1/0y42G20yI9YPHiPj/Og2uwwf1qWqSPTbxEsr3aFeeL9BHx0vZAjw0bR/pYeWl7N7hX+4Plte3d4Jm38dr2Nnjm7QwG8NL29jpsjHvFXO3vte01DXNk5NSJ0HQ/bI9zAM1M2efz+rmHndVp0oysnt9r2+v3FeeBDZCRxdwL23sFi9wdUNSC+jebDh065OuuE8U86EpR01AciiLmZICiG7tIG10YuoudUCQ0derUvDQUMSYDFK+7i5hQ5IkidxsUKWla6MU2dVbJIJLttf5Ju7F016V6aXug5w99XGTYsGFm2cZL27tZs2ZNvqJEr21vA7uccsopzloYr21vg+JXdzGql7bXonq8Y6hmQ/E9zq9F717bXs//7bffytVXX2322blzZ17Ru9e2x32j6Brg3XvqqadM17F+fHMAqkz03cP94xr1e+u17TUOA9sQC7Rs2TJTzO+F7b2Cgh4CDzWE8rXXXsurIwcQMFtAAeq49KEqKEAnVlBXhToru79xvNi33377HzIUyGToQ4UXr7CPYTTgfiHSubm5+YJpEMyDl9euR8MLZbNjxw5nKX4Ksr0Nfge3qHppexvcc7ly5f5Qn+il7W1wDgQ8Kfos+mV77IMYCgXn98v2AO+aCrreux+2h6hoQJ1mKvWcftge75+eN+Slm32B17bHtwUZGWzH/WMMAgR7qch6bXvE3mA8AGSkPvroI2nbtm2+/uC9tn3IS5fXX389737x7YFjBZJley+hoIfAIB4YUOLSSy/NF4SCl7mwaEY8+HgAk8G0adPM3BYOeOSFRXLi/Lj2RFi9erUMHjzYeKII7LBBYA6CTvQFdj/8ELpIH6NYKMj2NhBVdxSv17a3iRS577XtlY8//tiUlkDMEHikA234ZfsPPvjAlBbB5ngeJ06c6Jvt4cXhg477xAce7yHs4JftFbWzZiz8sr2Cb46Wknhte5zr/fffN+fAIDfISNvC67XtcX6IPcQTwop375lnnsmzt9e2d5cGoYTo7LPPNsvJtL1nOEXvWQHqQlAnhTrBkEj8IZAC2yOlo14F9TmhBzDfduzv3rcwsC+Og/PbdTMKtuP4djrSsD/Ojf+x65CwzX2MwkB9NI6vx3MD27jrK/E/2B/1S/hfu14ddU3RguuMx/YA2/T+dTvSIu1bENg3VtsruE/8L2ygYP9I+xZEPLYH+B+cF+e3A5/8sD3qC3FePHOpsD3OC1ulwvY4PmyM/8X5/X7uYXucR3973Y793fsWBvaN1fbuemJ7Hfu7j1EYsdoex3Yf3z6/H7ZHejJsnwqyStDxQOuLiR8MP7T74cV27OcGPyT+x/2wRYv74dGHxQ0+YvbHC+gDlsjDhP/H+XAsTHjQ3S8YbAGbuO8R6fh/t61iIRHbJxrFm4jtAezktkksJGJ7/B+uKZHzx2t77AO76f/GA647XtsjDVMiz10ittd9Ezl/IrZHGsQu3t8+Edsng0RsnwzitT2uJVHbp4qsEnR38xs8xO4fEyANAoIfFA9CMsBx3OfCuvtFwgOkL2GiQmKD89jnwnHxgLvvD/vgvEh3ey2JQNvT9gptT9vbBNH2qSKwgo6cGH4gTPqAIrfo/sHwILvT8D948BJ5uPCA4AHSY+vDbL8sBeVOkZONdF3RguMh54nza44U1+N+mCPlTvFS40VI5MWm7Wl72p62zybbpwuBDIpDkAcCaNCzz8yZM80yuOSSS0yTBJtbb73VBF8o+F8EPkyZMsX0BhQrCNhA8FDooTHr6G0MASUIsENgi30uRFIiav3DDz90UsK9L6F5BP4/9PA5qdGDADY09UDwEO7/8ssvN9cUerhNr052VCmiaNEkSoPe8D+Iep08ebJpUoJrjhXanrYHtD1tnw22TzscYQ8MyKkhZ2bn9JArQy5Ql0MPrlkG2M+dY0wE1EchF6pgGblfECl3rLnqZIF713sFuB7NeUbKHWtRVzKg7Wl7hban7UHQbZ9uBM5DRw7U3Zcz2lMj9wZCD5PJwWoOETlV7UghGYRepLz2owBNHfTcuDZ0TIPcLHKwAP1Go4lGstCOMBT7/HpdaP4EcA1oj4l9kgFtT9srtD1tD4Ju+7TDEfZAg1yaDXKNSEPODrk1O3eXbHAud2449JCZ82PCspcgtxwph4p7x/ntnL0X0Pa0vULb0/ZBt32qCbygo0hGi59SAR5uuzjKb/AQpwranrZPFbQ9bZ+NBL6nuC+++CKv60oEQEQa59dLEBSC4igEf6CXMVyDX6CYCUP8AQSm4N5xHX5B29P2tD1tn022TzWBF3R0XYm+gfXBQneGfoGuK/Fwo46nW7duJhLVruvyGnQbin6Q8VIj2hPXgTonv6DtaXvanrbPFtunBY6nHlgQ4Yl6k1QUQSHSE+dPZkRpLKDoCXVHiGpNBbQ9bZ8KaHvaPpVVDqmkCP442h5IkEvzM4doo1GldgSmn6Ty3gFtT9unAtqets9WAi/ohBBCSDbA4VMJIYSQAEBBJ4QQQgIABZ0QQggJABR0QgghJABQ0AkhhJAAQEEnhBBCMh6R/w8OqQie0lkoEwAAAABJRU5ErkJggg=="/>
          <p:cNvSpPr>
            <a:spLocks noGrp="1" noChangeAspect="1" noChangeArrowheads="1"/>
          </p:cNvSpPr>
          <p:nvPr>
            <p:ph type="body" idx="1"/>
          </p:nvPr>
        </p:nvSpPr>
        <p:spPr>
          <a:xfrm>
            <a:off x="457200" y="1125538"/>
            <a:ext cx="8229600" cy="5000625"/>
          </a:xfrm>
          <a:extLst>
            <a:ext uri="{909E8E84-426E-40DD-AFC4-6F175D3DCCD1}">
              <a14:hiddenFill xmlns:a14="http://schemas.microsoft.com/office/drawing/2010/main">
                <a:solidFill>
                  <a:srgbClr val="FFFFFF"/>
                </a:solidFill>
              </a14:hiddenFill>
            </a:ext>
          </a:extLst>
        </p:spPr>
        <p:txBody>
          <a:bodyPr/>
          <a:lstStyle/>
          <a:p>
            <a:endParaRPr lang="zh-CN" altLang="en-US" dirty="0" smtClean="0"/>
          </a:p>
        </p:txBody>
      </p:sp>
      <p:graphicFrame>
        <p:nvGraphicFramePr>
          <p:cNvPr id="5" name="グラフ 4"/>
          <p:cNvGraphicFramePr>
            <a:graphicFrameLocks/>
          </p:cNvGraphicFramePr>
          <p:nvPr>
            <p:extLst>
              <p:ext uri="{D42A27DB-BD31-4B8C-83A1-F6EECF244321}">
                <p14:modId xmlns:p14="http://schemas.microsoft.com/office/powerpoint/2010/main" val="3712108875"/>
              </p:ext>
            </p:extLst>
          </p:nvPr>
        </p:nvGraphicFramePr>
        <p:xfrm>
          <a:off x="611560" y="1484784"/>
          <a:ext cx="7704856" cy="42484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55561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番号プレースホルダ 6"/>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02C8C7C1-FA5F-4540-BAD7-8B08F1D3BE22}" type="slidenum">
              <a:rPr lang="en-US" altLang="ja-JP" sz="1200">
                <a:solidFill>
                  <a:srgbClr val="898989"/>
                </a:solidFill>
                <a:latin typeface="Calibri" panose="020F0502020204030204" pitchFamily="34" charset="0"/>
              </a:rPr>
              <a:pPr algn="r"/>
              <a:t>9</a:t>
            </a:fld>
            <a:endParaRPr lang="en-US" altLang="ja-JP" sz="1200">
              <a:solidFill>
                <a:srgbClr val="898989"/>
              </a:solidFill>
              <a:latin typeface="Calibri" panose="020F0502020204030204" pitchFamily="34" charset="0"/>
            </a:endParaRPr>
          </a:p>
        </p:txBody>
      </p:sp>
      <p:sp>
        <p:nvSpPr>
          <p:cNvPr id="21507" name="Rectangle 2" descr="Large confetti"/>
          <p:cNvSpPr>
            <a:spLocks noGrp="1" noChangeArrowheads="1"/>
          </p:cNvSpPr>
          <p:nvPr>
            <p:ph type="title" idx="4294967295"/>
          </p:nvPr>
        </p:nvSpPr>
        <p:spPr/>
        <p:txBody>
          <a:bodyPr/>
          <a:lstStyle/>
          <a:p>
            <a:r>
              <a:rPr lang="ja-JP" altLang="en-US" sz="4000">
                <a:solidFill>
                  <a:srgbClr val="2280FE"/>
                </a:solidFill>
              </a:rPr>
              <a:t>高度成長とエネルギー需給：</a:t>
            </a:r>
            <a:br>
              <a:rPr lang="ja-JP" altLang="en-US" sz="4000">
                <a:solidFill>
                  <a:srgbClr val="2280FE"/>
                </a:solidFill>
              </a:rPr>
            </a:br>
            <a:r>
              <a:rPr lang="ja-JP" altLang="en-US" sz="4000">
                <a:solidFill>
                  <a:srgbClr val="2280FE"/>
                </a:solidFill>
              </a:rPr>
              <a:t>過去の経緯を俯瞰</a:t>
            </a:r>
          </a:p>
        </p:txBody>
      </p:sp>
      <p:sp>
        <p:nvSpPr>
          <p:cNvPr id="21508" name="Text Box 4"/>
          <p:cNvSpPr txBox="1">
            <a:spLocks noChangeArrowheads="1"/>
          </p:cNvSpPr>
          <p:nvPr/>
        </p:nvSpPr>
        <p:spPr bwMode="auto">
          <a:xfrm>
            <a:off x="827088" y="6381750"/>
            <a:ext cx="36004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50000"/>
              </a:spcBef>
            </a:pPr>
            <a:r>
              <a:rPr lang="ja-JP" altLang="en-US" sz="1200">
                <a:latin typeface="Calibri" panose="020F0502020204030204" pitchFamily="34" charset="0"/>
                <a:ea typeface="ＭＳ Ｐ明朝" panose="02020600040205080304" pitchFamily="18" charset="-128"/>
              </a:rPr>
              <a:t>（出所）</a:t>
            </a:r>
            <a:r>
              <a:rPr lang="en-US" altLang="ja-JP" sz="1200">
                <a:latin typeface="Calibri" panose="020F0502020204030204" pitchFamily="34" charset="0"/>
                <a:ea typeface="ＭＳ Ｐ明朝" panose="02020600040205080304" pitchFamily="18" charset="-128"/>
              </a:rPr>
              <a:t>『</a:t>
            </a:r>
            <a:r>
              <a:rPr lang="ja-JP" altLang="en-US" sz="1200">
                <a:latin typeface="Calibri" panose="020F0502020204030204" pitchFamily="34" charset="0"/>
                <a:ea typeface="ＭＳ Ｐ明朝" panose="02020600040205080304" pitchFamily="18" charset="-128"/>
              </a:rPr>
              <a:t>中国能源統計年鑑</a:t>
            </a:r>
            <a:r>
              <a:rPr lang="en-US" altLang="ja-JP" sz="1200">
                <a:latin typeface="Calibri" panose="020F0502020204030204" pitchFamily="34" charset="0"/>
                <a:ea typeface="ＭＳ Ｐ明朝" panose="02020600040205080304" pitchFamily="18" charset="-128"/>
              </a:rPr>
              <a:t>』『</a:t>
            </a:r>
            <a:r>
              <a:rPr lang="ja-JP" altLang="en-US" sz="1200">
                <a:latin typeface="Calibri" panose="020F0502020204030204" pitchFamily="34" charset="0"/>
                <a:ea typeface="ＭＳ Ｐ明朝" panose="02020600040205080304" pitchFamily="18" charset="-128"/>
              </a:rPr>
              <a:t>中国統計年鑑</a:t>
            </a:r>
            <a:r>
              <a:rPr lang="en-US" altLang="ja-JP" sz="1200">
                <a:latin typeface="Calibri" panose="020F0502020204030204" pitchFamily="34" charset="0"/>
                <a:ea typeface="ＭＳ Ｐ明朝" panose="02020600040205080304" pitchFamily="18" charset="-128"/>
              </a:rPr>
              <a:t>』</a:t>
            </a:r>
            <a:r>
              <a:rPr lang="ja-JP" altLang="en-US" sz="1200">
                <a:latin typeface="Calibri" panose="020F0502020204030204" pitchFamily="34" charset="0"/>
                <a:ea typeface="ＭＳ Ｐ明朝" panose="02020600040205080304" pitchFamily="18" charset="-128"/>
              </a:rPr>
              <a:t>各年版</a:t>
            </a:r>
          </a:p>
        </p:txBody>
      </p:sp>
      <p:sp>
        <p:nvSpPr>
          <p:cNvPr id="21509" name="Text Box 5"/>
          <p:cNvSpPr txBox="1">
            <a:spLocks noChangeArrowheads="1"/>
          </p:cNvSpPr>
          <p:nvPr/>
        </p:nvSpPr>
        <p:spPr bwMode="auto">
          <a:xfrm>
            <a:off x="684213" y="1844675"/>
            <a:ext cx="716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50000"/>
              </a:spcBef>
            </a:pPr>
            <a:r>
              <a:rPr lang="en-US" altLang="ja-JP">
                <a:solidFill>
                  <a:srgbClr val="FC7624"/>
                </a:solidFill>
                <a:latin typeface="Calibri" panose="020F0502020204030204" pitchFamily="34" charset="0"/>
              </a:rPr>
              <a:t>【</a:t>
            </a:r>
            <a:r>
              <a:rPr lang="ja-JP" altLang="en-US">
                <a:solidFill>
                  <a:srgbClr val="FC7624"/>
                </a:solidFill>
                <a:latin typeface="Calibri" panose="020F0502020204030204" pitchFamily="34" charset="0"/>
              </a:rPr>
              <a:t>中国のエネルギー需給推移</a:t>
            </a:r>
            <a:r>
              <a:rPr lang="en-US" altLang="ja-JP">
                <a:solidFill>
                  <a:srgbClr val="FC7624"/>
                </a:solidFill>
                <a:latin typeface="Calibri" panose="020F0502020204030204" pitchFamily="34" charset="0"/>
              </a:rPr>
              <a:t>】</a:t>
            </a:r>
          </a:p>
        </p:txBody>
      </p:sp>
      <p:pic>
        <p:nvPicPr>
          <p:cNvPr id="215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2276475"/>
            <a:ext cx="669607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1511" name="直線コネクタ 16"/>
          <p:cNvCxnSpPr>
            <a:cxnSpLocks noChangeShapeType="1"/>
          </p:cNvCxnSpPr>
          <p:nvPr/>
        </p:nvCxnSpPr>
        <p:spPr bwMode="auto">
          <a:xfrm rot="10800000">
            <a:off x="1403350" y="3573463"/>
            <a:ext cx="5400675" cy="0"/>
          </a:xfrm>
          <a:prstGeom prst="line">
            <a:avLst/>
          </a:prstGeom>
          <a:noFill/>
          <a:ln w="9525" algn="ctr">
            <a:solidFill>
              <a:schemeClr val="tx1"/>
            </a:solidFill>
            <a:prstDash val="sysDash"/>
            <a:round/>
            <a:headEnd/>
            <a:tailEnd/>
          </a:ln>
        </p:spPr>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706437"/>
          </a:xfrm>
        </p:spPr>
        <p:txBody>
          <a:bodyPr/>
          <a:lstStyle/>
          <a:p>
            <a:r>
              <a:rPr lang="ja-JP" altLang="en-US" sz="4000"/>
              <a:t>高度成長期</a:t>
            </a:r>
          </a:p>
        </p:txBody>
      </p:sp>
      <p:sp>
        <p:nvSpPr>
          <p:cNvPr id="4099" name="Rectangle 3"/>
          <p:cNvSpPr>
            <a:spLocks noGrp="1" noChangeArrowheads="1"/>
          </p:cNvSpPr>
          <p:nvPr>
            <p:ph type="body" idx="1"/>
          </p:nvPr>
        </p:nvSpPr>
        <p:spPr>
          <a:xfrm>
            <a:off x="457200" y="1125538"/>
            <a:ext cx="8229600" cy="5000625"/>
          </a:xfrm>
        </p:spPr>
        <p:txBody>
          <a:bodyPr/>
          <a:lstStyle/>
          <a:p>
            <a:pPr>
              <a:buFontTx/>
              <a:buNone/>
            </a:pPr>
            <a:r>
              <a:rPr lang="ja-JP" altLang="en-US"/>
              <a:t>石炭は</a:t>
            </a:r>
            <a:r>
              <a:rPr lang="en-US" altLang="ja-JP"/>
              <a:t>09</a:t>
            </a:r>
            <a:r>
              <a:rPr lang="ja-JP" altLang="en-US"/>
              <a:t>年までは出超（輸出は豪に次ぐ）</a:t>
            </a:r>
          </a:p>
          <a:p>
            <a:pPr>
              <a:buFontTx/>
              <a:buNone/>
            </a:pPr>
            <a:r>
              <a:rPr lang="ja-JP" altLang="en-US"/>
              <a:t>原油の対外依存度　</a:t>
            </a:r>
            <a:r>
              <a:rPr lang="en-US" altLang="ja-JP"/>
              <a:t>90</a:t>
            </a:r>
            <a:r>
              <a:rPr lang="ja-JP" altLang="en-US"/>
              <a:t>年の</a:t>
            </a:r>
            <a:r>
              <a:rPr lang="en-US" altLang="ja-JP"/>
              <a:t>3</a:t>
            </a:r>
            <a:r>
              <a:rPr lang="ja-JP" altLang="en-US"/>
              <a:t>％→</a:t>
            </a:r>
            <a:r>
              <a:rPr lang="en-US" altLang="ja-JP"/>
              <a:t>09</a:t>
            </a:r>
            <a:r>
              <a:rPr lang="ja-JP" altLang="en-US"/>
              <a:t>年</a:t>
            </a:r>
            <a:r>
              <a:rPr lang="en-US" altLang="ja-JP"/>
              <a:t>50</a:t>
            </a:r>
            <a:r>
              <a:rPr lang="ja-JP" altLang="en-US"/>
              <a:t>％超</a:t>
            </a:r>
          </a:p>
          <a:p>
            <a:pPr>
              <a:buFontTx/>
              <a:buNone/>
            </a:pPr>
            <a:r>
              <a:rPr lang="ja-JP" altLang="en-US"/>
              <a:t>省エネは進んでいるが、まだ改善の余地</a:t>
            </a:r>
          </a:p>
          <a:p>
            <a:pPr>
              <a:buFontTx/>
              <a:buNone/>
            </a:pPr>
            <a:r>
              <a:rPr lang="ja-JP" altLang="en-US"/>
              <a:t>（成長率とエネルギー消費率との差への疑義）</a:t>
            </a:r>
          </a:p>
          <a:p>
            <a:pPr>
              <a:buFontTx/>
              <a:buNone/>
            </a:pPr>
            <a:r>
              <a:rPr lang="ja-JP" altLang="en-US"/>
              <a:t>計画経済から市場経済への移行</a:t>
            </a:r>
          </a:p>
          <a:p>
            <a:pPr>
              <a:buFontTx/>
              <a:buNone/>
            </a:pPr>
            <a:r>
              <a:rPr lang="ja-JP" altLang="en-US"/>
              <a:t>→エネルギー価格の引上げ（省エネ努力）</a:t>
            </a:r>
          </a:p>
          <a:p>
            <a:pPr>
              <a:buFontTx/>
              <a:buNone/>
            </a:pPr>
            <a:r>
              <a:rPr lang="ja-JP" altLang="en-US"/>
              <a:t>→産業構造の転換</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4638"/>
            <a:ext cx="8229600" cy="706437"/>
          </a:xfrm>
        </p:spPr>
        <p:txBody>
          <a:bodyPr/>
          <a:lstStyle/>
          <a:p>
            <a:pPr eaLnBrk="1" hangingPunct="1"/>
            <a:r>
              <a:rPr lang="ja-JP" altLang="en-US" sz="4000" smtClean="0"/>
              <a:t>石炭</a:t>
            </a:r>
          </a:p>
        </p:txBody>
      </p:sp>
      <p:sp>
        <p:nvSpPr>
          <p:cNvPr id="14339" name="Rectangle 3"/>
          <p:cNvSpPr>
            <a:spLocks noGrp="1" noChangeArrowheads="1"/>
          </p:cNvSpPr>
          <p:nvPr>
            <p:ph type="body" idx="1"/>
          </p:nvPr>
        </p:nvSpPr>
        <p:spPr>
          <a:xfrm>
            <a:off x="468313" y="1196975"/>
            <a:ext cx="8229600" cy="4957763"/>
          </a:xfrm>
        </p:spPr>
        <p:txBody>
          <a:bodyPr/>
          <a:lstStyle/>
          <a:p>
            <a:pPr eaLnBrk="1" hangingPunct="1">
              <a:lnSpc>
                <a:spcPct val="90000"/>
              </a:lnSpc>
              <a:buFontTx/>
              <a:buNone/>
            </a:pPr>
            <a:r>
              <a:rPr lang="ja-JP" altLang="en-US" sz="2800" smtClean="0"/>
              <a:t>生産量（石炭換算）</a:t>
            </a:r>
          </a:p>
          <a:p>
            <a:pPr eaLnBrk="1" hangingPunct="1">
              <a:lnSpc>
                <a:spcPct val="90000"/>
              </a:lnSpc>
              <a:buFontTx/>
              <a:buNone/>
            </a:pPr>
            <a:r>
              <a:rPr lang="en-US" altLang="ja-JP" sz="2800" smtClean="0"/>
              <a:t>1978</a:t>
            </a:r>
            <a:r>
              <a:rPr lang="ja-JP" altLang="en-US" sz="2800" smtClean="0"/>
              <a:t>年</a:t>
            </a:r>
            <a:r>
              <a:rPr lang="en-US" altLang="ja-JP" sz="2800" smtClean="0"/>
              <a:t>6</a:t>
            </a:r>
            <a:r>
              <a:rPr lang="ja-JP" altLang="en-US" sz="2800" smtClean="0"/>
              <a:t>億</a:t>
            </a:r>
            <a:r>
              <a:rPr lang="en-US" altLang="ja-JP" sz="2800" smtClean="0"/>
              <a:t>2770</a:t>
            </a:r>
            <a:r>
              <a:rPr lang="ja-JP" altLang="en-US" sz="2800" smtClean="0"/>
              <a:t>万㌧→</a:t>
            </a:r>
            <a:r>
              <a:rPr lang="en-US" altLang="ja-JP" sz="2800" smtClean="0"/>
              <a:t>08</a:t>
            </a:r>
            <a:r>
              <a:rPr lang="ja-JP" altLang="en-US" sz="2800" smtClean="0"/>
              <a:t>年</a:t>
            </a:r>
            <a:r>
              <a:rPr lang="en-US" altLang="ja-JP" sz="2800" smtClean="0"/>
              <a:t>26</a:t>
            </a:r>
            <a:r>
              <a:rPr lang="ja-JP" altLang="en-US" sz="2800" smtClean="0"/>
              <a:t>億</a:t>
            </a:r>
            <a:r>
              <a:rPr lang="en-US" altLang="ja-JP" sz="2800" smtClean="0"/>
              <a:t>552</a:t>
            </a:r>
            <a:r>
              <a:rPr lang="ja-JP" altLang="en-US" sz="2800" smtClean="0"/>
              <a:t>万㌧</a:t>
            </a:r>
          </a:p>
          <a:p>
            <a:pPr eaLnBrk="1" hangingPunct="1">
              <a:lnSpc>
                <a:spcPct val="90000"/>
              </a:lnSpc>
              <a:buFontTx/>
              <a:buNone/>
            </a:pPr>
            <a:r>
              <a:rPr lang="ja-JP" altLang="en-US" sz="2800" smtClean="0"/>
              <a:t>　　　　　（うち</a:t>
            </a:r>
            <a:r>
              <a:rPr lang="en-US" altLang="ja-JP" sz="2800" smtClean="0"/>
              <a:t>70.3</a:t>
            </a:r>
            <a:r>
              <a:rPr lang="ja-JP" altLang="en-US" sz="2800" smtClean="0"/>
              <a:t>％）　　　　　　　　　（</a:t>
            </a:r>
            <a:r>
              <a:rPr lang="en-US" altLang="ja-JP" sz="2800" smtClean="0"/>
              <a:t>76.8</a:t>
            </a:r>
            <a:r>
              <a:rPr lang="ja-JP" altLang="en-US" sz="2800" smtClean="0"/>
              <a:t>％）</a:t>
            </a:r>
          </a:p>
          <a:p>
            <a:pPr eaLnBrk="1" hangingPunct="1">
              <a:lnSpc>
                <a:spcPct val="90000"/>
              </a:lnSpc>
              <a:buFontTx/>
              <a:buNone/>
            </a:pPr>
            <a:r>
              <a:rPr lang="en-US" altLang="ja-JP" sz="2800" smtClean="0"/>
              <a:t>2014</a:t>
            </a:r>
            <a:r>
              <a:rPr lang="ja-JP" altLang="en-US" sz="2800" smtClean="0"/>
              <a:t>年</a:t>
            </a:r>
            <a:r>
              <a:rPr lang="en-US" altLang="ja-JP" sz="2800" smtClean="0"/>
              <a:t>36</a:t>
            </a:r>
            <a:r>
              <a:rPr lang="ja-JP" altLang="en-US" sz="2800" smtClean="0"/>
              <a:t>億㌧（</a:t>
            </a:r>
            <a:r>
              <a:rPr lang="en-US" altLang="ja-JP" sz="2800" smtClean="0"/>
              <a:t>73.2</a:t>
            </a:r>
            <a:r>
              <a:rPr lang="ja-JP" altLang="en-US" sz="2800" smtClean="0"/>
              <a:t>％）</a:t>
            </a:r>
          </a:p>
          <a:p>
            <a:pPr eaLnBrk="1" hangingPunct="1">
              <a:lnSpc>
                <a:spcPct val="90000"/>
              </a:lnSpc>
              <a:buFontTx/>
              <a:buNone/>
            </a:pPr>
            <a:r>
              <a:rPr lang="en-US" altLang="ja-JP" sz="2800" smtClean="0"/>
              <a:t>80</a:t>
            </a:r>
            <a:r>
              <a:rPr lang="ja-JP" altLang="en-US" sz="2800" smtClean="0"/>
              <a:t>～</a:t>
            </a:r>
            <a:r>
              <a:rPr lang="en-US" altLang="ja-JP" sz="2800" smtClean="0"/>
              <a:t>90</a:t>
            </a:r>
            <a:r>
              <a:rPr lang="ja-JP" altLang="en-US" sz="2800" smtClean="0"/>
              <a:t>年代の増産を支えたのは郷鎮炭鉱</a:t>
            </a:r>
          </a:p>
          <a:p>
            <a:pPr eaLnBrk="1" hangingPunct="1">
              <a:lnSpc>
                <a:spcPct val="90000"/>
              </a:lnSpc>
              <a:buFontTx/>
              <a:buNone/>
            </a:pPr>
            <a:r>
              <a:rPr lang="ja-JP" altLang="en-US" sz="2800" smtClean="0"/>
              <a:t>（安価、しかし保安面、資源乱掘、環境問題）</a:t>
            </a:r>
          </a:p>
          <a:p>
            <a:pPr eaLnBrk="1" hangingPunct="1">
              <a:lnSpc>
                <a:spcPct val="90000"/>
              </a:lnSpc>
              <a:buFontTx/>
              <a:buNone/>
            </a:pPr>
            <a:r>
              <a:rPr lang="ja-JP" altLang="en-US" sz="2800" smtClean="0"/>
              <a:t>→規制の強化</a:t>
            </a:r>
          </a:p>
          <a:p>
            <a:pPr eaLnBrk="1" hangingPunct="1">
              <a:lnSpc>
                <a:spcPct val="90000"/>
              </a:lnSpc>
              <a:buFontTx/>
              <a:buNone/>
            </a:pPr>
            <a:r>
              <a:rPr lang="en-US" altLang="ja-JP" sz="2800" smtClean="0"/>
              <a:t>2000</a:t>
            </a:r>
            <a:r>
              <a:rPr lang="ja-JP" altLang="en-US" sz="2800" smtClean="0"/>
              <a:t>年代以降　国有炭鉱</a:t>
            </a:r>
          </a:p>
          <a:p>
            <a:pPr eaLnBrk="1" hangingPunct="1">
              <a:lnSpc>
                <a:spcPct val="90000"/>
              </a:lnSpc>
              <a:buFontTx/>
              <a:buNone/>
            </a:pPr>
            <a:r>
              <a:rPr lang="ja-JP" altLang="en-US" sz="2800" smtClean="0"/>
              <a:t>　石炭価格の上昇（市場価格に）</a:t>
            </a:r>
          </a:p>
          <a:p>
            <a:pPr eaLnBrk="1" hangingPunct="1">
              <a:lnSpc>
                <a:spcPct val="90000"/>
              </a:lnSpc>
              <a:buFontTx/>
              <a:buNone/>
            </a:pPr>
            <a:r>
              <a:rPr lang="ja-JP" altLang="en-US" sz="2800" smtClean="0"/>
              <a:t>　生産能力拡大のための投資資金</a:t>
            </a:r>
          </a:p>
        </p:txBody>
      </p:sp>
    </p:spTree>
    <p:extLst>
      <p:ext uri="{BB962C8B-B14F-4D97-AF65-F5344CB8AC3E}">
        <p14:creationId xmlns:p14="http://schemas.microsoft.com/office/powerpoint/2010/main" val="2497408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番号プレースホルダ 5"/>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DF55685C-BA2E-4A2B-8C27-FC3A3C16C14D}" type="slidenum">
              <a:rPr lang="en-US" altLang="ja-JP" sz="1200">
                <a:solidFill>
                  <a:srgbClr val="898989"/>
                </a:solidFill>
                <a:latin typeface="Calibri" panose="020F0502020204030204" pitchFamily="34" charset="0"/>
              </a:rPr>
              <a:pPr algn="r"/>
              <a:t>12</a:t>
            </a:fld>
            <a:endParaRPr lang="en-US" altLang="ja-JP" sz="1200">
              <a:solidFill>
                <a:srgbClr val="898989"/>
              </a:solidFill>
              <a:latin typeface="Calibri" panose="020F0502020204030204" pitchFamily="34" charset="0"/>
            </a:endParaRPr>
          </a:p>
        </p:txBody>
      </p:sp>
      <p:sp>
        <p:nvSpPr>
          <p:cNvPr id="22531" name="Rectangle 2" descr="Large confetti"/>
          <p:cNvSpPr>
            <a:spLocks noGrp="1" noChangeArrowheads="1"/>
          </p:cNvSpPr>
          <p:nvPr>
            <p:ph type="title" idx="4294967295"/>
          </p:nvPr>
        </p:nvSpPr>
        <p:spPr/>
        <p:txBody>
          <a:bodyPr/>
          <a:lstStyle/>
          <a:p>
            <a:r>
              <a:rPr lang="ja-JP" altLang="en-US" sz="4000">
                <a:solidFill>
                  <a:srgbClr val="2280FE"/>
                </a:solidFill>
              </a:rPr>
              <a:t>市場経済化がもたらした</a:t>
            </a:r>
            <a:br>
              <a:rPr lang="ja-JP" altLang="en-US" sz="4000">
                <a:solidFill>
                  <a:srgbClr val="2280FE"/>
                </a:solidFill>
              </a:rPr>
            </a:br>
            <a:r>
              <a:rPr lang="ja-JP" altLang="en-US" sz="4000">
                <a:solidFill>
                  <a:srgbClr val="2280FE"/>
                </a:solidFill>
              </a:rPr>
              <a:t>エネルギー供給安定化</a:t>
            </a:r>
          </a:p>
        </p:txBody>
      </p:sp>
      <p:sp>
        <p:nvSpPr>
          <p:cNvPr id="22532" name="Text Box 3"/>
          <p:cNvSpPr txBox="1">
            <a:spLocks noChangeArrowheads="1"/>
          </p:cNvSpPr>
          <p:nvPr/>
        </p:nvSpPr>
        <p:spPr bwMode="auto">
          <a:xfrm>
            <a:off x="1116013" y="1700213"/>
            <a:ext cx="71294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50000"/>
              </a:spcBef>
            </a:pPr>
            <a:r>
              <a:rPr lang="en-US" altLang="ja-JP">
                <a:solidFill>
                  <a:srgbClr val="FC7624"/>
                </a:solidFill>
                <a:latin typeface="Calibri" panose="020F0502020204030204" pitchFamily="34" charset="0"/>
              </a:rPr>
              <a:t>【</a:t>
            </a:r>
            <a:r>
              <a:rPr lang="ja-JP" altLang="en-US">
                <a:solidFill>
                  <a:srgbClr val="FC7624"/>
                </a:solidFill>
                <a:latin typeface="Calibri" panose="020F0502020204030204" pitchFamily="34" charset="0"/>
              </a:rPr>
              <a:t>企業タイプ別石炭生産量推移</a:t>
            </a:r>
            <a:r>
              <a:rPr lang="en-US" altLang="ja-JP">
                <a:solidFill>
                  <a:srgbClr val="FC7624"/>
                </a:solidFill>
                <a:latin typeface="Calibri" panose="020F0502020204030204" pitchFamily="34" charset="0"/>
              </a:rPr>
              <a:t>】</a:t>
            </a:r>
          </a:p>
        </p:txBody>
      </p:sp>
      <p:sp>
        <p:nvSpPr>
          <p:cNvPr id="22533" name="Text Box 4"/>
          <p:cNvSpPr txBox="1">
            <a:spLocks noChangeArrowheads="1"/>
          </p:cNvSpPr>
          <p:nvPr/>
        </p:nvSpPr>
        <p:spPr bwMode="auto">
          <a:xfrm>
            <a:off x="1214438" y="6357938"/>
            <a:ext cx="5257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50000"/>
              </a:spcBef>
            </a:pPr>
            <a:r>
              <a:rPr lang="ja-JP" altLang="en-US" sz="1200">
                <a:latin typeface="Calibri" panose="020F0502020204030204" pitchFamily="34" charset="0"/>
                <a:ea typeface="ＭＳ Ｐ明朝" panose="02020600040205080304" pitchFamily="18" charset="-128"/>
              </a:rPr>
              <a:t>（出所）</a:t>
            </a:r>
            <a:r>
              <a:rPr lang="en-US" altLang="ja-JP" sz="1200">
                <a:latin typeface="Calibri" panose="020F0502020204030204" pitchFamily="34" charset="0"/>
                <a:ea typeface="ＭＳ Ｐ明朝" panose="02020600040205080304" pitchFamily="18" charset="-128"/>
              </a:rPr>
              <a:t>『</a:t>
            </a:r>
            <a:r>
              <a:rPr lang="ja-JP" altLang="en-US" sz="1200">
                <a:latin typeface="Calibri" panose="020F0502020204030204" pitchFamily="34" charset="0"/>
                <a:ea typeface="ＭＳ Ｐ明朝" panose="02020600040205080304" pitchFamily="18" charset="-128"/>
              </a:rPr>
              <a:t>中国煤炭工業年鑑</a:t>
            </a:r>
            <a:r>
              <a:rPr lang="en-US" altLang="ja-JP" sz="1200">
                <a:latin typeface="Calibri" panose="020F0502020204030204" pitchFamily="34" charset="0"/>
                <a:ea typeface="ＭＳ Ｐ明朝" panose="02020600040205080304" pitchFamily="18" charset="-128"/>
              </a:rPr>
              <a:t>』</a:t>
            </a:r>
            <a:r>
              <a:rPr lang="ja-JP" altLang="en-US" sz="1200">
                <a:latin typeface="Calibri" panose="020F0502020204030204" pitchFamily="34" charset="0"/>
                <a:ea typeface="ＭＳ Ｐ明朝" panose="02020600040205080304" pitchFamily="18" charset="-128"/>
              </a:rPr>
              <a:t>各年版</a:t>
            </a:r>
          </a:p>
        </p:txBody>
      </p:sp>
      <p:pic>
        <p:nvPicPr>
          <p:cNvPr id="2253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2205038"/>
            <a:ext cx="6405563" cy="412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スライド番号プレースホルダ 5"/>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81DCD78F-3669-4A31-8666-6FC0B65025AF}" type="slidenum">
              <a:rPr lang="en-US" altLang="ja-JP" sz="1200">
                <a:solidFill>
                  <a:srgbClr val="898989"/>
                </a:solidFill>
                <a:latin typeface="Calibri" panose="020F0502020204030204" pitchFamily="34" charset="0"/>
              </a:rPr>
              <a:pPr algn="r"/>
              <a:t>13</a:t>
            </a:fld>
            <a:endParaRPr lang="en-US" altLang="ja-JP" sz="1200">
              <a:solidFill>
                <a:srgbClr val="898989"/>
              </a:solidFill>
              <a:latin typeface="Calibri" panose="020F0502020204030204" pitchFamily="34" charset="0"/>
            </a:endParaRPr>
          </a:p>
        </p:txBody>
      </p:sp>
      <p:sp>
        <p:nvSpPr>
          <p:cNvPr id="23555" name="Rectangle 2" descr="Large confetti"/>
          <p:cNvSpPr>
            <a:spLocks noGrp="1" noChangeArrowheads="1"/>
          </p:cNvSpPr>
          <p:nvPr>
            <p:ph type="title" idx="4294967295"/>
          </p:nvPr>
        </p:nvSpPr>
        <p:spPr/>
        <p:txBody>
          <a:bodyPr/>
          <a:lstStyle/>
          <a:p>
            <a:r>
              <a:rPr lang="ja-JP" altLang="en-US" sz="4000">
                <a:solidFill>
                  <a:srgbClr val="2280FE"/>
                </a:solidFill>
              </a:rPr>
              <a:t>市場経済化がもたらした</a:t>
            </a:r>
            <a:br>
              <a:rPr lang="ja-JP" altLang="en-US" sz="4000">
                <a:solidFill>
                  <a:srgbClr val="2280FE"/>
                </a:solidFill>
              </a:rPr>
            </a:br>
            <a:r>
              <a:rPr lang="ja-JP" altLang="en-US" sz="4000">
                <a:solidFill>
                  <a:srgbClr val="2280FE"/>
                </a:solidFill>
              </a:rPr>
              <a:t>エネルギー供給安定化</a:t>
            </a:r>
          </a:p>
        </p:txBody>
      </p:sp>
      <p:sp>
        <p:nvSpPr>
          <p:cNvPr id="23556" name="Rectangle 3"/>
          <p:cNvSpPr>
            <a:spLocks noChangeArrowheads="1"/>
          </p:cNvSpPr>
          <p:nvPr/>
        </p:nvSpPr>
        <p:spPr bwMode="auto">
          <a:xfrm>
            <a:off x="2152650" y="-519113"/>
            <a:ext cx="4614863" cy="257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endParaRPr lang="zh-CN" altLang="zh-CN">
              <a:latin typeface="Calibri" panose="020F0502020204030204" pitchFamily="34" charset="0"/>
            </a:endParaRPr>
          </a:p>
        </p:txBody>
      </p:sp>
      <p:sp>
        <p:nvSpPr>
          <p:cNvPr id="23557" name="Text Box 3"/>
          <p:cNvSpPr txBox="1">
            <a:spLocks noChangeArrowheads="1"/>
          </p:cNvSpPr>
          <p:nvPr/>
        </p:nvSpPr>
        <p:spPr bwMode="auto">
          <a:xfrm>
            <a:off x="1042988" y="1773238"/>
            <a:ext cx="82819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50000"/>
              </a:spcBef>
            </a:pPr>
            <a:r>
              <a:rPr lang="en-US" altLang="ja-JP">
                <a:solidFill>
                  <a:srgbClr val="FC7624"/>
                </a:solidFill>
                <a:latin typeface="Calibri" panose="020F0502020204030204" pitchFamily="34" charset="0"/>
              </a:rPr>
              <a:t>【</a:t>
            </a:r>
            <a:r>
              <a:rPr lang="ja-JP" altLang="en-US">
                <a:solidFill>
                  <a:srgbClr val="FC7624"/>
                </a:solidFill>
                <a:latin typeface="Calibri" panose="020F0502020204030204" pitchFamily="34" charset="0"/>
              </a:rPr>
              <a:t>国有重点炭鉱の原炭平均販売価格および平均コストの推移</a:t>
            </a:r>
            <a:r>
              <a:rPr lang="en-US" altLang="ja-JP">
                <a:solidFill>
                  <a:srgbClr val="FC7624"/>
                </a:solidFill>
                <a:latin typeface="Calibri" panose="020F0502020204030204" pitchFamily="34" charset="0"/>
              </a:rPr>
              <a:t>】</a:t>
            </a:r>
          </a:p>
        </p:txBody>
      </p:sp>
      <p:sp>
        <p:nvSpPr>
          <p:cNvPr id="23558" name="Rectangle 3"/>
          <p:cNvSpPr>
            <a:spLocks noChangeArrowheads="1"/>
          </p:cNvSpPr>
          <p:nvPr/>
        </p:nvSpPr>
        <p:spPr bwMode="auto">
          <a:xfrm>
            <a:off x="1042988" y="6019800"/>
            <a:ext cx="62658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r>
              <a:rPr lang="ja-JP" altLang="en-US" sz="1200">
                <a:latin typeface="Century" panose="02040604050505020304" pitchFamily="18" charset="0"/>
                <a:ea typeface="ＭＳ 明朝" panose="02020609040205080304" pitchFamily="17" charset="-128"/>
                <a:cs typeface="Times New Roman" panose="02020603050405020304" pitchFamily="18" charset="0"/>
              </a:rPr>
              <a:t>（注）国有重点炭鉱の「商品煤総合平均価格」を指す。</a:t>
            </a:r>
            <a:endParaRPr lang="en-US" altLang="zh-TW" sz="1200">
              <a:latin typeface="Century" panose="02040604050505020304" pitchFamily="18" charset="0"/>
              <a:ea typeface="ＭＳ 明朝" panose="02020609040205080304" pitchFamily="17" charset="-128"/>
              <a:cs typeface="Times New Roman" panose="02020603050405020304" pitchFamily="18" charset="0"/>
            </a:endParaRPr>
          </a:p>
          <a:p>
            <a:r>
              <a:rPr lang="zh-TW" altLang="zh-CN" sz="1200">
                <a:latin typeface="Century" panose="02040604050505020304" pitchFamily="18" charset="0"/>
                <a:ea typeface="ＭＳ 明朝" panose="02020609040205080304" pitchFamily="17" charset="-128"/>
                <a:cs typeface="Times New Roman" panose="02020603050405020304" pitchFamily="18" charset="0"/>
              </a:rPr>
              <a:t>（出所）</a:t>
            </a:r>
            <a:r>
              <a:rPr lang="en-US" altLang="ja-JP" sz="1200">
                <a:latin typeface="Century" panose="02040604050505020304" pitchFamily="18" charset="0"/>
                <a:ea typeface="ＭＳ 明朝" panose="02020609040205080304" pitchFamily="17" charset="-128"/>
                <a:cs typeface="Times New Roman" panose="02020603050405020304" pitchFamily="18" charset="0"/>
              </a:rPr>
              <a:t>『</a:t>
            </a:r>
            <a:r>
              <a:rPr lang="ja-JP" altLang="en-US" sz="1200">
                <a:latin typeface="Century" panose="02040604050505020304" pitchFamily="18" charset="0"/>
                <a:ea typeface="ＭＳ 明朝" panose="02020609040205080304" pitchFamily="17" charset="-128"/>
                <a:cs typeface="Times New Roman" panose="02020603050405020304" pitchFamily="18" charset="0"/>
              </a:rPr>
              <a:t>中国煤炭工業統計資料</a:t>
            </a:r>
            <a:r>
              <a:rPr lang="en-US" altLang="ja-JP" sz="1200">
                <a:latin typeface="Century" panose="02040604050505020304" pitchFamily="18" charset="0"/>
                <a:ea typeface="ＭＳ 明朝" panose="02020609040205080304" pitchFamily="17" charset="-128"/>
                <a:cs typeface="Times New Roman" panose="02020603050405020304" pitchFamily="18" charset="0"/>
              </a:rPr>
              <a:t>』</a:t>
            </a:r>
            <a:r>
              <a:rPr lang="ja-JP" altLang="en-US" sz="1200">
                <a:latin typeface="Century" panose="02040604050505020304" pitchFamily="18" charset="0"/>
                <a:ea typeface="ＭＳ 明朝" panose="02020609040205080304" pitchFamily="17" charset="-128"/>
                <a:cs typeface="Times New Roman" panose="02020603050405020304" pitchFamily="18" charset="0"/>
              </a:rPr>
              <a:t>、</a:t>
            </a:r>
            <a:r>
              <a:rPr lang="en-US" altLang="ja-JP" sz="1200">
                <a:latin typeface="Century" panose="02040604050505020304" pitchFamily="18" charset="0"/>
                <a:ea typeface="ＭＳ 明朝" panose="02020609040205080304" pitchFamily="17" charset="-128"/>
                <a:cs typeface="Times New Roman" panose="02020603050405020304" pitchFamily="18" charset="0"/>
              </a:rPr>
              <a:t>『</a:t>
            </a:r>
            <a:r>
              <a:rPr lang="ja-JP" altLang="en-US" sz="1200">
                <a:latin typeface="Century" panose="02040604050505020304" pitchFamily="18" charset="0"/>
                <a:ea typeface="ＭＳ 明朝" panose="02020609040205080304" pitchFamily="17" charset="-128"/>
                <a:cs typeface="Times New Roman" panose="02020603050405020304" pitchFamily="18" charset="0"/>
              </a:rPr>
              <a:t>中国煤炭工業年鑑</a:t>
            </a:r>
            <a:r>
              <a:rPr lang="en-US" altLang="ja-JP" sz="1200">
                <a:latin typeface="Century" panose="02040604050505020304" pitchFamily="18" charset="0"/>
                <a:ea typeface="ＭＳ 明朝" panose="02020609040205080304" pitchFamily="17" charset="-128"/>
                <a:cs typeface="Times New Roman" panose="02020603050405020304" pitchFamily="18" charset="0"/>
              </a:rPr>
              <a:t>』2007</a:t>
            </a:r>
            <a:r>
              <a:rPr lang="ja-JP" altLang="en-US" sz="1200">
                <a:latin typeface="Century" panose="02040604050505020304" pitchFamily="18" charset="0"/>
                <a:ea typeface="ＭＳ 明朝" panose="02020609040205080304" pitchFamily="17" charset="-128"/>
                <a:cs typeface="Times New Roman" panose="02020603050405020304" pitchFamily="18" charset="0"/>
              </a:rPr>
              <a:t>年版および</a:t>
            </a:r>
            <a:r>
              <a:rPr lang="en-US" altLang="ja-JP" sz="1200">
                <a:latin typeface="Century" panose="02040604050505020304" pitchFamily="18" charset="0"/>
                <a:ea typeface="ＭＳ 明朝" panose="02020609040205080304" pitchFamily="17" charset="-128"/>
                <a:cs typeface="Times New Roman" panose="02020603050405020304" pitchFamily="18" charset="0"/>
              </a:rPr>
              <a:t>2008</a:t>
            </a:r>
            <a:r>
              <a:rPr lang="ja-JP" altLang="en-US" sz="1200">
                <a:latin typeface="Century" panose="02040604050505020304" pitchFamily="18" charset="0"/>
                <a:ea typeface="ＭＳ 明朝" panose="02020609040205080304" pitchFamily="17" charset="-128"/>
                <a:cs typeface="Times New Roman" panose="02020603050405020304" pitchFamily="18" charset="0"/>
              </a:rPr>
              <a:t>年版</a:t>
            </a:r>
            <a:endParaRPr lang="zh-TW" altLang="zh-CN" sz="1200">
              <a:ea typeface="ＭＳ 明朝" panose="02020609040205080304" pitchFamily="17" charset="-128"/>
              <a:cs typeface="Times New Roman" panose="02020603050405020304" pitchFamily="18" charset="0"/>
            </a:endParaRPr>
          </a:p>
        </p:txBody>
      </p:sp>
      <p:pic>
        <p:nvPicPr>
          <p:cNvPr id="235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2276475"/>
            <a:ext cx="5905500" cy="374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561975"/>
          </a:xfrm>
        </p:spPr>
        <p:txBody>
          <a:bodyPr/>
          <a:lstStyle/>
          <a:p>
            <a:r>
              <a:rPr lang="ja-JP" altLang="en-US" sz="4000"/>
              <a:t>石油</a:t>
            </a:r>
          </a:p>
        </p:txBody>
      </p:sp>
      <p:sp>
        <p:nvSpPr>
          <p:cNvPr id="6147" name="Rectangle 3"/>
          <p:cNvSpPr>
            <a:spLocks noGrp="1" noChangeArrowheads="1"/>
          </p:cNvSpPr>
          <p:nvPr>
            <p:ph type="body" idx="1"/>
          </p:nvPr>
        </p:nvSpPr>
        <p:spPr>
          <a:xfrm>
            <a:off x="457200" y="981075"/>
            <a:ext cx="8229600" cy="5145088"/>
          </a:xfrm>
        </p:spPr>
        <p:txBody>
          <a:bodyPr/>
          <a:lstStyle/>
          <a:p>
            <a:pPr>
              <a:lnSpc>
                <a:spcPct val="90000"/>
              </a:lnSpc>
              <a:buFontTx/>
              <a:buNone/>
            </a:pPr>
            <a:r>
              <a:rPr lang="ja-JP" altLang="en-US"/>
              <a:t>国内生産量</a:t>
            </a:r>
            <a:r>
              <a:rPr lang="en-US" altLang="ja-JP"/>
              <a:t>79</a:t>
            </a:r>
            <a:r>
              <a:rPr lang="ja-JP" altLang="en-US"/>
              <a:t>年（</a:t>
            </a:r>
            <a:r>
              <a:rPr lang="en-US" altLang="ja-JP"/>
              <a:t>1</a:t>
            </a:r>
            <a:r>
              <a:rPr lang="ja-JP" altLang="en-US"/>
              <a:t>億</a:t>
            </a:r>
            <a:r>
              <a:rPr lang="en-US" altLang="ja-JP"/>
              <a:t>615</a:t>
            </a:r>
            <a:r>
              <a:rPr lang="ja-JP" altLang="en-US"/>
              <a:t>万㌧）</a:t>
            </a:r>
            <a:r>
              <a:rPr lang="en-US" altLang="ja-JP"/>
              <a:t>09</a:t>
            </a:r>
            <a:r>
              <a:rPr lang="ja-JP" altLang="en-US"/>
              <a:t>年（</a:t>
            </a:r>
            <a:r>
              <a:rPr lang="en-US" altLang="ja-JP"/>
              <a:t>1</a:t>
            </a:r>
            <a:r>
              <a:rPr lang="ja-JP" altLang="en-US"/>
              <a:t>億</a:t>
            </a:r>
            <a:r>
              <a:rPr lang="en-US" altLang="ja-JP"/>
              <a:t>8900</a:t>
            </a:r>
            <a:r>
              <a:rPr lang="ja-JP" altLang="en-US"/>
              <a:t>万㌧）　年率</a:t>
            </a:r>
            <a:r>
              <a:rPr lang="en-US" altLang="ja-JP"/>
              <a:t>1.9</a:t>
            </a:r>
            <a:r>
              <a:rPr lang="ja-JP" altLang="en-US"/>
              <a:t>％の成長</a:t>
            </a:r>
          </a:p>
          <a:p>
            <a:pPr>
              <a:lnSpc>
                <a:spcPct val="90000"/>
              </a:lnSpc>
              <a:buFontTx/>
              <a:buNone/>
            </a:pPr>
            <a:r>
              <a:rPr lang="ja-JP" altLang="en-US"/>
              <a:t>消費は年平均</a:t>
            </a:r>
            <a:r>
              <a:rPr lang="en-US" altLang="ja-JP"/>
              <a:t>5.8</a:t>
            </a:r>
            <a:r>
              <a:rPr lang="ja-JP" altLang="en-US"/>
              <a:t>％上昇</a:t>
            </a:r>
          </a:p>
          <a:p>
            <a:pPr>
              <a:lnSpc>
                <a:spcPct val="90000"/>
              </a:lnSpc>
              <a:buFontTx/>
              <a:buNone/>
            </a:pPr>
            <a:r>
              <a:rPr lang="ja-JP" altLang="en-US"/>
              <a:t>輸入量の増加（</a:t>
            </a:r>
            <a:r>
              <a:rPr lang="en-US" altLang="ja-JP"/>
              <a:t>96</a:t>
            </a:r>
            <a:r>
              <a:rPr lang="ja-JP" altLang="en-US"/>
              <a:t>年から入超）</a:t>
            </a:r>
          </a:p>
          <a:p>
            <a:pPr>
              <a:lnSpc>
                <a:spcPct val="90000"/>
              </a:lnSpc>
              <a:buFontTx/>
              <a:buNone/>
            </a:pPr>
            <a:r>
              <a:rPr lang="en-US" altLang="ja-JP"/>
              <a:t>10</a:t>
            </a:r>
            <a:r>
              <a:rPr lang="ja-JP" altLang="en-US"/>
              <a:t>年の原油輸入量</a:t>
            </a:r>
            <a:r>
              <a:rPr lang="en-US" altLang="ja-JP"/>
              <a:t>2</a:t>
            </a:r>
            <a:r>
              <a:rPr lang="ja-JP" altLang="en-US"/>
              <a:t>億</a:t>
            </a:r>
            <a:r>
              <a:rPr lang="en-US" altLang="ja-JP"/>
              <a:t>3931</a:t>
            </a:r>
            <a:r>
              <a:rPr lang="ja-JP" altLang="en-US"/>
              <a:t>万㌧</a:t>
            </a:r>
          </a:p>
          <a:p>
            <a:pPr>
              <a:lnSpc>
                <a:spcPct val="90000"/>
              </a:lnSpc>
              <a:buFontTx/>
              <a:buNone/>
            </a:pPr>
            <a:r>
              <a:rPr lang="ja-JP" altLang="en-US"/>
              <a:t>中国海洋石油総公司（海洋油田の開発）</a:t>
            </a:r>
          </a:p>
          <a:p>
            <a:pPr>
              <a:lnSpc>
                <a:spcPct val="90000"/>
              </a:lnSpc>
              <a:buFontTx/>
              <a:buNone/>
            </a:pPr>
            <a:r>
              <a:rPr lang="en-US" altLang="ja-JP"/>
              <a:t>CNPC</a:t>
            </a:r>
            <a:r>
              <a:rPr lang="ja-JP" altLang="en-US"/>
              <a:t>（原油生産）</a:t>
            </a:r>
            <a:r>
              <a:rPr lang="en-US" altLang="ja-JP"/>
              <a:t>+Sinopec(</a:t>
            </a:r>
            <a:r>
              <a:rPr lang="ja-JP" altLang="en-US"/>
              <a:t>精製、化学化工）</a:t>
            </a:r>
          </a:p>
          <a:p>
            <a:pPr>
              <a:lnSpc>
                <a:spcPct val="90000"/>
              </a:lnSpc>
              <a:buFontTx/>
              <a:buNone/>
            </a:pPr>
            <a:r>
              <a:rPr lang="en-US" altLang="ja-JP"/>
              <a:t>CNPC</a:t>
            </a:r>
            <a:r>
              <a:rPr lang="ja-JP" altLang="en-US"/>
              <a:t>（北方地域）、 </a:t>
            </a:r>
            <a:r>
              <a:rPr lang="en-US" altLang="ja-JP"/>
              <a:t>Sinopec</a:t>
            </a:r>
            <a:r>
              <a:rPr lang="ja-JP" altLang="en-US"/>
              <a:t>（南方地域）</a:t>
            </a:r>
          </a:p>
          <a:p>
            <a:pPr>
              <a:lnSpc>
                <a:spcPct val="90000"/>
              </a:lnSpc>
              <a:buFontTx/>
              <a:buNone/>
            </a:pPr>
            <a:r>
              <a:rPr lang="ja-JP" altLang="en-US"/>
              <a:t>海外進出の加速</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番号プレースホルダ 5"/>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36BB5FA0-B8A6-4E49-B1D1-A9F225B1D680}" type="slidenum">
              <a:rPr lang="en-US" altLang="ja-JP" sz="1200">
                <a:solidFill>
                  <a:srgbClr val="898989"/>
                </a:solidFill>
                <a:latin typeface="Calibri" panose="020F0502020204030204" pitchFamily="34" charset="0"/>
              </a:rPr>
              <a:pPr algn="r"/>
              <a:t>15</a:t>
            </a:fld>
            <a:endParaRPr lang="en-US" altLang="ja-JP" sz="1200">
              <a:solidFill>
                <a:srgbClr val="898989"/>
              </a:solidFill>
              <a:latin typeface="Calibri" panose="020F0502020204030204" pitchFamily="34" charset="0"/>
            </a:endParaRPr>
          </a:p>
        </p:txBody>
      </p:sp>
      <p:sp>
        <p:nvSpPr>
          <p:cNvPr id="25603" name="Rectangle 2" descr="Large confetti"/>
          <p:cNvSpPr>
            <a:spLocks noGrp="1" noChangeArrowheads="1"/>
          </p:cNvSpPr>
          <p:nvPr>
            <p:ph type="title" idx="4294967295"/>
          </p:nvPr>
        </p:nvSpPr>
        <p:spPr/>
        <p:txBody>
          <a:bodyPr/>
          <a:lstStyle/>
          <a:p>
            <a:r>
              <a:rPr lang="ja-JP" altLang="en-US" sz="4000">
                <a:solidFill>
                  <a:srgbClr val="2280FE"/>
                </a:solidFill>
              </a:rPr>
              <a:t>市場経済化がもたらした</a:t>
            </a:r>
            <a:br>
              <a:rPr lang="ja-JP" altLang="en-US" sz="4000">
                <a:solidFill>
                  <a:srgbClr val="2280FE"/>
                </a:solidFill>
              </a:rPr>
            </a:br>
            <a:r>
              <a:rPr lang="ja-JP" altLang="en-US" sz="4000">
                <a:solidFill>
                  <a:srgbClr val="2280FE"/>
                </a:solidFill>
              </a:rPr>
              <a:t>エネルギー供給安定化</a:t>
            </a:r>
          </a:p>
        </p:txBody>
      </p:sp>
      <p:sp>
        <p:nvSpPr>
          <p:cNvPr id="32773" name="Text Box 4"/>
          <p:cNvSpPr txBox="1">
            <a:spLocks noChangeArrowheads="1"/>
          </p:cNvSpPr>
          <p:nvPr/>
        </p:nvSpPr>
        <p:spPr bwMode="auto">
          <a:xfrm>
            <a:off x="755650" y="1557338"/>
            <a:ext cx="7993063" cy="5262562"/>
          </a:xfrm>
          <a:prstGeom prst="rect">
            <a:avLst/>
          </a:prstGeom>
          <a:noFill/>
          <a:ln w="9525">
            <a:noFill/>
            <a:miter lim="800000"/>
            <a:headEnd/>
            <a:tailEnd/>
          </a:ln>
        </p:spPr>
        <p:txBody>
          <a:bodyPr>
            <a:spAutoFit/>
          </a:bodyPr>
          <a:lstStyle/>
          <a:p>
            <a:pPr fontAlgn="auto">
              <a:spcBef>
                <a:spcPct val="50000"/>
              </a:spcBef>
              <a:spcAft>
                <a:spcPts val="0"/>
              </a:spcAft>
              <a:defRPr/>
            </a:pPr>
            <a:r>
              <a:rPr lang="ja-JP" altLang="en-US" sz="2800" dirty="0">
                <a:latin typeface="+mj-ea"/>
                <a:ea typeface="+mj-ea"/>
              </a:rPr>
              <a:t>石油</a:t>
            </a:r>
            <a:endParaRPr lang="en-US" altLang="ja-JP" sz="2800" dirty="0">
              <a:latin typeface="+mj-ea"/>
              <a:ea typeface="+mj-ea"/>
            </a:endParaRPr>
          </a:p>
          <a:p>
            <a:pPr fontAlgn="auto">
              <a:spcBef>
                <a:spcPct val="50000"/>
              </a:spcBef>
              <a:spcAft>
                <a:spcPts val="0"/>
              </a:spcAft>
              <a:buFont typeface="Wingdings" pitchFamily="2" charset="2"/>
              <a:buChar char="l"/>
              <a:defRPr/>
            </a:pPr>
            <a:r>
              <a:rPr lang="ja-JP" altLang="en-US" sz="2800" dirty="0">
                <a:latin typeface="+mj-ea"/>
                <a:ea typeface="+mj-ea"/>
              </a:rPr>
              <a:t>急激な輸入の増加で、中国のエネルギー問題の代表格のような印象があるが、まずはこれだけの石油を輸入できる外貨準備を中国が持つようになったという新たな事実を直視するべき＝石油供給はもはや中国にとって発展のボトルネックではない。</a:t>
            </a:r>
            <a:endParaRPr lang="en-US" altLang="ja-JP" sz="2800" dirty="0">
              <a:latin typeface="+mj-ea"/>
              <a:ea typeface="+mj-ea"/>
            </a:endParaRPr>
          </a:p>
          <a:p>
            <a:pPr fontAlgn="auto">
              <a:spcBef>
                <a:spcPct val="50000"/>
              </a:spcBef>
              <a:spcAft>
                <a:spcPts val="0"/>
              </a:spcAft>
              <a:buFont typeface="Wingdings" pitchFamily="2" charset="2"/>
              <a:buChar char="l"/>
              <a:defRPr/>
            </a:pPr>
            <a:r>
              <a:rPr lang="ja-JP" altLang="en-US" sz="2800" dirty="0">
                <a:latin typeface="+mj-ea"/>
                <a:ea typeface="+mj-ea"/>
              </a:rPr>
              <a:t>実は依然世界第５位の産油国。過去</a:t>
            </a:r>
            <a:r>
              <a:rPr lang="en-US" altLang="ja-JP" sz="2800" dirty="0">
                <a:latin typeface="+mj-ea"/>
                <a:ea typeface="+mj-ea"/>
              </a:rPr>
              <a:t>30</a:t>
            </a:r>
            <a:r>
              <a:rPr lang="ja-JP" altLang="en-US" sz="2800" dirty="0">
                <a:latin typeface="+mj-ea"/>
                <a:ea typeface="+mj-ea"/>
              </a:rPr>
              <a:t>年間の石油生産の成長率</a:t>
            </a:r>
            <a:r>
              <a:rPr lang="en-US" altLang="ja-JP" sz="2800" dirty="0">
                <a:latin typeface="+mj-ea"/>
                <a:ea typeface="+mj-ea"/>
              </a:rPr>
              <a:t>1.9</a:t>
            </a:r>
            <a:r>
              <a:rPr lang="ja-JP" altLang="en-US" sz="2800" dirty="0">
                <a:latin typeface="+mj-ea"/>
                <a:ea typeface="+mj-ea"/>
              </a:rPr>
              <a:t>％は世界的に見て実は結構高い数値（消費の増加率</a:t>
            </a:r>
            <a:r>
              <a:rPr lang="en-US" altLang="ja-JP" sz="2800" dirty="0">
                <a:latin typeface="+mj-ea"/>
                <a:ea typeface="+mj-ea"/>
              </a:rPr>
              <a:t>5.8</a:t>
            </a:r>
            <a:r>
              <a:rPr lang="ja-JP" altLang="en-US" sz="2800" dirty="0">
                <a:latin typeface="+mj-ea"/>
                <a:ea typeface="+mj-ea"/>
              </a:rPr>
              <a:t>％には及ばず、輸入拡大したものの）。その背景に国有石油企業３社の市場経済化による競争環境整備があった。</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番号プレースホルダ 5"/>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6738F869-2AB5-404B-811A-D3BA1882C3DD}" type="slidenum">
              <a:rPr lang="en-US" altLang="ja-JP" sz="1200">
                <a:solidFill>
                  <a:srgbClr val="898989"/>
                </a:solidFill>
                <a:latin typeface="Calibri" panose="020F0502020204030204" pitchFamily="34" charset="0"/>
              </a:rPr>
              <a:pPr algn="r"/>
              <a:t>16</a:t>
            </a:fld>
            <a:endParaRPr lang="en-US" altLang="ja-JP" sz="1200">
              <a:solidFill>
                <a:srgbClr val="898989"/>
              </a:solidFill>
              <a:latin typeface="Calibri" panose="020F0502020204030204" pitchFamily="34" charset="0"/>
            </a:endParaRPr>
          </a:p>
        </p:txBody>
      </p:sp>
      <p:sp>
        <p:nvSpPr>
          <p:cNvPr id="26627" name="Rectangle 2" descr="Large confetti"/>
          <p:cNvSpPr>
            <a:spLocks noGrp="1" noChangeArrowheads="1"/>
          </p:cNvSpPr>
          <p:nvPr>
            <p:ph type="title" idx="4294967295"/>
          </p:nvPr>
        </p:nvSpPr>
        <p:spPr/>
        <p:txBody>
          <a:bodyPr/>
          <a:lstStyle/>
          <a:p>
            <a:r>
              <a:rPr lang="ja-JP" altLang="en-US" sz="4000">
                <a:solidFill>
                  <a:srgbClr val="2280FE"/>
                </a:solidFill>
              </a:rPr>
              <a:t>市場経済化がもたらした</a:t>
            </a:r>
            <a:br>
              <a:rPr lang="ja-JP" altLang="en-US" sz="4000">
                <a:solidFill>
                  <a:srgbClr val="2280FE"/>
                </a:solidFill>
              </a:rPr>
            </a:br>
            <a:r>
              <a:rPr lang="ja-JP" altLang="en-US" sz="4000">
                <a:solidFill>
                  <a:srgbClr val="2280FE"/>
                </a:solidFill>
              </a:rPr>
              <a:t>エネルギー供給安定化</a:t>
            </a:r>
          </a:p>
        </p:txBody>
      </p:sp>
      <p:sp>
        <p:nvSpPr>
          <p:cNvPr id="26628" name="Text Box 7"/>
          <p:cNvSpPr txBox="1">
            <a:spLocks noChangeArrowheads="1"/>
          </p:cNvSpPr>
          <p:nvPr/>
        </p:nvSpPr>
        <p:spPr bwMode="auto">
          <a:xfrm>
            <a:off x="755650" y="1916113"/>
            <a:ext cx="698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50000"/>
              </a:spcBef>
            </a:pPr>
            <a:r>
              <a:rPr lang="en-US" altLang="ja-JP">
                <a:solidFill>
                  <a:srgbClr val="FC7624"/>
                </a:solidFill>
                <a:latin typeface="Calibri" panose="020F0502020204030204" pitchFamily="34" charset="0"/>
              </a:rPr>
              <a:t>【</a:t>
            </a:r>
            <a:r>
              <a:rPr lang="ja-JP" altLang="en-US">
                <a:solidFill>
                  <a:srgbClr val="FC7624"/>
                </a:solidFill>
                <a:latin typeface="Calibri" panose="020F0502020204030204" pitchFamily="34" charset="0"/>
              </a:rPr>
              <a:t>中国の国内原油生産の推移</a:t>
            </a:r>
            <a:r>
              <a:rPr lang="en-US" altLang="ja-JP">
                <a:solidFill>
                  <a:srgbClr val="FC7624"/>
                </a:solidFill>
                <a:latin typeface="Calibri" panose="020F0502020204030204" pitchFamily="34" charset="0"/>
              </a:rPr>
              <a:t>】</a:t>
            </a:r>
          </a:p>
        </p:txBody>
      </p:sp>
      <p:sp>
        <p:nvSpPr>
          <p:cNvPr id="26629" name="Text Box 8"/>
          <p:cNvSpPr txBox="1">
            <a:spLocks noChangeArrowheads="1"/>
          </p:cNvSpPr>
          <p:nvPr/>
        </p:nvSpPr>
        <p:spPr bwMode="auto">
          <a:xfrm>
            <a:off x="755650" y="4581525"/>
            <a:ext cx="82089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50000"/>
              </a:spcBef>
            </a:pPr>
            <a:r>
              <a:rPr lang="ja-JP" altLang="en-US" sz="1200">
                <a:latin typeface="Calibri" panose="020F0502020204030204" pitchFamily="34" charset="0"/>
                <a:ea typeface="ＭＳ Ｐ明朝" panose="02020600040205080304" pitchFamily="18" charset="-128"/>
              </a:rPr>
              <a:t>（出所）郭四志（</a:t>
            </a:r>
            <a:r>
              <a:rPr lang="en-US" altLang="ja-JP" sz="1200">
                <a:latin typeface="Calibri" panose="020F0502020204030204" pitchFamily="34" charset="0"/>
                <a:ea typeface="ＭＳ Ｐ明朝" panose="02020600040205080304" pitchFamily="18" charset="-128"/>
              </a:rPr>
              <a:t>2006</a:t>
            </a:r>
            <a:r>
              <a:rPr lang="ja-JP" altLang="en-US" sz="1200">
                <a:latin typeface="Calibri" panose="020F0502020204030204" pitchFamily="34" charset="0"/>
                <a:ea typeface="ＭＳ Ｐ明朝" panose="02020600040205080304" pitchFamily="18" charset="-128"/>
              </a:rPr>
              <a:t>）および石油企業各社のホームページなどより作成</a:t>
            </a:r>
          </a:p>
        </p:txBody>
      </p:sp>
      <p:pic>
        <p:nvPicPr>
          <p:cNvPr id="26630"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825" y="2420938"/>
            <a:ext cx="7573963"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1" name="テキスト ボックス 6"/>
          <p:cNvSpPr txBox="1">
            <a:spLocks noChangeArrowheads="1"/>
          </p:cNvSpPr>
          <p:nvPr/>
        </p:nvSpPr>
        <p:spPr bwMode="auto">
          <a:xfrm>
            <a:off x="827088" y="4919663"/>
            <a:ext cx="792162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r>
              <a:rPr lang="ja-JP" altLang="en-US" sz="2400">
                <a:latin typeface="Calibri" panose="020F0502020204030204" pitchFamily="34" charset="0"/>
              </a:rPr>
              <a:t>一応、過去</a:t>
            </a:r>
            <a:r>
              <a:rPr lang="en-US" altLang="ja-JP" sz="2400">
                <a:latin typeface="Calibri" panose="020F0502020204030204" pitchFamily="34" charset="0"/>
              </a:rPr>
              <a:t>20</a:t>
            </a:r>
            <a:r>
              <a:rPr lang="ja-JP" altLang="en-US" sz="2400">
                <a:latin typeface="Calibri" panose="020F0502020204030204" pitchFamily="34" charset="0"/>
              </a:rPr>
              <a:t>年間で年平均</a:t>
            </a:r>
            <a:r>
              <a:rPr lang="en-US" altLang="ja-JP" sz="2400">
                <a:latin typeface="Calibri" panose="020F0502020204030204" pitchFamily="34" charset="0"/>
              </a:rPr>
              <a:t>1.6</a:t>
            </a:r>
            <a:r>
              <a:rPr lang="ja-JP" altLang="en-US" sz="2400">
                <a:latin typeface="Calibri" panose="020F0502020204030204" pitchFamily="34" charset="0"/>
              </a:rPr>
              <a:t>％の増産を維持</a:t>
            </a:r>
          </a:p>
          <a:p>
            <a:r>
              <a:rPr lang="ja-JP" altLang="en-US" sz="2400">
                <a:latin typeface="Calibri" panose="020F0502020204030204" pitchFamily="34" charset="0"/>
              </a:rPr>
              <a:t>＝国有企業再編で上下流一体型企業の設立、新規油田開発が奏功</a:t>
            </a:r>
          </a:p>
          <a:p>
            <a:r>
              <a:rPr lang="ja-JP" altLang="en-US" sz="2400">
                <a:latin typeface="Calibri" panose="020F0502020204030204" pitchFamily="34" charset="0"/>
              </a:rPr>
              <a:t>→国内油田開発が高コストになってきた背景の下、積極的な海外進出へ</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番号プレースホルダ 5"/>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8AC9D37F-4EA1-4C96-8F27-811FFAA3D68F}" type="slidenum">
              <a:rPr lang="en-US" altLang="ja-JP" sz="1200">
                <a:solidFill>
                  <a:srgbClr val="898989"/>
                </a:solidFill>
                <a:latin typeface="Calibri" panose="020F0502020204030204" pitchFamily="34" charset="0"/>
              </a:rPr>
              <a:pPr algn="r"/>
              <a:t>17</a:t>
            </a:fld>
            <a:endParaRPr lang="en-US" altLang="ja-JP" sz="1200">
              <a:solidFill>
                <a:srgbClr val="898989"/>
              </a:solidFill>
              <a:latin typeface="Calibri" panose="020F0502020204030204" pitchFamily="34" charset="0"/>
            </a:endParaRPr>
          </a:p>
        </p:txBody>
      </p:sp>
      <p:sp>
        <p:nvSpPr>
          <p:cNvPr id="27651" name="Rectangle 2" descr="Large confetti"/>
          <p:cNvSpPr>
            <a:spLocks noGrp="1" noChangeArrowheads="1"/>
          </p:cNvSpPr>
          <p:nvPr>
            <p:ph type="title" idx="4294967295"/>
          </p:nvPr>
        </p:nvSpPr>
        <p:spPr/>
        <p:txBody>
          <a:bodyPr/>
          <a:lstStyle/>
          <a:p>
            <a:r>
              <a:rPr lang="ja-JP" altLang="en-US" sz="4000">
                <a:solidFill>
                  <a:srgbClr val="2280FE"/>
                </a:solidFill>
              </a:rPr>
              <a:t>市場経済化がもたらした</a:t>
            </a:r>
            <a:br>
              <a:rPr lang="ja-JP" altLang="en-US" sz="4000">
                <a:solidFill>
                  <a:srgbClr val="2280FE"/>
                </a:solidFill>
              </a:rPr>
            </a:br>
            <a:r>
              <a:rPr lang="ja-JP" altLang="en-US" sz="4000">
                <a:solidFill>
                  <a:srgbClr val="2280FE"/>
                </a:solidFill>
              </a:rPr>
              <a:t>エネルギー供給安定化</a:t>
            </a:r>
          </a:p>
        </p:txBody>
      </p:sp>
      <p:sp>
        <p:nvSpPr>
          <p:cNvPr id="32773" name="Text Box 4"/>
          <p:cNvSpPr txBox="1">
            <a:spLocks noChangeArrowheads="1"/>
          </p:cNvSpPr>
          <p:nvPr/>
        </p:nvSpPr>
        <p:spPr bwMode="auto">
          <a:xfrm>
            <a:off x="755650" y="1557338"/>
            <a:ext cx="7993063" cy="5262562"/>
          </a:xfrm>
          <a:prstGeom prst="rect">
            <a:avLst/>
          </a:prstGeom>
          <a:noFill/>
          <a:ln w="9525">
            <a:noFill/>
            <a:miter lim="800000"/>
            <a:headEnd/>
            <a:tailEnd/>
          </a:ln>
        </p:spPr>
        <p:txBody>
          <a:bodyPr>
            <a:spAutoFit/>
          </a:bodyPr>
          <a:lstStyle/>
          <a:p>
            <a:pPr fontAlgn="auto">
              <a:spcBef>
                <a:spcPct val="50000"/>
              </a:spcBef>
              <a:spcAft>
                <a:spcPts val="0"/>
              </a:spcAft>
              <a:defRPr/>
            </a:pPr>
            <a:r>
              <a:rPr lang="ja-JP" altLang="en-US" sz="2800" dirty="0">
                <a:latin typeface="+mj-ea"/>
                <a:ea typeface="+mj-ea"/>
              </a:rPr>
              <a:t>石油</a:t>
            </a:r>
            <a:endParaRPr lang="en-US" altLang="ja-JP" sz="2800" dirty="0">
              <a:latin typeface="+mj-ea"/>
              <a:ea typeface="+mj-ea"/>
            </a:endParaRPr>
          </a:p>
          <a:p>
            <a:pPr fontAlgn="auto">
              <a:spcBef>
                <a:spcPct val="50000"/>
              </a:spcBef>
              <a:spcAft>
                <a:spcPts val="0"/>
              </a:spcAft>
              <a:buFont typeface="Wingdings" pitchFamily="2" charset="2"/>
              <a:buChar char="l"/>
              <a:defRPr/>
            </a:pPr>
            <a:r>
              <a:rPr lang="ja-JP" altLang="en-US" sz="2800" dirty="0">
                <a:latin typeface="+mj-ea"/>
                <a:ea typeface="+mj-ea"/>
              </a:rPr>
              <a:t>しばしば非難される中国石油企業の海外進出もその進出先は世界の主要な産油地域である中東ではなく、アフリカなど中国企業が進出しなければ国際市場に石油が出てこない地域が多い。</a:t>
            </a:r>
            <a:endParaRPr lang="en-US" altLang="ja-JP" sz="2800" dirty="0">
              <a:latin typeface="+mj-ea"/>
              <a:ea typeface="+mj-ea"/>
            </a:endParaRPr>
          </a:p>
          <a:p>
            <a:pPr fontAlgn="auto">
              <a:spcBef>
                <a:spcPct val="50000"/>
              </a:spcBef>
              <a:spcAft>
                <a:spcPts val="0"/>
              </a:spcAft>
              <a:buFont typeface="Wingdings" pitchFamily="2" charset="2"/>
              <a:buChar char="l"/>
              <a:defRPr/>
            </a:pPr>
            <a:r>
              <a:rPr lang="ja-JP" altLang="en-US" sz="2800" dirty="0">
                <a:latin typeface="+mj-ea"/>
                <a:ea typeface="+mj-ea"/>
              </a:rPr>
              <a:t>その結果、中国の石油輸入元は中東は５割程度に止まり、アフリカが３割を占めている。中国石油企業の海外進出は国際石油市場への供給量を増加させており、価格高騰をむしろ抑える効果があると評価すべき。この海外進出も中国石油企業の市場経済化の影響が指摘できる。</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番号プレースホルダ 5"/>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899FFA3C-B4C1-43C7-8170-E548A4ECCCAF}" type="slidenum">
              <a:rPr lang="en-US" altLang="ja-JP" sz="1200">
                <a:solidFill>
                  <a:srgbClr val="898989"/>
                </a:solidFill>
                <a:latin typeface="Calibri" panose="020F0502020204030204" pitchFamily="34" charset="0"/>
              </a:rPr>
              <a:pPr algn="r"/>
              <a:t>18</a:t>
            </a:fld>
            <a:endParaRPr lang="en-US" altLang="ja-JP" sz="1200">
              <a:solidFill>
                <a:srgbClr val="898989"/>
              </a:solidFill>
              <a:latin typeface="Calibri" panose="020F0502020204030204" pitchFamily="34" charset="0"/>
            </a:endParaRPr>
          </a:p>
        </p:txBody>
      </p:sp>
      <p:sp>
        <p:nvSpPr>
          <p:cNvPr id="28675" name="Rectangle 2" descr="Large confetti"/>
          <p:cNvSpPr>
            <a:spLocks noGrp="1" noChangeArrowheads="1"/>
          </p:cNvSpPr>
          <p:nvPr>
            <p:ph type="title" idx="4294967295"/>
          </p:nvPr>
        </p:nvSpPr>
        <p:spPr/>
        <p:txBody>
          <a:bodyPr/>
          <a:lstStyle/>
          <a:p>
            <a:r>
              <a:rPr lang="ja-JP" altLang="en-US" sz="4000">
                <a:solidFill>
                  <a:srgbClr val="2280FE"/>
                </a:solidFill>
              </a:rPr>
              <a:t>市場経済化がもたらした</a:t>
            </a:r>
            <a:br>
              <a:rPr lang="ja-JP" altLang="en-US" sz="4000">
                <a:solidFill>
                  <a:srgbClr val="2280FE"/>
                </a:solidFill>
              </a:rPr>
            </a:br>
            <a:r>
              <a:rPr lang="ja-JP" altLang="en-US" sz="4000">
                <a:solidFill>
                  <a:srgbClr val="2280FE"/>
                </a:solidFill>
              </a:rPr>
              <a:t>エネルギー供給安定化</a:t>
            </a:r>
          </a:p>
        </p:txBody>
      </p:sp>
      <p:sp>
        <p:nvSpPr>
          <p:cNvPr id="28676" name="Text Box 7"/>
          <p:cNvSpPr txBox="1">
            <a:spLocks noChangeArrowheads="1"/>
          </p:cNvSpPr>
          <p:nvPr/>
        </p:nvSpPr>
        <p:spPr bwMode="auto">
          <a:xfrm>
            <a:off x="971550" y="1557338"/>
            <a:ext cx="698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50000"/>
              </a:spcBef>
            </a:pPr>
            <a:r>
              <a:rPr lang="en-US" altLang="ja-JP">
                <a:solidFill>
                  <a:srgbClr val="FC7624"/>
                </a:solidFill>
                <a:latin typeface="Calibri" panose="020F0502020204030204" pitchFamily="34" charset="0"/>
              </a:rPr>
              <a:t>【</a:t>
            </a:r>
            <a:r>
              <a:rPr lang="ja-JP" altLang="en-US">
                <a:solidFill>
                  <a:srgbClr val="FC7624"/>
                </a:solidFill>
                <a:latin typeface="Calibri" panose="020F0502020204030204" pitchFamily="34" charset="0"/>
              </a:rPr>
              <a:t>中国の石油輸入元の構成</a:t>
            </a:r>
            <a:r>
              <a:rPr lang="en-US" altLang="ja-JP">
                <a:solidFill>
                  <a:srgbClr val="FC7624"/>
                </a:solidFill>
                <a:latin typeface="Calibri" panose="020F0502020204030204" pitchFamily="34" charset="0"/>
              </a:rPr>
              <a:t>】</a:t>
            </a:r>
          </a:p>
        </p:txBody>
      </p:sp>
      <p:sp>
        <p:nvSpPr>
          <p:cNvPr id="28677" name="Text Box 4"/>
          <p:cNvSpPr txBox="1">
            <a:spLocks noChangeArrowheads="1"/>
          </p:cNvSpPr>
          <p:nvPr/>
        </p:nvSpPr>
        <p:spPr bwMode="auto">
          <a:xfrm>
            <a:off x="7019925" y="5373688"/>
            <a:ext cx="1873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50000"/>
              </a:spcBef>
            </a:pPr>
            <a:r>
              <a:rPr lang="ja-JP" altLang="en-US" sz="1200">
                <a:latin typeface="Calibri" panose="020F0502020204030204" pitchFamily="34" charset="0"/>
                <a:ea typeface="ＭＳ Ｐ明朝" panose="02020600040205080304" pitchFamily="18" charset="-128"/>
              </a:rPr>
              <a:t>（出所）</a:t>
            </a:r>
            <a:r>
              <a:rPr lang="ja-JP" altLang="ja-JP" sz="1200">
                <a:latin typeface="Calibri" panose="020F0502020204030204" pitchFamily="34" charset="0"/>
              </a:rPr>
              <a:t>各種資料</a:t>
            </a:r>
            <a:endParaRPr lang="ja-JP" altLang="en-US" sz="1200">
              <a:latin typeface="Calibri" panose="020F0502020204030204" pitchFamily="34" charset="0"/>
              <a:ea typeface="ＭＳ Ｐ明朝" panose="02020600040205080304" pitchFamily="18" charset="-128"/>
            </a:endParaRPr>
          </a:p>
        </p:txBody>
      </p:sp>
      <p:pic>
        <p:nvPicPr>
          <p:cNvPr id="286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916113"/>
            <a:ext cx="6049962"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9" name="テキスト ボックス 6"/>
          <p:cNvSpPr txBox="1">
            <a:spLocks noChangeArrowheads="1"/>
          </p:cNvSpPr>
          <p:nvPr/>
        </p:nvSpPr>
        <p:spPr bwMode="auto">
          <a:xfrm>
            <a:off x="900113" y="5589588"/>
            <a:ext cx="76327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r>
              <a:rPr lang="en-US" altLang="ja-JP" sz="2400">
                <a:latin typeface="Calibri" panose="020F0502020204030204" pitchFamily="34" charset="0"/>
              </a:rPr>
              <a:t>2009</a:t>
            </a:r>
            <a:r>
              <a:rPr lang="ja-JP" altLang="ja-JP" sz="2400">
                <a:latin typeface="Calibri" panose="020F0502020204030204" pitchFamily="34" charset="0"/>
              </a:rPr>
              <a:t>年</a:t>
            </a:r>
            <a:r>
              <a:rPr lang="en-US" altLang="ja-JP" sz="2400">
                <a:latin typeface="Calibri" panose="020F0502020204030204" pitchFamily="34" charset="0"/>
              </a:rPr>
              <a:t>6</a:t>
            </a:r>
            <a:r>
              <a:rPr lang="ja-JP" altLang="ja-JP" sz="2400">
                <a:latin typeface="Calibri" panose="020F0502020204030204" pitchFamily="34" charset="0"/>
              </a:rPr>
              <a:t>月末時点で中国の石油企業による原油の海外権益の取得状況は</a:t>
            </a:r>
            <a:r>
              <a:rPr lang="en-US" altLang="ja-JP" sz="2400">
                <a:latin typeface="Calibri" panose="020F0502020204030204" pitchFamily="34" charset="0"/>
              </a:rPr>
              <a:t>CNPC</a:t>
            </a:r>
            <a:r>
              <a:rPr lang="ja-JP" altLang="ja-JP" sz="2400">
                <a:latin typeface="Calibri" panose="020F0502020204030204" pitchFamily="34" charset="0"/>
              </a:rPr>
              <a:t>が</a:t>
            </a:r>
            <a:r>
              <a:rPr lang="en-US" altLang="ja-JP" sz="2400">
                <a:latin typeface="Calibri" panose="020F0502020204030204" pitchFamily="34" charset="0"/>
              </a:rPr>
              <a:t>3180</a:t>
            </a:r>
            <a:r>
              <a:rPr lang="ja-JP" altLang="ja-JP" sz="2400">
                <a:latin typeface="Calibri" panose="020F0502020204030204" pitchFamily="34" charset="0"/>
              </a:rPr>
              <a:t>万トン、</a:t>
            </a:r>
            <a:r>
              <a:rPr lang="en-US" altLang="ja-JP" sz="2400">
                <a:latin typeface="Calibri" panose="020F0502020204030204" pitchFamily="34" charset="0"/>
              </a:rPr>
              <a:t>Sinopec</a:t>
            </a:r>
            <a:r>
              <a:rPr lang="ja-JP" altLang="ja-JP" sz="2400">
                <a:latin typeface="Calibri" panose="020F0502020204030204" pitchFamily="34" charset="0"/>
              </a:rPr>
              <a:t>が</a:t>
            </a:r>
            <a:r>
              <a:rPr lang="en-US" altLang="ja-JP" sz="2400">
                <a:latin typeface="Calibri" panose="020F0502020204030204" pitchFamily="34" charset="0"/>
              </a:rPr>
              <a:t>583</a:t>
            </a:r>
            <a:r>
              <a:rPr lang="ja-JP" altLang="ja-JP" sz="2400">
                <a:latin typeface="Calibri" panose="020F0502020204030204" pitchFamily="34" charset="0"/>
              </a:rPr>
              <a:t>万トン、</a:t>
            </a:r>
            <a:r>
              <a:rPr lang="en-US" altLang="ja-JP" sz="2400">
                <a:latin typeface="Calibri" panose="020F0502020204030204" pitchFamily="34" charset="0"/>
              </a:rPr>
              <a:t>CNOOC</a:t>
            </a:r>
            <a:r>
              <a:rPr lang="ja-JP" altLang="ja-JP" sz="2400">
                <a:latin typeface="Calibri" panose="020F0502020204030204" pitchFamily="34" charset="0"/>
              </a:rPr>
              <a:t>が</a:t>
            </a:r>
            <a:r>
              <a:rPr lang="en-US" altLang="ja-JP" sz="2400">
                <a:latin typeface="Calibri" panose="020F0502020204030204" pitchFamily="34" charset="0"/>
              </a:rPr>
              <a:t>212</a:t>
            </a:r>
            <a:r>
              <a:rPr lang="ja-JP" altLang="ja-JP" sz="2400">
                <a:latin typeface="Calibri" panose="020F0502020204030204" pitchFamily="34" charset="0"/>
              </a:rPr>
              <a:t>万トンと合計</a:t>
            </a:r>
            <a:r>
              <a:rPr lang="en-US" altLang="ja-JP" sz="2400">
                <a:latin typeface="Calibri" panose="020F0502020204030204" pitchFamily="34" charset="0"/>
              </a:rPr>
              <a:t>3975</a:t>
            </a:r>
            <a:r>
              <a:rPr lang="ja-JP" altLang="ja-JP" sz="2400">
                <a:latin typeface="Calibri" panose="020F0502020204030204" pitchFamily="34" charset="0"/>
              </a:rPr>
              <a:t>万トンで輸入量の</a:t>
            </a:r>
            <a:r>
              <a:rPr lang="en-US" altLang="ja-JP" sz="2400">
                <a:latin typeface="Calibri" panose="020F0502020204030204" pitchFamily="34" charset="0"/>
              </a:rPr>
              <a:t>20</a:t>
            </a:r>
            <a:r>
              <a:rPr lang="ja-JP" altLang="ja-JP" sz="2400">
                <a:latin typeface="Calibri" panose="020F0502020204030204" pitchFamily="34" charset="0"/>
              </a:rPr>
              <a:t>％に</a:t>
            </a:r>
            <a:endParaRPr lang="ja-JP" altLang="en-US" sz="240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グラフ 1"/>
          <p:cNvGraphicFramePr>
            <a:graphicFrameLocks/>
          </p:cNvGraphicFramePr>
          <p:nvPr/>
        </p:nvGraphicFramePr>
        <p:xfrm>
          <a:off x="1208088" y="1217613"/>
          <a:ext cx="6654800" cy="4710112"/>
        </p:xfrm>
        <a:graphic>
          <a:graphicData uri="http://schemas.openxmlformats.org/presentationml/2006/ole">
            <mc:AlternateContent xmlns:mc="http://schemas.openxmlformats.org/markup-compatibility/2006">
              <mc:Choice xmlns:v="urn:schemas-microsoft-com:vml" Requires="v">
                <p:oleObj spid="_x0000_s2055" name="Chart" r:id="rId3" imgW="6657409" imgH="4718713" progId="Excel.Chart.8">
                  <p:embed/>
                </p:oleObj>
              </mc:Choice>
              <mc:Fallback>
                <p:oleObj name="Chart" r:id="rId3" imgW="6657409" imgH="4718713" progId="Excel.Chart.8">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8088" y="1217613"/>
                        <a:ext cx="6654800" cy="471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28130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r>
              <a:rPr lang="ja-JP" altLang="en-US">
                <a:solidFill>
                  <a:srgbClr val="0070C0"/>
                </a:solidFill>
              </a:rPr>
              <a:t>エネルギー政策の展開</a:t>
            </a:r>
          </a:p>
        </p:txBody>
      </p:sp>
      <p:sp>
        <p:nvSpPr>
          <p:cNvPr id="19459" name="Rectangle 3"/>
          <p:cNvSpPr>
            <a:spLocks noGrp="1" noChangeArrowheads="1"/>
          </p:cNvSpPr>
          <p:nvPr>
            <p:ph idx="4294967295"/>
          </p:nvPr>
        </p:nvSpPr>
        <p:spPr/>
        <p:txBody>
          <a:bodyPr>
            <a:normAutofit/>
          </a:bodyPr>
          <a:lstStyle/>
          <a:p>
            <a:pPr>
              <a:lnSpc>
                <a:spcPct val="90000"/>
              </a:lnSpc>
              <a:buFont typeface="Wingdings" panose="05000000000000000000" pitchFamily="2" charset="2"/>
              <a:buChar char="l"/>
            </a:pPr>
            <a:r>
              <a:rPr lang="ja-JP" altLang="en-US" sz="2800"/>
              <a:t>省エネルギーと大気汚染対策については、第</a:t>
            </a:r>
            <a:r>
              <a:rPr lang="en-US" altLang="ja-JP" sz="2800"/>
              <a:t>11</a:t>
            </a:r>
            <a:r>
              <a:rPr lang="ja-JP" altLang="en-US" sz="2800"/>
              <a:t>次五カ年計画が大きな分水嶺。大幅に対策が進む。</a:t>
            </a:r>
          </a:p>
          <a:p>
            <a:pPr>
              <a:lnSpc>
                <a:spcPct val="90000"/>
              </a:lnSpc>
              <a:buFont typeface="Wingdings" panose="05000000000000000000" pitchFamily="2" charset="2"/>
              <a:buChar char="l"/>
            </a:pPr>
            <a:r>
              <a:rPr lang="ja-JP" altLang="en-US" sz="2800"/>
              <a:t>対策の進展の背景には、「一票否決制度」、「問責制度」といった制度改革が寄与、また大気汚染対策技術である排煙脱硫装置については、中国企業による国産化を通じた驚異的なコストダウンが企図するところ大。</a:t>
            </a:r>
          </a:p>
          <a:p>
            <a:pPr>
              <a:lnSpc>
                <a:spcPct val="90000"/>
              </a:lnSpc>
              <a:buFont typeface="Wingdings" panose="05000000000000000000" pitchFamily="2" charset="2"/>
              <a:buChar char="l"/>
            </a:pPr>
            <a:r>
              <a:rPr lang="ja-JP" altLang="en-US" sz="2800"/>
              <a:t>つまり、たまたま第</a:t>
            </a:r>
            <a:r>
              <a:rPr lang="en-US" altLang="ja-JP" sz="2800"/>
              <a:t>11</a:t>
            </a:r>
            <a:r>
              <a:rPr lang="ja-JP" altLang="en-US" sz="2800"/>
              <a:t>次五カ年計画で対策が進んだわけではない、構造的な変化が背景にある。第</a:t>
            </a:r>
            <a:r>
              <a:rPr lang="en-US" altLang="ja-JP" sz="2800"/>
              <a:t>12</a:t>
            </a:r>
            <a:r>
              <a:rPr lang="ja-JP" altLang="en-US" sz="2800"/>
              <a:t>次五カ年計画でも引き続き、高い目標が設定されている。</a:t>
            </a:r>
          </a:p>
        </p:txBody>
      </p:sp>
      <p:sp>
        <p:nvSpPr>
          <p:cNvPr id="4" name="スライド番号プレースホルダ 3"/>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2E77B5E3-CDFE-4F8B-9E8C-B1EE6EA5E530}" type="slidenum">
              <a:rPr lang="en-US" altLang="ja-JP" sz="1200">
                <a:solidFill>
                  <a:srgbClr val="898989"/>
                </a:solidFill>
                <a:latin typeface="Calibri" panose="020F0502020204030204" pitchFamily="34" charset="0"/>
              </a:rPr>
              <a:pPr algn="r"/>
              <a:t>20</a:t>
            </a:fld>
            <a:endParaRPr lang="en-US" altLang="ja-JP" sz="1200">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p:txBody>
          <a:bodyPr/>
          <a:lstStyle/>
          <a:p>
            <a:r>
              <a:rPr lang="ja-JP" altLang="en-US">
                <a:solidFill>
                  <a:srgbClr val="0070C0"/>
                </a:solidFill>
              </a:rPr>
              <a:t>エネルギー政策の展開</a:t>
            </a:r>
          </a:p>
        </p:txBody>
      </p:sp>
      <p:graphicFrame>
        <p:nvGraphicFramePr>
          <p:cNvPr id="20" name="Table 3"/>
          <p:cNvGraphicFramePr>
            <a:graphicFrameLocks noGrp="1"/>
          </p:cNvGraphicFramePr>
          <p:nvPr/>
        </p:nvGraphicFramePr>
        <p:xfrm>
          <a:off x="215900" y="1824038"/>
          <a:ext cx="4057650" cy="4405315"/>
        </p:xfrm>
        <a:graphic>
          <a:graphicData uri="http://schemas.openxmlformats.org/drawingml/2006/table">
            <a:tbl>
              <a:tblPr/>
              <a:tblGrid>
                <a:gridCol w="2019300"/>
                <a:gridCol w="1019175"/>
                <a:gridCol w="1019175"/>
              </a:tblGrid>
              <a:tr h="8810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ja-JP" altLang="en-US"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rPr>
                        <a:t>規制内容</a:t>
                      </a:r>
                      <a:endParaRPr kumimoji="0" lang="en-US" altLang="zh-CN"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68581" marR="6858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ja-JP" altLang="en-US"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rPr>
                        <a:t>目標</a:t>
                      </a:r>
                      <a:r>
                        <a:rPr kumimoji="0" lang="en-US" altLang="zh-CN"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rPr>
                        <a:t>(2005</a:t>
                      </a:r>
                      <a:r>
                        <a:rPr kumimoji="0" lang="ja-JP" altLang="en-US"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rPr>
                        <a:t>年比</a:t>
                      </a:r>
                      <a:r>
                        <a:rPr kumimoji="0" lang="en-US" altLang="ja-JP"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rPr>
                        <a:t>)</a:t>
                      </a:r>
                    </a:p>
                  </a:txBody>
                  <a:tcPr marL="68581" marR="6858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ja-JP" altLang="en-US"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rPr>
                        <a:t>実績</a:t>
                      </a:r>
                      <a:endParaRPr kumimoji="0" lang="en-US" altLang="zh-CN"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68581" marR="6858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8810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エネルギー消費の</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GDP</a:t>
                      </a:r>
                      <a:r>
                        <a:rPr kumimoji="0" lang="ja-JP" altLang="en-US"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原単位</a:t>
                      </a:r>
                      <a:endParaRPr kumimoji="0" lang="en-US" altLang="zh-CN"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108002" marR="6858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20%</a:t>
                      </a:r>
                    </a:p>
                  </a:txBody>
                  <a:tcPr marL="68581" marR="6858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19.1%</a:t>
                      </a:r>
                    </a:p>
                  </a:txBody>
                  <a:tcPr marL="68581" marR="6858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8810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水消費量の産業生産値</a:t>
                      </a:r>
                    </a:p>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原単位</a:t>
                      </a:r>
                      <a:endParaRPr kumimoji="0" lang="en-US" altLang="zh-CN"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108002" marR="6858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30%</a:t>
                      </a:r>
                    </a:p>
                  </a:txBody>
                  <a:tcPr marL="68581" marR="6858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31.3%</a:t>
                      </a:r>
                      <a:r>
                        <a:rPr kumimoji="0" lang="en-US" altLang="ja-JP" sz="1200" b="0" i="0" u="none" strike="noStrike" cap="none" normalizeH="0" baseline="3000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1</a:t>
                      </a:r>
                    </a:p>
                  </a:txBody>
                  <a:tcPr marL="68581" marR="6858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8810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COD</a:t>
                      </a:r>
                    </a:p>
                  </a:txBody>
                  <a:tcPr marL="108002" marR="6858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10%</a:t>
                      </a:r>
                    </a:p>
                  </a:txBody>
                  <a:tcPr marL="68581" marR="6858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12.45%</a:t>
                      </a:r>
                    </a:p>
                  </a:txBody>
                  <a:tcPr marL="68581" marR="6858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88106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s-I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SO</a:t>
                      </a:r>
                      <a:r>
                        <a:rPr kumimoji="0" lang="is-IS" altLang="ja-JP" sz="1200" b="0" i="0" u="none" strike="noStrike" cap="none" normalizeH="0" baseline="-2500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2</a:t>
                      </a:r>
                      <a:r>
                        <a:rPr kumimoji="0" lang="ja-JP" altLang="en-US"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排出量</a:t>
                      </a:r>
                      <a:endParaRPr kumimoji="0" lang="en-US" altLang="zh-CN"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108002" marR="6858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10%</a:t>
                      </a:r>
                    </a:p>
                  </a:txBody>
                  <a:tcPr marL="68581" marR="6858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14.29%</a:t>
                      </a:r>
                    </a:p>
                  </a:txBody>
                  <a:tcPr marL="68581" marR="6858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graphicFrame>
        <p:nvGraphicFramePr>
          <p:cNvPr id="21" name="Table 4"/>
          <p:cNvGraphicFramePr>
            <a:graphicFrameLocks noGrp="1"/>
          </p:cNvGraphicFramePr>
          <p:nvPr/>
        </p:nvGraphicFramePr>
        <p:xfrm>
          <a:off x="4660900" y="1828800"/>
          <a:ext cx="1019175" cy="4413250"/>
        </p:xfrm>
        <a:graphic>
          <a:graphicData uri="http://schemas.openxmlformats.org/drawingml/2006/table">
            <a:tbl>
              <a:tblPr/>
              <a:tblGrid>
                <a:gridCol w="1019175"/>
              </a:tblGrid>
              <a:tr h="88265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ja-JP" altLang="en-US"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rPr>
                        <a:t>目標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rPr>
                        <a:t>(2010</a:t>
                      </a:r>
                      <a:r>
                        <a:rPr kumimoji="0" lang="ja-JP" altLang="en-US"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rPr>
                        <a:t>年比</a:t>
                      </a:r>
                      <a:r>
                        <a:rPr kumimoji="0" lang="en-US" altLang="ja-JP"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rPr>
                        <a:t>)</a:t>
                      </a:r>
                    </a:p>
                  </a:txBody>
                  <a:tcPr marL="68662" marR="6866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r>
              <a:tr h="88265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16%</a:t>
                      </a:r>
                      <a:endPar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68662" marR="6866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r>
              <a:tr h="88265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30%</a:t>
                      </a:r>
                      <a:endPar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68662" marR="6866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r>
              <a:tr h="88265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8%</a:t>
                      </a:r>
                      <a:endPar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68662" marR="6866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r>
              <a:tr h="88265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8%</a:t>
                      </a:r>
                      <a:endPar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68662" marR="6866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r>
            </a:tbl>
          </a:graphicData>
        </a:graphic>
      </p:graphicFrame>
      <p:graphicFrame>
        <p:nvGraphicFramePr>
          <p:cNvPr id="22" name="Table 5"/>
          <p:cNvGraphicFramePr>
            <a:graphicFrameLocks noGrp="1"/>
          </p:cNvGraphicFramePr>
          <p:nvPr/>
        </p:nvGraphicFramePr>
        <p:xfrm>
          <a:off x="5853113" y="1827213"/>
          <a:ext cx="3111500" cy="4427541"/>
        </p:xfrm>
        <a:graphic>
          <a:graphicData uri="http://schemas.openxmlformats.org/drawingml/2006/table">
            <a:tbl>
              <a:tblPr/>
              <a:tblGrid>
                <a:gridCol w="2049462"/>
                <a:gridCol w="1062038"/>
              </a:tblGrid>
              <a:tr h="87471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ja-JP" altLang="en-US"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rPr>
                        <a:t>新たに追加された</a:t>
                      </a:r>
                    </a:p>
                    <a:p>
                      <a:pPr marL="0" marR="0" lvl="0" indent="0" algn="ctr" defTabSz="914400" rtl="0" eaLnBrk="1" fontAlgn="base" latinLnBrk="0" hangingPunct="1">
                        <a:lnSpc>
                          <a:spcPct val="100000"/>
                        </a:lnSpc>
                        <a:spcBef>
                          <a:spcPct val="0"/>
                        </a:spcBef>
                        <a:spcAft>
                          <a:spcPct val="0"/>
                        </a:spcAft>
                        <a:buClrTx/>
                        <a:buSzTx/>
                        <a:buFontTx/>
                        <a:buNone/>
                        <a:tabLst/>
                      </a:pPr>
                      <a:r>
                        <a:rPr kumimoji="0" lang="ja-JP" altLang="en-US"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rPr>
                        <a:t>規制内容</a:t>
                      </a:r>
                      <a:endParaRPr kumimoji="0" lang="en-US" altLang="zh-CN"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68612" marR="6861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ja-JP" altLang="en-US"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rPr>
                        <a:t>目標</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rPr>
                        <a:t>(2010</a:t>
                      </a:r>
                      <a:r>
                        <a:rPr kumimoji="0" lang="ja-JP" altLang="en-US"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rPr>
                        <a:t>年比</a:t>
                      </a:r>
                      <a:r>
                        <a:rPr kumimoji="0" lang="en-US" altLang="ja-JP"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rPr>
                        <a:t>)</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1400" b="1" i="0" u="none" strike="noStrike" cap="none" normalizeH="0" baseline="0" smtClean="0">
                        <a:ln>
                          <a:noFill/>
                        </a:ln>
                        <a:solidFill>
                          <a:srgbClr val="FFFFFF"/>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68612" marR="6861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r>
              <a:tr h="59213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一次エネルギーに占める</a:t>
                      </a:r>
                    </a:p>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非化石燃料比率</a:t>
                      </a:r>
                      <a:r>
                        <a:rPr kumimoji="0" lang="en-US" altLang="zh-CN"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 </a:t>
                      </a:r>
                      <a:endParaRPr kumimoji="0" lang="en-US" altLang="zh-CN"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108020" marR="6861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11.4%</a:t>
                      </a:r>
                      <a:endParaRPr kumimoji="0" lang="en-US" altLang="ja-JP" sz="1200" b="0" i="0" u="none" strike="noStrike" cap="none" normalizeH="0" baseline="3000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68612" marR="6861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r>
              <a:tr h="59213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炭素排出量の</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GDP</a:t>
                      </a:r>
                      <a:r>
                        <a:rPr kumimoji="0" lang="ja-JP" altLang="en-US"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原単位</a:t>
                      </a:r>
                      <a:endParaRPr kumimoji="0" lang="en-US" altLang="zh-CN"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108020" marR="6861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17%</a:t>
                      </a:r>
                      <a:endPar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68612" marR="6861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r>
              <a:tr h="59213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戦略的振興産業の</a:t>
                      </a:r>
                      <a:r>
                        <a:rPr kumimoji="0" lang="en-US" altLang="ja-JP"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GDP</a:t>
                      </a:r>
                      <a:r>
                        <a:rPr kumimoji="0" lang="ja-JP" altLang="en-US"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比率</a:t>
                      </a:r>
                      <a:endParaRPr kumimoji="0" lang="en-US" altLang="zh-CN"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108020" marR="6861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8%</a:t>
                      </a:r>
                      <a:endPar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68612" marR="6861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r>
              <a:tr h="59213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アンモニア生産からの</a:t>
                      </a:r>
                    </a:p>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窒素排出量</a:t>
                      </a:r>
                      <a:endParaRPr kumimoji="0" lang="en-US" altLang="zh-CN"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108020" marR="6861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10%</a:t>
                      </a:r>
                      <a:endPar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68612" marR="6861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r>
              <a:tr h="59213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Nox</a:t>
                      </a:r>
                      <a:r>
                        <a:rPr kumimoji="0" lang="ja-JP" altLang="en-US"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排出量</a:t>
                      </a:r>
                      <a:endParaRPr kumimoji="0" lang="en-US" altLang="zh-CN"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108020" marR="6861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10%</a:t>
                      </a:r>
                      <a:endParaRPr kumimoji="0" lang="en-US" altLang="ja-JP" sz="1200" b="0" i="0" u="none" strike="noStrike" cap="none" normalizeH="0" baseline="3000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68612" marR="6861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r>
              <a:tr h="59213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200" b="0" i="0" u="none" strike="noStrike" cap="none" normalizeH="0" baseline="0" smtClean="0">
                          <a:ln>
                            <a:noFill/>
                          </a:ln>
                          <a:solidFill>
                            <a:srgbClr val="000000"/>
                          </a:solidFill>
                          <a:effectLst/>
                          <a:latin typeface="Arial" panose="020B0604020202020204" pitchFamily="34" charset="0"/>
                          <a:ea typeface="ＭＳ Ｐゴシック" panose="020B0600070205080204" pitchFamily="50" charset="-128"/>
                        </a:rPr>
                        <a:t>年間エネルギー消費量</a:t>
                      </a:r>
                      <a:endParaRPr kumimoji="0" lang="en-US" altLang="zh-CN"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endParaRPr>
                    </a:p>
                  </a:txBody>
                  <a:tcPr marL="108020" marR="6861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40</a:t>
                      </a:r>
                      <a:r>
                        <a:rPr kumimoji="0" lang="ja-JP" altLang="en-US"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億トン</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a:t>
                      </a:r>
                      <a:r>
                        <a:rPr kumimoji="0" lang="ja-JP" altLang="en-US"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標準炭換算</a:t>
                      </a:r>
                      <a:r>
                        <a:rPr kumimoji="0" lang="en-US" altLang="ja-JP" sz="1200" b="0" i="0" u="none" strike="noStrike" cap="none" normalizeH="0" baseline="0" smtClean="0">
                          <a:ln>
                            <a:noFill/>
                          </a:ln>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a:t>
                      </a:r>
                    </a:p>
                  </a:txBody>
                  <a:tcPr marL="68612" marR="68612"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r>
            </a:tbl>
          </a:graphicData>
        </a:graphic>
      </p:graphicFrame>
      <p:sp>
        <p:nvSpPr>
          <p:cNvPr id="23" name="Right Arrow 7"/>
          <p:cNvSpPr/>
          <p:nvPr/>
        </p:nvSpPr>
        <p:spPr bwMode="auto">
          <a:xfrm>
            <a:off x="4356100" y="2994025"/>
            <a:ext cx="330200" cy="90488"/>
          </a:xfrm>
          <a:prstGeom prst="rightArrow">
            <a:avLst/>
          </a:prstGeom>
          <a:solidFill>
            <a:schemeClr val="bg2">
              <a:lumMod val="25000"/>
            </a:schemeClr>
          </a:solidFill>
          <a:ln w="9525" cap="flat" cmpd="sng" algn="ctr">
            <a:solidFill>
              <a:schemeClr val="bg2">
                <a:lumMod val="25000"/>
              </a:schemeClr>
            </a:solidFill>
            <a:prstDash val="solid"/>
            <a:round/>
            <a:headEnd type="none" w="med" len="med"/>
            <a:tailEnd type="none" w="med" len="med"/>
          </a:ln>
          <a:effectLst/>
        </p:spPr>
        <p:txBody>
          <a:bodyPr/>
          <a:lstStyle/>
          <a:p>
            <a:pPr marL="363538" indent="-274638" fontAlgn="auto">
              <a:spcBef>
                <a:spcPts val="0"/>
              </a:spcBef>
              <a:spcAft>
                <a:spcPts val="0"/>
              </a:spcAft>
              <a:defRPr/>
            </a:pPr>
            <a:endParaRPr lang="en-US">
              <a:latin typeface="+mn-lt"/>
              <a:ea typeface="宋体" pitchFamily="2" charset="-122"/>
              <a:cs typeface="Arial" charset="0"/>
            </a:endParaRPr>
          </a:p>
        </p:txBody>
      </p:sp>
      <p:sp>
        <p:nvSpPr>
          <p:cNvPr id="24" name="Right Arrow 10"/>
          <p:cNvSpPr/>
          <p:nvPr/>
        </p:nvSpPr>
        <p:spPr bwMode="auto">
          <a:xfrm>
            <a:off x="4356100" y="3986213"/>
            <a:ext cx="330200" cy="90487"/>
          </a:xfrm>
          <a:prstGeom prst="rightArrow">
            <a:avLst/>
          </a:prstGeom>
          <a:solidFill>
            <a:schemeClr val="bg2">
              <a:lumMod val="25000"/>
            </a:schemeClr>
          </a:solidFill>
          <a:ln w="9525" cap="flat" cmpd="sng" algn="ctr">
            <a:solidFill>
              <a:schemeClr val="bg2">
                <a:lumMod val="25000"/>
              </a:schemeClr>
            </a:solidFill>
            <a:prstDash val="solid"/>
            <a:round/>
            <a:headEnd type="none" w="med" len="med"/>
            <a:tailEnd type="none" w="med" len="med"/>
          </a:ln>
          <a:effectLst/>
        </p:spPr>
        <p:txBody>
          <a:bodyPr/>
          <a:lstStyle/>
          <a:p>
            <a:pPr marL="363538" indent="-274638" fontAlgn="auto">
              <a:spcBef>
                <a:spcPts val="0"/>
              </a:spcBef>
              <a:spcAft>
                <a:spcPts val="0"/>
              </a:spcAft>
              <a:defRPr/>
            </a:pPr>
            <a:endParaRPr lang="en-US">
              <a:latin typeface="+mn-lt"/>
              <a:ea typeface="宋体" pitchFamily="2" charset="-122"/>
              <a:cs typeface="Arial" charset="0"/>
            </a:endParaRPr>
          </a:p>
        </p:txBody>
      </p:sp>
      <p:sp>
        <p:nvSpPr>
          <p:cNvPr id="25" name="Right Arrow 11"/>
          <p:cNvSpPr/>
          <p:nvPr/>
        </p:nvSpPr>
        <p:spPr bwMode="auto">
          <a:xfrm>
            <a:off x="4356100" y="4935538"/>
            <a:ext cx="330200" cy="90487"/>
          </a:xfrm>
          <a:prstGeom prst="rightArrow">
            <a:avLst/>
          </a:prstGeom>
          <a:solidFill>
            <a:schemeClr val="bg2">
              <a:lumMod val="25000"/>
            </a:schemeClr>
          </a:solidFill>
          <a:ln w="9525" cap="flat" cmpd="sng" algn="ctr">
            <a:solidFill>
              <a:schemeClr val="bg2">
                <a:lumMod val="25000"/>
              </a:schemeClr>
            </a:solidFill>
            <a:prstDash val="solid"/>
            <a:round/>
            <a:headEnd type="none" w="med" len="med"/>
            <a:tailEnd type="none" w="med" len="med"/>
          </a:ln>
          <a:effectLst/>
        </p:spPr>
        <p:txBody>
          <a:bodyPr/>
          <a:lstStyle/>
          <a:p>
            <a:pPr marL="363538" indent="-274638" fontAlgn="auto">
              <a:spcBef>
                <a:spcPts val="0"/>
              </a:spcBef>
              <a:spcAft>
                <a:spcPts val="0"/>
              </a:spcAft>
              <a:defRPr/>
            </a:pPr>
            <a:endParaRPr lang="en-US">
              <a:latin typeface="+mn-lt"/>
              <a:ea typeface="宋体" pitchFamily="2" charset="-122"/>
              <a:cs typeface="Arial" charset="0"/>
            </a:endParaRPr>
          </a:p>
        </p:txBody>
      </p:sp>
      <p:sp>
        <p:nvSpPr>
          <p:cNvPr id="26" name="Right Arrow 12"/>
          <p:cNvSpPr/>
          <p:nvPr/>
        </p:nvSpPr>
        <p:spPr bwMode="auto">
          <a:xfrm>
            <a:off x="4356100" y="5743575"/>
            <a:ext cx="330200" cy="90488"/>
          </a:xfrm>
          <a:prstGeom prst="rightArrow">
            <a:avLst/>
          </a:prstGeom>
          <a:solidFill>
            <a:schemeClr val="bg2">
              <a:lumMod val="25000"/>
            </a:schemeClr>
          </a:solidFill>
          <a:ln w="9525" cap="flat" cmpd="sng" algn="ctr">
            <a:solidFill>
              <a:schemeClr val="bg2">
                <a:lumMod val="25000"/>
              </a:schemeClr>
            </a:solidFill>
            <a:prstDash val="solid"/>
            <a:round/>
            <a:headEnd type="none" w="med" len="med"/>
            <a:tailEnd type="none" w="med" len="med"/>
          </a:ln>
          <a:effectLst/>
        </p:spPr>
        <p:txBody>
          <a:bodyPr/>
          <a:lstStyle/>
          <a:p>
            <a:pPr marL="363538" indent="-274638" fontAlgn="auto">
              <a:spcBef>
                <a:spcPts val="0"/>
              </a:spcBef>
              <a:spcAft>
                <a:spcPts val="0"/>
              </a:spcAft>
              <a:defRPr/>
            </a:pPr>
            <a:endParaRPr lang="en-US">
              <a:latin typeface="+mn-lt"/>
              <a:ea typeface="宋体" pitchFamily="2" charset="-122"/>
              <a:cs typeface="Arial" charset="0"/>
            </a:endParaRPr>
          </a:p>
        </p:txBody>
      </p:sp>
      <p:graphicFrame>
        <p:nvGraphicFramePr>
          <p:cNvPr id="27" name="Table 1"/>
          <p:cNvGraphicFramePr>
            <a:graphicFrameLocks noGrp="1"/>
          </p:cNvGraphicFramePr>
          <p:nvPr/>
        </p:nvGraphicFramePr>
        <p:xfrm>
          <a:off x="223838" y="1406525"/>
          <a:ext cx="4049712" cy="366713"/>
        </p:xfrm>
        <a:graphic>
          <a:graphicData uri="http://schemas.openxmlformats.org/drawingml/2006/table">
            <a:tbl>
              <a:tblPr/>
              <a:tblGrid>
                <a:gridCol w="4049712"/>
              </a:tblGrid>
              <a:tr h="36671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ja-JP" altLang="en-US" sz="1800" b="1" i="0" u="none" strike="noStrike" cap="none" normalizeH="0" baseline="0" smtClean="0">
                          <a:ln>
                            <a:noFill/>
                          </a:ln>
                          <a:solidFill>
                            <a:srgbClr val="FFFFFF"/>
                          </a:solidFill>
                          <a:effectLst/>
                          <a:latin typeface="Arial" panose="020B0604020202020204" pitchFamily="34" charset="0"/>
                          <a:ea typeface="ＭＳ Ｐゴシック" panose="020B0600070205080204" pitchFamily="50" charset="-128"/>
                        </a:rPr>
                        <a:t>第</a:t>
                      </a:r>
                      <a:r>
                        <a:rPr kumimoji="0" lang="en-US" altLang="ja-JP" sz="1800" b="1" i="0" u="none" strike="noStrike" cap="none" normalizeH="0" baseline="0" smtClean="0">
                          <a:ln>
                            <a:noFill/>
                          </a:ln>
                          <a:solidFill>
                            <a:srgbClr val="FFFFFF"/>
                          </a:solidFill>
                          <a:effectLst/>
                          <a:latin typeface="Arial" panose="020B0604020202020204" pitchFamily="34" charset="0"/>
                          <a:ea typeface="ＭＳ Ｐゴシック" panose="020B0600070205080204" pitchFamily="50" charset="-128"/>
                        </a:rPr>
                        <a:t>11</a:t>
                      </a:r>
                      <a:r>
                        <a:rPr kumimoji="0" lang="ja-JP" altLang="en-US" sz="1800" b="1" i="0" u="none" strike="noStrike" cap="none" normalizeH="0" baseline="0" smtClean="0">
                          <a:ln>
                            <a:noFill/>
                          </a:ln>
                          <a:solidFill>
                            <a:srgbClr val="FFFFFF"/>
                          </a:solidFill>
                          <a:effectLst/>
                          <a:latin typeface="Arial" panose="020B0604020202020204" pitchFamily="34" charset="0"/>
                          <a:ea typeface="ＭＳ Ｐゴシック" panose="020B0600070205080204" pitchFamily="50" charset="-128"/>
                        </a:rPr>
                        <a:t>次五カ年計画</a:t>
                      </a:r>
                      <a:endParaRPr kumimoji="0" lang="en-US" altLang="zh-CN" sz="1800" b="1" i="0" u="none" strike="noStrike" cap="none" normalizeH="0" baseline="0" smtClean="0">
                        <a:ln>
                          <a:noFill/>
                        </a:ln>
                        <a:solidFill>
                          <a:srgbClr val="FFFFFF"/>
                        </a:solidFill>
                        <a:effectLst/>
                        <a:latin typeface="Arial" panose="020B0604020202020204" pitchFamily="34" charset="0"/>
                        <a:ea typeface="ＭＳ Ｐゴシック" panose="020B0600070205080204" pitchFamily="50" charset="-128"/>
                      </a:endParaRPr>
                    </a:p>
                  </a:txBody>
                  <a:tcPr marL="91455" marR="91455" marT="45839" marB="4583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bl>
          </a:graphicData>
        </a:graphic>
      </p:graphicFrame>
      <p:graphicFrame>
        <p:nvGraphicFramePr>
          <p:cNvPr id="28" name="Table 8"/>
          <p:cNvGraphicFramePr>
            <a:graphicFrameLocks noGrp="1"/>
          </p:cNvGraphicFramePr>
          <p:nvPr/>
        </p:nvGraphicFramePr>
        <p:xfrm>
          <a:off x="4648200" y="1412875"/>
          <a:ext cx="4244975" cy="366713"/>
        </p:xfrm>
        <a:graphic>
          <a:graphicData uri="http://schemas.openxmlformats.org/drawingml/2006/table">
            <a:tbl>
              <a:tblPr/>
              <a:tblGrid>
                <a:gridCol w="4244975"/>
              </a:tblGrid>
              <a:tr h="36671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ja-JP" altLang="en-US" sz="1800" b="1" i="0" u="none" strike="noStrike" cap="none" normalizeH="0" baseline="0" smtClean="0">
                          <a:ln>
                            <a:noFill/>
                          </a:ln>
                          <a:solidFill>
                            <a:srgbClr val="FFFFFF"/>
                          </a:solidFill>
                          <a:effectLst/>
                          <a:latin typeface="Arial" panose="020B0604020202020204" pitchFamily="34" charset="0"/>
                          <a:ea typeface="ＭＳ Ｐゴシック" panose="020B0600070205080204" pitchFamily="50" charset="-128"/>
                        </a:rPr>
                        <a:t>第</a:t>
                      </a:r>
                      <a:r>
                        <a:rPr kumimoji="0" lang="en-US" altLang="ja-JP" sz="1800" b="1" i="0" u="none" strike="noStrike" cap="none" normalizeH="0" baseline="0" smtClean="0">
                          <a:ln>
                            <a:noFill/>
                          </a:ln>
                          <a:solidFill>
                            <a:srgbClr val="FFFFFF"/>
                          </a:solidFill>
                          <a:effectLst/>
                          <a:latin typeface="Arial" panose="020B0604020202020204" pitchFamily="34" charset="0"/>
                          <a:ea typeface="ＭＳ Ｐゴシック" panose="020B0600070205080204" pitchFamily="50" charset="-128"/>
                        </a:rPr>
                        <a:t>12</a:t>
                      </a:r>
                      <a:r>
                        <a:rPr kumimoji="0" lang="ja-JP" altLang="en-US" sz="1800" b="1" i="0" u="none" strike="noStrike" cap="none" normalizeH="0" baseline="0" smtClean="0">
                          <a:ln>
                            <a:noFill/>
                          </a:ln>
                          <a:solidFill>
                            <a:srgbClr val="FFFFFF"/>
                          </a:solidFill>
                          <a:effectLst/>
                          <a:latin typeface="Arial" panose="020B0604020202020204" pitchFamily="34" charset="0"/>
                          <a:ea typeface="ＭＳ Ｐゴシック" panose="020B0600070205080204" pitchFamily="50" charset="-128"/>
                        </a:rPr>
                        <a:t>次五カ年計画</a:t>
                      </a:r>
                      <a:endParaRPr kumimoji="0" lang="en-US" altLang="zh-CN" sz="1800" b="1" i="0" u="none" strike="noStrike" cap="none" normalizeH="0" baseline="0" smtClean="0">
                        <a:ln>
                          <a:noFill/>
                        </a:ln>
                        <a:solidFill>
                          <a:srgbClr val="FFFFFF"/>
                        </a:solidFill>
                        <a:effectLst/>
                        <a:latin typeface="Arial" panose="020B0604020202020204" pitchFamily="34" charset="0"/>
                        <a:ea typeface="ＭＳ Ｐゴシック" panose="020B0600070205080204" pitchFamily="50" charset="-128"/>
                      </a:endParaRPr>
                    </a:p>
                  </a:txBody>
                  <a:tcPr marL="91462" marR="91462" marT="45839" marB="4583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r>
            </a:tbl>
          </a:graphicData>
        </a:graphic>
      </p:graphicFrame>
      <p:sp>
        <p:nvSpPr>
          <p:cNvPr id="29" name="Plus 9"/>
          <p:cNvSpPr/>
          <p:nvPr/>
        </p:nvSpPr>
        <p:spPr bwMode="auto">
          <a:xfrm>
            <a:off x="5648325" y="4335463"/>
            <a:ext cx="285750" cy="307975"/>
          </a:xfrm>
          <a:prstGeom prst="mathPlus">
            <a:avLst>
              <a:gd name="adj1" fmla="val 30135"/>
            </a:avLst>
          </a:prstGeom>
          <a:solidFill>
            <a:schemeClr val="accent6">
              <a:lumMod val="75000"/>
            </a:schemeClr>
          </a:solidFill>
          <a:ln w="9525" cap="flat" cmpd="sng" algn="ctr">
            <a:noFill/>
            <a:prstDash val="solid"/>
            <a:round/>
            <a:headEnd type="none" w="med" len="med"/>
            <a:tailEnd type="none" w="med" len="med"/>
          </a:ln>
          <a:effectLst/>
        </p:spPr>
        <p:txBody>
          <a:bodyPr/>
          <a:lstStyle/>
          <a:p>
            <a:pPr marL="363538" indent="-274638" fontAlgn="auto">
              <a:spcBef>
                <a:spcPts val="0"/>
              </a:spcBef>
              <a:spcAft>
                <a:spcPts val="0"/>
              </a:spcAft>
              <a:defRPr/>
            </a:pPr>
            <a:endParaRPr lang="en-US">
              <a:latin typeface="+mn-lt"/>
              <a:ea typeface="宋体" pitchFamily="2" charset="-122"/>
              <a:cs typeface="Arial" charset="0"/>
            </a:endParaRPr>
          </a:p>
        </p:txBody>
      </p:sp>
      <p:sp>
        <p:nvSpPr>
          <p:cNvPr id="31830" name="テキスト ボックス 29"/>
          <p:cNvSpPr txBox="1">
            <a:spLocks noChangeArrowheads="1"/>
          </p:cNvSpPr>
          <p:nvPr/>
        </p:nvSpPr>
        <p:spPr bwMode="auto">
          <a:xfrm>
            <a:off x="323850" y="6308725"/>
            <a:ext cx="64801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r>
              <a:rPr lang="en-US" altLang="ja-JP" sz="1200">
                <a:latin typeface="Times New Roman" panose="02020603050405020304" pitchFamily="18" charset="0"/>
                <a:ea typeface="ＭＳ 明朝" panose="02020609040205080304" pitchFamily="17" charset="-128"/>
                <a:cs typeface="Times New Roman" panose="02020603050405020304" pitchFamily="18" charset="0"/>
              </a:rPr>
              <a:t>(</a:t>
            </a:r>
            <a:r>
              <a:rPr lang="ja-JP" altLang="en-US" sz="1200">
                <a:latin typeface="Times New Roman" panose="02020603050405020304" pitchFamily="18" charset="0"/>
                <a:ea typeface="ＭＳ 明朝" panose="02020609040205080304" pitchFamily="17" charset="-128"/>
                <a:cs typeface="Times New Roman" panose="02020603050405020304" pitchFamily="18" charset="0"/>
              </a:rPr>
              <a:t>出所）</a:t>
            </a:r>
            <a:r>
              <a:rPr lang="en-US" altLang="ja-JP" sz="1200">
                <a:latin typeface="Times New Roman" panose="02020603050405020304" pitchFamily="18" charset="0"/>
                <a:ea typeface="ＭＳ 明朝" panose="02020609040205080304" pitchFamily="17" charset="-128"/>
                <a:cs typeface="Times New Roman" panose="02020603050405020304" pitchFamily="18" charset="0"/>
              </a:rPr>
              <a:t>China Greentech Initiative</a:t>
            </a:r>
            <a:r>
              <a:rPr lang="ja-JP" altLang="en-US" sz="1200">
                <a:latin typeface="Times New Roman" panose="02020603050405020304" pitchFamily="18" charset="0"/>
                <a:ea typeface="ＭＳ 明朝" panose="02020609040205080304" pitchFamily="17" charset="-128"/>
                <a:cs typeface="Times New Roman" panose="02020603050405020304" pitchFamily="18" charset="0"/>
              </a:rPr>
              <a:t>プロジェクト報告書より作成</a:t>
            </a:r>
          </a:p>
        </p:txBody>
      </p:sp>
      <p:sp>
        <p:nvSpPr>
          <p:cNvPr id="14" name="スライド番号プレースホルダ 13"/>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ABCE1995-70DD-48B1-90C7-70F6B868A0F4}" type="slidenum">
              <a:rPr lang="en-US" altLang="ja-JP" sz="1200">
                <a:solidFill>
                  <a:srgbClr val="898989"/>
                </a:solidFill>
                <a:latin typeface="Calibri" panose="020F0502020204030204" pitchFamily="34" charset="0"/>
              </a:rPr>
              <a:pPr algn="r"/>
              <a:t>21</a:t>
            </a:fld>
            <a:endParaRPr lang="en-US" altLang="ja-JP" sz="1200">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pPr eaLnBrk="1" hangingPunct="1"/>
            <a:r>
              <a:rPr lang="en-US" altLang="ja-JP" smtClean="0">
                <a:solidFill>
                  <a:srgbClr val="0070C0"/>
                </a:solidFill>
              </a:rPr>
              <a:t>13</a:t>
            </a:r>
            <a:r>
              <a:rPr lang="ja-JP" altLang="en-US" smtClean="0">
                <a:solidFill>
                  <a:srgbClr val="0070C0"/>
                </a:solidFill>
              </a:rPr>
              <a:t>次</a:t>
            </a:r>
            <a:r>
              <a:rPr lang="en-US" altLang="ja-JP" smtClean="0">
                <a:solidFill>
                  <a:srgbClr val="0070C0"/>
                </a:solidFill>
              </a:rPr>
              <a:t>5</a:t>
            </a:r>
            <a:r>
              <a:rPr lang="ja-JP" altLang="en-US" smtClean="0">
                <a:solidFill>
                  <a:srgbClr val="0070C0"/>
                </a:solidFill>
              </a:rPr>
              <a:t>か年計画</a:t>
            </a:r>
            <a:r>
              <a:rPr lang="ja-JP" altLang="en-US" sz="2400" smtClean="0">
                <a:solidFill>
                  <a:srgbClr val="0070C0"/>
                </a:solidFill>
              </a:rPr>
              <a:t>（</a:t>
            </a:r>
            <a:r>
              <a:rPr lang="en-US" altLang="ja-JP" sz="2400" smtClean="0">
                <a:solidFill>
                  <a:srgbClr val="0070C0"/>
                </a:solidFill>
              </a:rPr>
              <a:t>2016-20</a:t>
            </a:r>
            <a:r>
              <a:rPr lang="ja-JP" altLang="en-US" sz="2400" smtClean="0">
                <a:solidFill>
                  <a:srgbClr val="0070C0"/>
                </a:solidFill>
              </a:rPr>
              <a:t>）</a:t>
            </a:r>
            <a:r>
              <a:rPr lang="ja-JP" altLang="en-US" smtClean="0">
                <a:solidFill>
                  <a:srgbClr val="0070C0"/>
                </a:solidFill>
              </a:rPr>
              <a:t>目標</a:t>
            </a:r>
          </a:p>
        </p:txBody>
      </p:sp>
      <p:sp>
        <p:nvSpPr>
          <p:cNvPr id="29699" name="スライド番号プレースホルダ 3"/>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fld id="{594B7C66-5585-4566-9415-A87DA4D5C44F}" type="slidenum">
              <a:rPr lang="en-US" altLang="ja-JP" sz="1200">
                <a:solidFill>
                  <a:srgbClr val="898989"/>
                </a:solidFill>
                <a:latin typeface="Calibri" panose="020F0502020204030204" pitchFamily="34" charset="0"/>
              </a:rPr>
              <a:pPr algn="r" eaLnBrk="1" hangingPunct="1">
                <a:spcBef>
                  <a:spcPct val="0"/>
                </a:spcBef>
                <a:buFontTx/>
                <a:buNone/>
              </a:pPr>
              <a:t>22</a:t>
            </a:fld>
            <a:endParaRPr lang="en-US" altLang="ja-JP" sz="1200">
              <a:solidFill>
                <a:srgbClr val="898989"/>
              </a:solidFill>
              <a:latin typeface="Calibri" panose="020F0502020204030204" pitchFamily="34" charset="0"/>
            </a:endParaRPr>
          </a:p>
        </p:txBody>
      </p:sp>
      <p:graphicFrame>
        <p:nvGraphicFramePr>
          <p:cNvPr id="2" name="表 1"/>
          <p:cNvGraphicFramePr>
            <a:graphicFrameLocks noGrp="1"/>
          </p:cNvGraphicFramePr>
          <p:nvPr>
            <p:extLst>
              <p:ext uri="{D42A27DB-BD31-4B8C-83A1-F6EECF244321}">
                <p14:modId xmlns:p14="http://schemas.microsoft.com/office/powerpoint/2010/main" val="1455105774"/>
              </p:ext>
            </p:extLst>
          </p:nvPr>
        </p:nvGraphicFramePr>
        <p:xfrm>
          <a:off x="457200" y="1268413"/>
          <a:ext cx="8147050" cy="5589585"/>
        </p:xfrm>
        <a:graphic>
          <a:graphicData uri="http://schemas.openxmlformats.org/drawingml/2006/table">
            <a:tbl>
              <a:tblPr>
                <a:tableStyleId>{5C22544A-7EE6-4342-B048-85BDC9FD1C3A}</a:tableStyleId>
              </a:tblPr>
              <a:tblGrid>
                <a:gridCol w="3141032"/>
                <a:gridCol w="1693212"/>
                <a:gridCol w="1619594"/>
                <a:gridCol w="1693212"/>
              </a:tblGrid>
              <a:tr h="375921">
                <a:tc>
                  <a:txBody>
                    <a:bodyPr/>
                    <a:lstStyle/>
                    <a:p>
                      <a:pPr algn="l" fontAlgn="ctr"/>
                      <a:r>
                        <a:rPr lang="zh-CN" altLang="en-US" sz="2400" u="none" strike="noStrike" dirty="0">
                          <a:effectLst/>
                        </a:rPr>
                        <a:t>　</a:t>
                      </a:r>
                      <a:endParaRPr lang="zh-CN" altLang="en-US" sz="2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ja-JP" sz="2400" u="none" strike="noStrike" dirty="0">
                          <a:effectLst/>
                        </a:rPr>
                        <a:t>12</a:t>
                      </a:r>
                      <a:r>
                        <a:rPr lang="ja-JP" altLang="en-US" sz="2400" u="none" strike="noStrike" dirty="0">
                          <a:effectLst/>
                        </a:rPr>
                        <a:t>・</a:t>
                      </a:r>
                      <a:r>
                        <a:rPr lang="en-US" altLang="ja-JP" sz="2400" u="none" strike="noStrike" dirty="0">
                          <a:effectLst/>
                        </a:rPr>
                        <a:t>5</a:t>
                      </a:r>
                      <a:r>
                        <a:rPr lang="ja-JP" altLang="en-US" sz="2400" u="none" strike="noStrike" dirty="0">
                          <a:effectLst/>
                        </a:rPr>
                        <a:t>の</a:t>
                      </a:r>
                      <a:r>
                        <a:rPr lang="zh-CN" altLang="en-US" sz="2400" u="none" strike="noStrike" dirty="0">
                          <a:effectLst/>
                        </a:rPr>
                        <a:t>目標</a:t>
                      </a:r>
                      <a:endParaRPr lang="zh-CN" altLang="en-US" sz="2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ja-JP" sz="2400" u="none" strike="noStrike">
                          <a:effectLst/>
                        </a:rPr>
                        <a:t>12</a:t>
                      </a:r>
                      <a:r>
                        <a:rPr lang="ja-JP" altLang="en-US" sz="2400" u="none" strike="noStrike">
                          <a:effectLst/>
                        </a:rPr>
                        <a:t>・</a:t>
                      </a:r>
                      <a:r>
                        <a:rPr lang="en-US" altLang="ja-JP" sz="2400" u="none" strike="noStrike">
                          <a:effectLst/>
                        </a:rPr>
                        <a:t>5</a:t>
                      </a:r>
                      <a:r>
                        <a:rPr lang="ja-JP" altLang="en-US" sz="2400" u="none" strike="noStrike">
                          <a:effectLst/>
                        </a:rPr>
                        <a:t>の</a:t>
                      </a:r>
                      <a:r>
                        <a:rPr lang="zh-CN" altLang="en-US" sz="2400" u="none" strike="noStrike">
                          <a:effectLst/>
                        </a:rPr>
                        <a:t>実績</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ja-JP" sz="2400" u="none" strike="noStrike">
                          <a:effectLst/>
                        </a:rPr>
                        <a:t>13</a:t>
                      </a:r>
                      <a:r>
                        <a:rPr lang="ja-JP" altLang="en-US" sz="2400" u="none" strike="noStrike">
                          <a:effectLst/>
                        </a:rPr>
                        <a:t>・</a:t>
                      </a:r>
                      <a:r>
                        <a:rPr lang="en-US" altLang="ja-JP" sz="2400" u="none" strike="noStrike">
                          <a:effectLst/>
                        </a:rPr>
                        <a:t>5</a:t>
                      </a:r>
                      <a:r>
                        <a:rPr lang="ja-JP" altLang="en-US" sz="2400" u="none" strike="noStrike">
                          <a:effectLst/>
                        </a:rPr>
                        <a:t>の</a:t>
                      </a:r>
                      <a:r>
                        <a:rPr lang="zh-CN" altLang="en-US" sz="2400" u="none" strike="noStrike">
                          <a:effectLst/>
                        </a:rPr>
                        <a:t>目標</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r>
              <a:tr h="742301">
                <a:tc>
                  <a:txBody>
                    <a:bodyPr/>
                    <a:lstStyle/>
                    <a:p>
                      <a:pPr algn="l" fontAlgn="ctr"/>
                      <a:r>
                        <a:rPr lang="zh-CN" altLang="en-US" sz="2400" u="none" strike="noStrike" dirty="0" smtClean="0">
                          <a:effectLst/>
                        </a:rPr>
                        <a:t>非</a:t>
                      </a:r>
                      <a:r>
                        <a:rPr lang="ja-JP" altLang="en-US" sz="2400" u="none" strike="noStrike" smtClean="0">
                          <a:effectLst/>
                        </a:rPr>
                        <a:t>化石エ</a:t>
                      </a:r>
                      <a:r>
                        <a:rPr lang="ja-JP" altLang="en-US" sz="2400" u="none" strike="noStrike" dirty="0">
                          <a:effectLst/>
                        </a:rPr>
                        <a:t>ネルギーの</a:t>
                      </a:r>
                      <a:r>
                        <a:rPr lang="zh-CN" altLang="en-US" sz="2400" u="none" strike="noStrike" dirty="0">
                          <a:effectLst/>
                        </a:rPr>
                        <a:t>一次</a:t>
                      </a:r>
                      <a:r>
                        <a:rPr lang="ja-JP" altLang="en-US" sz="2400" u="none" strike="noStrike" dirty="0">
                          <a:effectLst/>
                        </a:rPr>
                        <a:t>エネルギー</a:t>
                      </a:r>
                      <a:r>
                        <a:rPr lang="zh-CN" altLang="en-US" sz="2400" u="none" strike="noStrike" dirty="0">
                          <a:effectLst/>
                        </a:rPr>
                        <a:t>消費比率</a:t>
                      </a:r>
                      <a:endParaRPr lang="zh-CN" altLang="en-US" sz="2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r" fontAlgn="ctr"/>
                      <a:r>
                        <a:rPr lang="en-US" altLang="zh-CN" sz="2400" u="none" strike="noStrike" dirty="0">
                          <a:effectLst/>
                        </a:rPr>
                        <a:t>11.40%</a:t>
                      </a:r>
                      <a:endParaRPr lang="en-US" altLang="zh-CN" sz="2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r" fontAlgn="ctr"/>
                      <a:r>
                        <a:rPr lang="en-US" altLang="zh-CN" sz="2400" u="none" strike="noStrike" dirty="0">
                          <a:effectLst/>
                        </a:rPr>
                        <a:t>12.00%</a:t>
                      </a:r>
                      <a:endParaRPr lang="en-US" altLang="zh-CN" sz="2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r" fontAlgn="ctr"/>
                      <a:r>
                        <a:rPr lang="en-US" altLang="zh-CN" sz="2400" u="none" strike="noStrike">
                          <a:effectLst/>
                        </a:rPr>
                        <a:t>15%</a:t>
                      </a:r>
                      <a:endParaRPr lang="en-US" altLang="zh-CN"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r>
              <a:tr h="742301">
                <a:tc>
                  <a:txBody>
                    <a:bodyPr/>
                    <a:lstStyle/>
                    <a:p>
                      <a:pPr algn="l" fontAlgn="ctr"/>
                      <a:r>
                        <a:rPr lang="zh-CN" altLang="en-US" sz="2400" u="none" strike="noStrike">
                          <a:effectLst/>
                        </a:rPr>
                        <a:t>単位</a:t>
                      </a:r>
                      <a:r>
                        <a:rPr lang="en-US" sz="2400" u="none" strike="noStrike">
                          <a:effectLst/>
                        </a:rPr>
                        <a:t>GDP</a:t>
                      </a:r>
                      <a:r>
                        <a:rPr lang="zh-CN" altLang="en-US" sz="2400" u="none" strike="noStrike">
                          <a:effectLst/>
                        </a:rPr>
                        <a:t>当</a:t>
                      </a:r>
                      <a:r>
                        <a:rPr lang="ja-JP" altLang="en-US" sz="2400" u="none" strike="noStrike">
                          <a:effectLst/>
                        </a:rPr>
                        <a:t>たり</a:t>
                      </a:r>
                      <a:r>
                        <a:rPr lang="zh-CN" altLang="en-US" sz="2400" u="none" strike="noStrike">
                          <a:effectLst/>
                        </a:rPr>
                        <a:t>水使用量</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a:effectLst/>
                        </a:rPr>
                        <a:t>30</a:t>
                      </a:r>
                      <a:r>
                        <a:rPr lang="zh-CN" altLang="en-US" sz="2400" u="none" strike="noStrike">
                          <a:effectLst/>
                        </a:rPr>
                        <a:t>％減</a:t>
                      </a:r>
                      <a:r>
                        <a:rPr lang="en-US" altLang="zh-CN" sz="2400" u="none" strike="noStrike">
                          <a:effectLst/>
                        </a:rPr>
                        <a:t>(</a:t>
                      </a:r>
                      <a:r>
                        <a:rPr lang="zh-CN" altLang="en-US" sz="2400" u="none" strike="noStrike">
                          <a:effectLst/>
                        </a:rPr>
                        <a:t>注）</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dirty="0">
                          <a:effectLst/>
                        </a:rPr>
                        <a:t>35</a:t>
                      </a:r>
                      <a:r>
                        <a:rPr lang="zh-CN" altLang="en-US" sz="2400" u="none" strike="noStrike" dirty="0">
                          <a:effectLst/>
                        </a:rPr>
                        <a:t>％減（注）</a:t>
                      </a:r>
                      <a:endParaRPr lang="zh-CN" altLang="en-US" sz="2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dirty="0">
                          <a:effectLst/>
                        </a:rPr>
                        <a:t>23</a:t>
                      </a:r>
                      <a:r>
                        <a:rPr lang="zh-CN" altLang="en-US" sz="2400" u="none" strike="noStrike" dirty="0">
                          <a:effectLst/>
                        </a:rPr>
                        <a:t>％減</a:t>
                      </a:r>
                      <a:endParaRPr lang="zh-CN" altLang="en-US" sz="2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6" marB="0" anchor="ctr"/>
                </a:tc>
              </a:tr>
              <a:tr h="742301">
                <a:tc>
                  <a:txBody>
                    <a:bodyPr/>
                    <a:lstStyle/>
                    <a:p>
                      <a:pPr algn="l" fontAlgn="ctr"/>
                      <a:r>
                        <a:rPr lang="zh-CN" altLang="en-US" sz="2400" u="none" strike="noStrike">
                          <a:effectLst/>
                        </a:rPr>
                        <a:t>単位</a:t>
                      </a:r>
                      <a:r>
                        <a:rPr lang="en-US" sz="2400" u="none" strike="noStrike">
                          <a:effectLst/>
                        </a:rPr>
                        <a:t>GDP</a:t>
                      </a:r>
                      <a:r>
                        <a:rPr lang="zh-CN" altLang="en-US" sz="2400" u="none" strike="noStrike">
                          <a:effectLst/>
                        </a:rPr>
                        <a:t>当</a:t>
                      </a:r>
                      <a:r>
                        <a:rPr lang="ja-JP" altLang="en-US" sz="2400" u="none" strike="noStrike">
                          <a:effectLst/>
                        </a:rPr>
                        <a:t>たりエネルギー</a:t>
                      </a:r>
                      <a:r>
                        <a:rPr lang="zh-CN" altLang="en-US" sz="2400" u="none" strike="noStrike">
                          <a:effectLst/>
                        </a:rPr>
                        <a:t>使用量</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a:effectLst/>
                        </a:rPr>
                        <a:t>16</a:t>
                      </a:r>
                      <a:r>
                        <a:rPr lang="zh-CN" altLang="en-US" sz="2400" u="none" strike="noStrike">
                          <a:effectLst/>
                        </a:rPr>
                        <a:t>％減</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a:effectLst/>
                        </a:rPr>
                        <a:t>18.2</a:t>
                      </a:r>
                      <a:r>
                        <a:rPr lang="zh-CN" altLang="en-US" sz="2400" u="none" strike="noStrike">
                          <a:effectLst/>
                        </a:rPr>
                        <a:t>％減</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dirty="0">
                          <a:effectLst/>
                        </a:rPr>
                        <a:t>15</a:t>
                      </a:r>
                      <a:r>
                        <a:rPr lang="zh-CN" altLang="en-US" sz="2400" u="none" strike="noStrike" dirty="0">
                          <a:effectLst/>
                        </a:rPr>
                        <a:t>％減</a:t>
                      </a:r>
                      <a:endParaRPr lang="zh-CN" altLang="en-US" sz="2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6" marB="0" anchor="ctr"/>
                </a:tc>
              </a:tr>
              <a:tr h="742301">
                <a:tc>
                  <a:txBody>
                    <a:bodyPr/>
                    <a:lstStyle/>
                    <a:p>
                      <a:pPr algn="l" fontAlgn="ctr"/>
                      <a:r>
                        <a:rPr lang="zh-CN" altLang="en-US" sz="2400" u="none" strike="noStrike">
                          <a:effectLst/>
                        </a:rPr>
                        <a:t>単位</a:t>
                      </a:r>
                      <a:r>
                        <a:rPr lang="en-US" sz="2400" u="none" strike="noStrike">
                          <a:effectLst/>
                        </a:rPr>
                        <a:t>GDP</a:t>
                      </a:r>
                      <a:r>
                        <a:rPr lang="zh-CN" altLang="en-US" sz="2400" u="none" strike="noStrike">
                          <a:effectLst/>
                        </a:rPr>
                        <a:t>当</a:t>
                      </a:r>
                      <a:r>
                        <a:rPr lang="ja-JP" altLang="en-US" sz="2400" u="none" strike="noStrike">
                          <a:effectLst/>
                        </a:rPr>
                        <a:t>たり</a:t>
                      </a:r>
                      <a:r>
                        <a:rPr lang="en-US" sz="2400" u="none" strike="noStrike">
                          <a:effectLst/>
                        </a:rPr>
                        <a:t>CO2</a:t>
                      </a:r>
                      <a:r>
                        <a:rPr lang="zh-CN" altLang="en-US" sz="2400" u="none" strike="noStrike">
                          <a:effectLst/>
                        </a:rPr>
                        <a:t>排出量</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a:effectLst/>
                        </a:rPr>
                        <a:t>17</a:t>
                      </a:r>
                      <a:r>
                        <a:rPr lang="zh-CN" altLang="en-US" sz="2400" u="none" strike="noStrike">
                          <a:effectLst/>
                        </a:rPr>
                        <a:t>％減</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a:effectLst/>
                        </a:rPr>
                        <a:t>20</a:t>
                      </a:r>
                      <a:r>
                        <a:rPr lang="zh-CN" altLang="en-US" sz="2400" u="none" strike="noStrike">
                          <a:effectLst/>
                        </a:rPr>
                        <a:t>％減</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dirty="0">
                          <a:effectLst/>
                        </a:rPr>
                        <a:t>18</a:t>
                      </a:r>
                      <a:r>
                        <a:rPr lang="zh-CN" altLang="en-US" sz="2400" u="none" strike="noStrike" dirty="0">
                          <a:effectLst/>
                        </a:rPr>
                        <a:t>％減</a:t>
                      </a:r>
                      <a:endParaRPr lang="zh-CN" altLang="en-US" sz="2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6" marB="0" anchor="ctr"/>
                </a:tc>
              </a:tr>
              <a:tr h="375921">
                <a:tc>
                  <a:txBody>
                    <a:bodyPr/>
                    <a:lstStyle/>
                    <a:p>
                      <a:pPr algn="l" fontAlgn="ctr"/>
                      <a:r>
                        <a:rPr lang="zh-CN" altLang="en-US" sz="2400" u="none" strike="noStrike">
                          <a:effectLst/>
                        </a:rPr>
                        <a:t>汚染物資排出量</a:t>
                      </a:r>
                      <a:r>
                        <a:rPr lang="en-US" sz="2400" u="none" strike="noStrike">
                          <a:effectLst/>
                        </a:rPr>
                        <a:t>COD</a:t>
                      </a:r>
                      <a:endParaRPr 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a:effectLst/>
                        </a:rPr>
                        <a:t>8</a:t>
                      </a:r>
                      <a:r>
                        <a:rPr lang="zh-CN" altLang="en-US" sz="2400" u="none" strike="noStrike">
                          <a:effectLst/>
                        </a:rPr>
                        <a:t>％減</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a:effectLst/>
                        </a:rPr>
                        <a:t>12.9</a:t>
                      </a:r>
                      <a:r>
                        <a:rPr lang="zh-CN" altLang="en-US" sz="2400" u="none" strike="noStrike">
                          <a:effectLst/>
                        </a:rPr>
                        <a:t>％減</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dirty="0">
                          <a:effectLst/>
                        </a:rPr>
                        <a:t>10</a:t>
                      </a:r>
                      <a:r>
                        <a:rPr lang="zh-CN" altLang="en-US" sz="2400" u="none" strike="noStrike" dirty="0">
                          <a:effectLst/>
                        </a:rPr>
                        <a:t>％減</a:t>
                      </a:r>
                      <a:endParaRPr lang="zh-CN" altLang="en-US" sz="2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6" marB="0" anchor="ctr"/>
                </a:tc>
              </a:tr>
              <a:tr h="375921">
                <a:tc>
                  <a:txBody>
                    <a:bodyPr/>
                    <a:lstStyle/>
                    <a:p>
                      <a:pPr algn="l" fontAlgn="ctr"/>
                      <a:r>
                        <a:rPr lang="zh-CN" altLang="en-US" sz="2400" u="none" strike="noStrike">
                          <a:effectLst/>
                        </a:rPr>
                        <a:t>同</a:t>
                      </a:r>
                      <a:r>
                        <a:rPr lang="en-US" sz="2400" u="none" strike="noStrike">
                          <a:effectLst/>
                        </a:rPr>
                        <a:t>SO2</a:t>
                      </a:r>
                      <a:endParaRPr 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a:effectLst/>
                        </a:rPr>
                        <a:t>8</a:t>
                      </a:r>
                      <a:r>
                        <a:rPr lang="zh-CN" altLang="en-US" sz="2400" u="none" strike="noStrike">
                          <a:effectLst/>
                        </a:rPr>
                        <a:t>％減</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a:effectLst/>
                        </a:rPr>
                        <a:t>18.0</a:t>
                      </a:r>
                      <a:r>
                        <a:rPr lang="zh-CN" altLang="en-US" sz="2400" u="none" strike="noStrike">
                          <a:effectLst/>
                        </a:rPr>
                        <a:t>％減</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dirty="0">
                          <a:effectLst/>
                        </a:rPr>
                        <a:t>15</a:t>
                      </a:r>
                      <a:r>
                        <a:rPr lang="zh-CN" altLang="en-US" sz="2400" u="none" strike="noStrike" dirty="0">
                          <a:effectLst/>
                        </a:rPr>
                        <a:t>％減</a:t>
                      </a:r>
                      <a:endParaRPr lang="zh-CN" altLang="en-US" sz="2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6" marB="0" anchor="ctr"/>
                </a:tc>
              </a:tr>
              <a:tr h="375921">
                <a:tc>
                  <a:txBody>
                    <a:bodyPr/>
                    <a:lstStyle/>
                    <a:p>
                      <a:pPr algn="l" fontAlgn="ctr"/>
                      <a:r>
                        <a:rPr lang="zh-CN" altLang="en-US" sz="2400" u="none" strike="noStrike">
                          <a:effectLst/>
                        </a:rPr>
                        <a:t>同</a:t>
                      </a:r>
                      <a:r>
                        <a:rPr lang="ja-JP" altLang="en-US" sz="2400" u="none" strike="noStrike">
                          <a:effectLst/>
                        </a:rPr>
                        <a:t>アンモニア</a:t>
                      </a:r>
                      <a:r>
                        <a:rPr lang="zh-CN" altLang="en-US" sz="2400" u="none" strike="noStrike">
                          <a:effectLst/>
                        </a:rPr>
                        <a:t>性窒素</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a:effectLst/>
                        </a:rPr>
                        <a:t>10</a:t>
                      </a:r>
                      <a:r>
                        <a:rPr lang="zh-CN" altLang="en-US" sz="2400" u="none" strike="noStrike">
                          <a:effectLst/>
                        </a:rPr>
                        <a:t>％減</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a:effectLst/>
                        </a:rPr>
                        <a:t>13.0</a:t>
                      </a:r>
                      <a:r>
                        <a:rPr lang="zh-CN" altLang="en-US" sz="2400" u="none" strike="noStrike">
                          <a:effectLst/>
                        </a:rPr>
                        <a:t>％減</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dirty="0">
                          <a:effectLst/>
                        </a:rPr>
                        <a:t>10</a:t>
                      </a:r>
                      <a:r>
                        <a:rPr lang="zh-CN" altLang="en-US" sz="2400" u="none" strike="noStrike" dirty="0">
                          <a:effectLst/>
                        </a:rPr>
                        <a:t>％減</a:t>
                      </a:r>
                      <a:endParaRPr lang="zh-CN" altLang="en-US" sz="2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6" marB="0" anchor="ctr"/>
                </a:tc>
              </a:tr>
              <a:tr h="375921">
                <a:tc>
                  <a:txBody>
                    <a:bodyPr/>
                    <a:lstStyle/>
                    <a:p>
                      <a:pPr algn="l" fontAlgn="ctr"/>
                      <a:r>
                        <a:rPr lang="zh-CN" altLang="en-US" sz="2400" u="none" strike="noStrike">
                          <a:effectLst/>
                        </a:rPr>
                        <a:t>同</a:t>
                      </a:r>
                      <a:r>
                        <a:rPr lang="en-US" sz="2400" u="none" strike="noStrike">
                          <a:effectLst/>
                        </a:rPr>
                        <a:t>NOX</a:t>
                      </a:r>
                      <a:endParaRPr 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a:effectLst/>
                        </a:rPr>
                        <a:t>10</a:t>
                      </a:r>
                      <a:r>
                        <a:rPr lang="zh-CN" altLang="en-US" sz="2400" u="none" strike="noStrike">
                          <a:effectLst/>
                        </a:rPr>
                        <a:t>％減</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a:effectLst/>
                        </a:rPr>
                        <a:t>18.6</a:t>
                      </a:r>
                      <a:r>
                        <a:rPr lang="zh-CN" altLang="en-US" sz="2400" u="none" strike="noStrike">
                          <a:effectLst/>
                        </a:rPr>
                        <a:t>％減</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r>
                        <a:rPr lang="en-US" altLang="zh-CN" sz="2400" u="none" strike="noStrike" dirty="0">
                          <a:effectLst/>
                        </a:rPr>
                        <a:t>15</a:t>
                      </a:r>
                      <a:r>
                        <a:rPr lang="zh-CN" altLang="en-US" sz="2400" u="none" strike="noStrike" dirty="0">
                          <a:effectLst/>
                        </a:rPr>
                        <a:t>％減</a:t>
                      </a:r>
                      <a:endParaRPr lang="zh-CN" altLang="en-US" sz="2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6" marB="0" anchor="ctr"/>
                </a:tc>
              </a:tr>
              <a:tr h="375921">
                <a:tc>
                  <a:txBody>
                    <a:bodyPr/>
                    <a:lstStyle/>
                    <a:p>
                      <a:pPr algn="l" fontAlgn="ctr"/>
                      <a:r>
                        <a:rPr lang="zh-CN" altLang="en-US" sz="2400" u="none" strike="noStrike">
                          <a:effectLst/>
                        </a:rPr>
                        <a:t>森林被覆率</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r" fontAlgn="ctr"/>
                      <a:r>
                        <a:rPr lang="en-US" altLang="zh-CN" sz="2400" u="none" strike="noStrike">
                          <a:effectLst/>
                        </a:rPr>
                        <a:t>21.66%</a:t>
                      </a:r>
                      <a:endParaRPr lang="en-US" altLang="zh-CN"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r" fontAlgn="ctr"/>
                      <a:r>
                        <a:rPr lang="en-US" altLang="zh-CN" sz="2400" u="none" strike="noStrike">
                          <a:effectLst/>
                        </a:rPr>
                        <a:t>21.66%</a:t>
                      </a:r>
                      <a:endParaRPr lang="en-US" altLang="zh-CN" sz="2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r" fontAlgn="ctr"/>
                      <a:r>
                        <a:rPr lang="en-US" altLang="zh-CN" sz="2400" u="none" strike="noStrike" dirty="0">
                          <a:effectLst/>
                        </a:rPr>
                        <a:t>23.04%</a:t>
                      </a:r>
                      <a:endParaRPr lang="en-US" altLang="zh-CN" sz="2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6" marB="0" anchor="ctr"/>
                </a:tc>
              </a:tr>
              <a:tr h="364855">
                <a:tc gridSpan="2">
                  <a:txBody>
                    <a:bodyPr/>
                    <a:lstStyle/>
                    <a:p>
                      <a:pPr algn="l" fontAlgn="ctr"/>
                      <a:r>
                        <a:rPr lang="zh-CN" altLang="en-US" sz="1100" u="none" strike="noStrike">
                          <a:effectLst/>
                        </a:rPr>
                        <a:t>（注）単位工業生産当</a:t>
                      </a:r>
                      <a:r>
                        <a:rPr lang="ja-JP" altLang="en-US" sz="1100" u="none" strike="noStrike">
                          <a:effectLst/>
                        </a:rPr>
                        <a:t>たり</a:t>
                      </a:r>
                      <a:endParaRPr lang="ja-JP" altLang="en-US" sz="11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hMerge="1">
                  <a:txBody>
                    <a:bodyPr/>
                    <a:lstStyle/>
                    <a:p>
                      <a:endParaRPr lang="zh-CN" altLang="en-US"/>
                    </a:p>
                  </a:txBody>
                  <a:tcPr/>
                </a:tc>
                <a:tc>
                  <a:txBody>
                    <a:bodyPr/>
                    <a:lstStyle/>
                    <a:p>
                      <a:pPr algn="l" fontAlgn="ctr"/>
                      <a:endParaRPr lang="zh-CN" altLang="en-US" sz="1100" b="0" i="0" u="none" strike="noStrike">
                        <a:solidFill>
                          <a:srgbClr val="000000"/>
                        </a:solidFill>
                        <a:effectLst/>
                        <a:latin typeface="宋体" panose="02010600030101010101" pitchFamily="2" charset="-122"/>
                        <a:ea typeface="宋体" panose="02010600030101010101" pitchFamily="2" charset="-122"/>
                      </a:endParaRPr>
                    </a:p>
                  </a:txBody>
                  <a:tcPr marL="9525" marR="9525" marT="9526" marB="0" anchor="ctr"/>
                </a:tc>
                <a:tc>
                  <a:txBody>
                    <a:bodyPr/>
                    <a:lstStyle/>
                    <a:p>
                      <a:pPr algn="l" fontAlgn="ctr"/>
                      <a:endParaRPr lang="zh-CN" altLang="en-US" sz="11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6" marB="0" anchor="ctr"/>
                </a:tc>
              </a:tr>
            </a:tbl>
          </a:graphicData>
        </a:graphic>
      </p:graphicFrame>
    </p:spTree>
    <p:extLst>
      <p:ext uri="{BB962C8B-B14F-4D97-AF65-F5344CB8AC3E}">
        <p14:creationId xmlns:p14="http://schemas.microsoft.com/office/powerpoint/2010/main" val="7675344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番号プレースホルダ 5"/>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A118B26E-30BF-4BA1-846F-CD955D6381EC}" type="slidenum">
              <a:rPr lang="en-US" altLang="ja-JP" sz="1200">
                <a:solidFill>
                  <a:srgbClr val="FFFFE9"/>
                </a:solidFill>
                <a:latin typeface="Calibri" panose="020F0502020204030204" pitchFamily="34" charset="0"/>
              </a:rPr>
              <a:pPr algn="r"/>
              <a:t>23</a:t>
            </a:fld>
            <a:endParaRPr lang="en-US" altLang="ja-JP" sz="1200">
              <a:solidFill>
                <a:srgbClr val="FFFFE9"/>
              </a:solidFill>
              <a:latin typeface="Calibri" panose="020F0502020204030204" pitchFamily="34" charset="0"/>
            </a:endParaRPr>
          </a:p>
        </p:txBody>
      </p:sp>
      <p:sp>
        <p:nvSpPr>
          <p:cNvPr id="33795" name="Rectangle 2" descr="Large confetti"/>
          <p:cNvSpPr>
            <a:spLocks noGrp="1" noChangeArrowheads="1"/>
          </p:cNvSpPr>
          <p:nvPr>
            <p:ph type="title" idx="4294967295"/>
          </p:nvPr>
        </p:nvSpPr>
        <p:spPr/>
        <p:txBody>
          <a:bodyPr/>
          <a:lstStyle/>
          <a:p>
            <a:r>
              <a:rPr lang="ja-JP" altLang="en-US" sz="4000">
                <a:solidFill>
                  <a:srgbClr val="0070C0"/>
                </a:solidFill>
              </a:rPr>
              <a:t>エネルギー政策の展開</a:t>
            </a:r>
            <a:endParaRPr lang="ja-JP" altLang="en-US" sz="4000">
              <a:solidFill>
                <a:srgbClr val="2280FE"/>
              </a:solidFill>
            </a:endParaRPr>
          </a:p>
        </p:txBody>
      </p:sp>
      <p:sp>
        <p:nvSpPr>
          <p:cNvPr id="33796" name="Rectangle 4"/>
          <p:cNvSpPr>
            <a:spLocks noChangeArrowheads="1"/>
          </p:cNvSpPr>
          <p:nvPr/>
        </p:nvSpPr>
        <p:spPr bwMode="auto">
          <a:xfrm>
            <a:off x="971550" y="1773238"/>
            <a:ext cx="7618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50000"/>
              </a:spcBef>
            </a:pPr>
            <a:r>
              <a:rPr lang="en-US" altLang="ja-JP">
                <a:solidFill>
                  <a:srgbClr val="FC7624"/>
                </a:solidFill>
                <a:latin typeface="Calibri" panose="020F0502020204030204" pitchFamily="34" charset="0"/>
              </a:rPr>
              <a:t>【</a:t>
            </a:r>
            <a:r>
              <a:rPr lang="ja-JP" altLang="en-US">
                <a:solidFill>
                  <a:srgbClr val="FC7624"/>
                </a:solidFill>
                <a:latin typeface="Calibri" panose="020F0502020204030204" pitchFamily="34" charset="0"/>
              </a:rPr>
              <a:t>エネルギー消費の</a:t>
            </a:r>
            <a:r>
              <a:rPr lang="en-US" altLang="ja-JP">
                <a:solidFill>
                  <a:srgbClr val="FC7624"/>
                </a:solidFill>
                <a:latin typeface="Calibri" panose="020F0502020204030204" pitchFamily="34" charset="0"/>
              </a:rPr>
              <a:t>GDP</a:t>
            </a:r>
            <a:r>
              <a:rPr lang="ja-JP" altLang="en-US">
                <a:solidFill>
                  <a:srgbClr val="FC7624"/>
                </a:solidFill>
                <a:latin typeface="Calibri" panose="020F0502020204030204" pitchFamily="34" charset="0"/>
              </a:rPr>
              <a:t>原単位および</a:t>
            </a:r>
            <a:r>
              <a:rPr lang="en-US" altLang="ja-JP">
                <a:solidFill>
                  <a:srgbClr val="FC7624"/>
                </a:solidFill>
                <a:latin typeface="Calibri" panose="020F0502020204030204" pitchFamily="34" charset="0"/>
              </a:rPr>
              <a:t>SO</a:t>
            </a:r>
            <a:r>
              <a:rPr lang="en-US" altLang="ja-JP" baseline="-25000">
                <a:solidFill>
                  <a:srgbClr val="FC7624"/>
                </a:solidFill>
                <a:latin typeface="Calibri" panose="020F0502020204030204" pitchFamily="34" charset="0"/>
              </a:rPr>
              <a:t>2</a:t>
            </a:r>
            <a:r>
              <a:rPr lang="ja-JP" altLang="en-US">
                <a:solidFill>
                  <a:srgbClr val="FC7624"/>
                </a:solidFill>
                <a:latin typeface="Calibri" panose="020F0502020204030204" pitchFamily="34" charset="0"/>
              </a:rPr>
              <a:t>排出量の推移</a:t>
            </a:r>
            <a:r>
              <a:rPr lang="en-US" altLang="ja-JP">
                <a:solidFill>
                  <a:srgbClr val="FC7624"/>
                </a:solidFill>
                <a:latin typeface="Calibri" panose="020F0502020204030204" pitchFamily="34" charset="0"/>
              </a:rPr>
              <a:t>】</a:t>
            </a:r>
          </a:p>
        </p:txBody>
      </p:sp>
      <p:sp>
        <p:nvSpPr>
          <p:cNvPr id="33797" name="Text Box 5"/>
          <p:cNvSpPr txBox="1">
            <a:spLocks noChangeArrowheads="1"/>
          </p:cNvSpPr>
          <p:nvPr/>
        </p:nvSpPr>
        <p:spPr bwMode="auto">
          <a:xfrm>
            <a:off x="971550" y="6381750"/>
            <a:ext cx="50403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50000"/>
              </a:spcBef>
            </a:pPr>
            <a:r>
              <a:rPr lang="ja-JP" altLang="en-US" sz="1200">
                <a:solidFill>
                  <a:srgbClr val="00264C"/>
                </a:solidFill>
                <a:latin typeface="Calibri" panose="020F0502020204030204" pitchFamily="34" charset="0"/>
                <a:ea typeface="ＭＳ Ｐ明朝" panose="02020600040205080304" pitchFamily="18" charset="-128"/>
              </a:rPr>
              <a:t>（出所）</a:t>
            </a:r>
            <a:r>
              <a:rPr lang="en-US" altLang="ja-JP" sz="1200">
                <a:solidFill>
                  <a:srgbClr val="00264C"/>
                </a:solidFill>
                <a:latin typeface="Calibri" panose="020F0502020204030204" pitchFamily="34" charset="0"/>
                <a:ea typeface="ＭＳ Ｐ明朝" panose="02020600040205080304" pitchFamily="18" charset="-128"/>
              </a:rPr>
              <a:t>『</a:t>
            </a:r>
            <a:r>
              <a:rPr lang="ja-JP" altLang="en-US" sz="1200">
                <a:solidFill>
                  <a:srgbClr val="00264C"/>
                </a:solidFill>
                <a:latin typeface="Calibri" panose="020F0502020204030204" pitchFamily="34" charset="0"/>
                <a:ea typeface="ＭＳ Ｐ明朝" panose="02020600040205080304" pitchFamily="18" charset="-128"/>
              </a:rPr>
              <a:t>中国環境統計年報</a:t>
            </a:r>
            <a:r>
              <a:rPr lang="en-US" altLang="ja-JP" sz="1200">
                <a:solidFill>
                  <a:srgbClr val="00264C"/>
                </a:solidFill>
                <a:latin typeface="Calibri" panose="020F0502020204030204" pitchFamily="34" charset="0"/>
                <a:ea typeface="ＭＳ Ｐ明朝" panose="02020600040205080304" pitchFamily="18" charset="-128"/>
              </a:rPr>
              <a:t>2009』</a:t>
            </a:r>
            <a:r>
              <a:rPr lang="ja-JP" altLang="en-US" sz="1200">
                <a:solidFill>
                  <a:srgbClr val="00264C"/>
                </a:solidFill>
                <a:latin typeface="Calibri" panose="020F0502020204030204" pitchFamily="34" charset="0"/>
                <a:ea typeface="ＭＳ Ｐ明朝" panose="02020600040205080304" pitchFamily="18" charset="-128"/>
              </a:rPr>
              <a:t>および新聞報道より作成</a:t>
            </a:r>
          </a:p>
        </p:txBody>
      </p:sp>
      <p:pic>
        <p:nvPicPr>
          <p:cNvPr id="337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2276475"/>
            <a:ext cx="72009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スライド番号プレースホルダ 5"/>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028900EA-E001-46BB-B8D1-4F0FC278679D}" type="slidenum">
              <a:rPr lang="en-US" altLang="ja-JP" sz="1200">
                <a:solidFill>
                  <a:srgbClr val="FFFFE9"/>
                </a:solidFill>
                <a:latin typeface="Calibri" panose="020F0502020204030204" pitchFamily="34" charset="0"/>
              </a:rPr>
              <a:pPr algn="r"/>
              <a:t>24</a:t>
            </a:fld>
            <a:endParaRPr lang="en-US" altLang="ja-JP" sz="1200">
              <a:solidFill>
                <a:srgbClr val="FFFFE9"/>
              </a:solidFill>
              <a:latin typeface="Calibri" panose="020F0502020204030204" pitchFamily="34" charset="0"/>
            </a:endParaRPr>
          </a:p>
        </p:txBody>
      </p:sp>
      <p:sp>
        <p:nvSpPr>
          <p:cNvPr id="34819" name="Rectangle 2" descr="Large confetti"/>
          <p:cNvSpPr>
            <a:spLocks noGrp="1" noChangeArrowheads="1"/>
          </p:cNvSpPr>
          <p:nvPr>
            <p:ph type="title" idx="4294967295"/>
          </p:nvPr>
        </p:nvSpPr>
        <p:spPr/>
        <p:txBody>
          <a:bodyPr/>
          <a:lstStyle/>
          <a:p>
            <a:r>
              <a:rPr lang="ja-JP" altLang="en-US" sz="4000">
                <a:solidFill>
                  <a:srgbClr val="0070C0"/>
                </a:solidFill>
              </a:rPr>
              <a:t>エネルギー政策の展開</a:t>
            </a:r>
            <a:endParaRPr lang="ja-JP" altLang="en-US" sz="4000">
              <a:solidFill>
                <a:srgbClr val="2280FE"/>
              </a:solidFill>
            </a:endParaRPr>
          </a:p>
        </p:txBody>
      </p:sp>
      <p:sp>
        <p:nvSpPr>
          <p:cNvPr id="13316" name="Rectangle 3"/>
          <p:cNvSpPr>
            <a:spLocks noGrp="1" noChangeArrowheads="1"/>
          </p:cNvSpPr>
          <p:nvPr>
            <p:ph type="body" idx="4294967295"/>
          </p:nvPr>
        </p:nvSpPr>
        <p:spPr>
          <a:xfrm>
            <a:off x="571500" y="1785938"/>
            <a:ext cx="8072438" cy="4740275"/>
          </a:xfrm>
        </p:spPr>
        <p:txBody>
          <a:bodyPr>
            <a:normAutofit/>
          </a:bodyPr>
          <a:lstStyle/>
          <a:p>
            <a:pPr>
              <a:lnSpc>
                <a:spcPct val="80000"/>
              </a:lnSpc>
            </a:pPr>
            <a:r>
              <a:rPr lang="ja-JP" altLang="en-US" sz="2400"/>
              <a:t>第</a:t>
            </a:r>
            <a:r>
              <a:rPr lang="en-US" altLang="ja-JP" sz="2400"/>
              <a:t>11</a:t>
            </a:r>
            <a:r>
              <a:rPr lang="ja-JP" altLang="en-US" sz="2400"/>
              <a:t>次五カ年計画期間中（～</a:t>
            </a:r>
            <a:r>
              <a:rPr lang="en-US" altLang="ja-JP" sz="2400"/>
              <a:t>2010</a:t>
            </a:r>
            <a:r>
              <a:rPr lang="ja-JP" altLang="en-US" sz="2400"/>
              <a:t>年）で、</a:t>
            </a:r>
          </a:p>
          <a:p>
            <a:pPr>
              <a:lnSpc>
                <a:spcPct val="80000"/>
              </a:lnSpc>
              <a:buFontTx/>
              <a:buNone/>
            </a:pPr>
            <a:r>
              <a:rPr lang="ja-JP" altLang="en-US" sz="2400"/>
              <a:t>　　</a:t>
            </a:r>
            <a:r>
              <a:rPr lang="en-US" altLang="ja-JP" sz="2400" u="sng">
                <a:solidFill>
                  <a:srgbClr val="FC7624"/>
                </a:solidFill>
              </a:rPr>
              <a:t>3</a:t>
            </a:r>
            <a:r>
              <a:rPr lang="ja-JP" altLang="en-US" sz="2400" u="sng">
                <a:solidFill>
                  <a:srgbClr val="FC7624"/>
                </a:solidFill>
              </a:rPr>
              <a:t>億</a:t>
            </a:r>
            <a:r>
              <a:rPr lang="en-US" altLang="ja-JP" sz="2400" u="sng">
                <a:solidFill>
                  <a:srgbClr val="FC7624"/>
                </a:solidFill>
              </a:rPr>
              <a:t>5500</a:t>
            </a:r>
            <a:r>
              <a:rPr lang="ja-JP" altLang="en-US" sz="2400" u="sng">
                <a:solidFill>
                  <a:srgbClr val="FC7624"/>
                </a:solidFill>
              </a:rPr>
              <a:t>万</a:t>
            </a:r>
            <a:r>
              <a:rPr lang="en-US" altLang="ja-JP" sz="2400" u="sng">
                <a:solidFill>
                  <a:srgbClr val="FC7624"/>
                </a:solidFill>
              </a:rPr>
              <a:t>kW</a:t>
            </a:r>
            <a:r>
              <a:rPr lang="ja-JP" altLang="en-US" sz="2400"/>
              <a:t>の排煙脱硫装置を導入する目標</a:t>
            </a:r>
          </a:p>
          <a:p>
            <a:pPr>
              <a:lnSpc>
                <a:spcPct val="80000"/>
              </a:lnSpc>
              <a:buFontTx/>
              <a:buNone/>
            </a:pPr>
            <a:r>
              <a:rPr lang="ja-JP" altLang="en-US" sz="2400"/>
              <a:t>　　うち新設石炭火力　</a:t>
            </a:r>
            <a:r>
              <a:rPr lang="en-US" altLang="ja-JP" sz="2400"/>
              <a:t>1</a:t>
            </a:r>
            <a:r>
              <a:rPr lang="ja-JP" altLang="en-US" sz="2400"/>
              <a:t>億</a:t>
            </a:r>
            <a:r>
              <a:rPr lang="en-US" altLang="ja-JP" sz="2400"/>
              <a:t>8800</a:t>
            </a:r>
            <a:r>
              <a:rPr lang="ja-JP" altLang="en-US" sz="2400"/>
              <a:t>万</a:t>
            </a:r>
            <a:r>
              <a:rPr lang="en-US" altLang="ja-JP" sz="2400"/>
              <a:t>kW</a:t>
            </a:r>
          </a:p>
          <a:p>
            <a:pPr>
              <a:lnSpc>
                <a:spcPct val="80000"/>
              </a:lnSpc>
              <a:buFontTx/>
              <a:buNone/>
            </a:pPr>
            <a:r>
              <a:rPr lang="ja-JP" altLang="en-US" sz="2400"/>
              <a:t>　　　　 既設石炭火力　</a:t>
            </a:r>
            <a:r>
              <a:rPr lang="en-US" altLang="ja-JP" sz="2400"/>
              <a:t>1</a:t>
            </a:r>
            <a:r>
              <a:rPr lang="ja-JP" altLang="en-US" sz="2400"/>
              <a:t>億</a:t>
            </a:r>
            <a:r>
              <a:rPr lang="en-US" altLang="ja-JP" sz="2400"/>
              <a:t>6700</a:t>
            </a:r>
            <a:r>
              <a:rPr lang="ja-JP" altLang="en-US" sz="2400"/>
              <a:t>万</a:t>
            </a:r>
            <a:r>
              <a:rPr lang="en-US" altLang="ja-JP" sz="2400"/>
              <a:t>kW</a:t>
            </a:r>
          </a:p>
          <a:p>
            <a:pPr>
              <a:lnSpc>
                <a:spcPct val="80000"/>
              </a:lnSpc>
              <a:buFontTx/>
              <a:buNone/>
            </a:pPr>
            <a:r>
              <a:rPr lang="ja-JP" altLang="en-US" sz="2400"/>
              <a:t>　　石炭火力設備全体に占める比率は</a:t>
            </a:r>
            <a:r>
              <a:rPr lang="en-US" altLang="ja-JP" sz="2400" u="sng">
                <a:solidFill>
                  <a:srgbClr val="FC7624"/>
                </a:solidFill>
              </a:rPr>
              <a:t>60</a:t>
            </a:r>
            <a:r>
              <a:rPr lang="ja-JP" altLang="en-US" sz="2400" u="sng">
                <a:solidFill>
                  <a:srgbClr val="FC7624"/>
                </a:solidFill>
              </a:rPr>
              <a:t>％程度、</a:t>
            </a:r>
            <a:endParaRPr lang="ja-JP" altLang="en-US" sz="2400"/>
          </a:p>
          <a:p>
            <a:pPr>
              <a:lnSpc>
                <a:spcPct val="80000"/>
              </a:lnSpc>
              <a:buFontTx/>
              <a:buNone/>
            </a:pPr>
            <a:r>
              <a:rPr lang="ja-JP" altLang="en-US" sz="2400"/>
              <a:t>　　これによる</a:t>
            </a:r>
            <a:r>
              <a:rPr lang="en-US" altLang="ja-JP" sz="2400"/>
              <a:t>SO</a:t>
            </a:r>
            <a:r>
              <a:rPr lang="en-US" altLang="ja-JP" sz="2400" baseline="-25000"/>
              <a:t>2</a:t>
            </a:r>
            <a:r>
              <a:rPr lang="ja-JP" altLang="en-US" sz="2400"/>
              <a:t>削減量は</a:t>
            </a:r>
            <a:r>
              <a:rPr lang="en-US" altLang="ja-JP" sz="2400"/>
              <a:t>590</a:t>
            </a:r>
            <a:r>
              <a:rPr lang="ja-JP" altLang="en-US" sz="2400"/>
              <a:t>万トン</a:t>
            </a:r>
          </a:p>
          <a:p>
            <a:pPr>
              <a:lnSpc>
                <a:spcPct val="80000"/>
              </a:lnSpc>
              <a:buFontTx/>
              <a:buNone/>
            </a:pPr>
            <a:r>
              <a:rPr lang="ja-JP" altLang="en-US" sz="2400"/>
              <a:t>　　　（他に</a:t>
            </a:r>
            <a:r>
              <a:rPr lang="en-US" altLang="ja-JP" sz="2400"/>
              <a:t>1500</a:t>
            </a:r>
            <a:r>
              <a:rPr lang="ja-JP" altLang="en-US" sz="2400"/>
              <a:t>万</a:t>
            </a:r>
            <a:r>
              <a:rPr lang="en-US" altLang="ja-JP" sz="2400"/>
              <a:t>kW</a:t>
            </a:r>
            <a:r>
              <a:rPr lang="ja-JP" altLang="en-US" sz="2400"/>
              <a:t>の小型ユニットの停止で</a:t>
            </a:r>
            <a:r>
              <a:rPr lang="en-US" altLang="ja-JP" sz="2400"/>
              <a:t>73</a:t>
            </a:r>
            <a:r>
              <a:rPr lang="ja-JP" altLang="en-US" sz="2400"/>
              <a:t>万トン）</a:t>
            </a:r>
          </a:p>
          <a:p>
            <a:pPr>
              <a:lnSpc>
                <a:spcPct val="80000"/>
              </a:lnSpc>
              <a:buFontTx/>
              <a:buNone/>
            </a:pPr>
            <a:r>
              <a:rPr lang="ja-JP" altLang="en-US" sz="2400"/>
              <a:t>　　</a:t>
            </a:r>
            <a:r>
              <a:rPr lang="en-US" altLang="ja-JP" sz="2400"/>
              <a:t>2010</a:t>
            </a:r>
            <a:r>
              <a:rPr lang="ja-JP" altLang="en-US" sz="2400"/>
              <a:t>年の石炭火力からの</a:t>
            </a:r>
            <a:r>
              <a:rPr lang="en-US" altLang="ja-JP" sz="2400"/>
              <a:t>SO</a:t>
            </a:r>
            <a:r>
              <a:rPr lang="en-US" altLang="ja-JP" sz="2400" baseline="-25000"/>
              <a:t>2</a:t>
            </a:r>
            <a:r>
              <a:rPr lang="ja-JP" altLang="en-US" sz="2400"/>
              <a:t>排出量は</a:t>
            </a:r>
          </a:p>
          <a:p>
            <a:pPr>
              <a:lnSpc>
                <a:spcPct val="80000"/>
              </a:lnSpc>
              <a:buFontTx/>
              <a:buNone/>
            </a:pPr>
            <a:r>
              <a:rPr lang="ja-JP" altLang="en-US" sz="2400"/>
              <a:t>　　　　対</a:t>
            </a:r>
            <a:r>
              <a:rPr lang="en-US" altLang="ja-JP" sz="2400"/>
              <a:t>2005</a:t>
            </a:r>
            <a:r>
              <a:rPr lang="ja-JP" altLang="en-US" sz="2400"/>
              <a:t>年比で</a:t>
            </a:r>
            <a:r>
              <a:rPr lang="en-US" altLang="ja-JP" sz="2400"/>
              <a:t>39</a:t>
            </a:r>
            <a:r>
              <a:rPr lang="ja-JP" altLang="en-US" sz="2400"/>
              <a:t>％減となる見込み</a:t>
            </a:r>
          </a:p>
          <a:p>
            <a:pPr algn="ctr">
              <a:lnSpc>
                <a:spcPct val="80000"/>
              </a:lnSpc>
              <a:buFontTx/>
              <a:buNone/>
            </a:pPr>
            <a:r>
              <a:rPr lang="ja-JP" altLang="en-US" sz="2400"/>
              <a:t>　　↓</a:t>
            </a:r>
          </a:p>
          <a:p>
            <a:pPr>
              <a:lnSpc>
                <a:spcPct val="80000"/>
              </a:lnSpc>
              <a:buFontTx/>
              <a:buNone/>
            </a:pPr>
            <a:r>
              <a:rPr lang="ja-JP" altLang="en-US" sz="2400"/>
              <a:t>実際、</a:t>
            </a:r>
            <a:r>
              <a:rPr lang="en-US" altLang="ja-JP" sz="2400"/>
              <a:t>2009</a:t>
            </a:r>
            <a:r>
              <a:rPr lang="ja-JP" altLang="en-US" sz="2400"/>
              <a:t>年末で</a:t>
            </a:r>
            <a:r>
              <a:rPr lang="en-US" altLang="ja-JP" sz="2400" u="sng">
                <a:solidFill>
                  <a:srgbClr val="FC7624"/>
                </a:solidFill>
              </a:rPr>
              <a:t>4</a:t>
            </a:r>
            <a:r>
              <a:rPr lang="ja-JP" altLang="en-US" sz="2400" u="sng">
                <a:solidFill>
                  <a:srgbClr val="FC7624"/>
                </a:solidFill>
              </a:rPr>
              <a:t>億</a:t>
            </a:r>
            <a:r>
              <a:rPr lang="en-US" altLang="ja-JP" sz="2400" u="sng">
                <a:solidFill>
                  <a:srgbClr val="FC7624"/>
                </a:solidFill>
              </a:rPr>
              <a:t>6100</a:t>
            </a:r>
            <a:r>
              <a:rPr lang="ja-JP" altLang="en-US" sz="2400" u="sng">
                <a:solidFill>
                  <a:srgbClr val="FC7624"/>
                </a:solidFill>
              </a:rPr>
              <a:t>万</a:t>
            </a:r>
            <a:r>
              <a:rPr lang="en-US" altLang="ja-JP" sz="2400" u="sng">
                <a:solidFill>
                  <a:srgbClr val="FC7624"/>
                </a:solidFill>
              </a:rPr>
              <a:t>kW</a:t>
            </a:r>
            <a:r>
              <a:rPr lang="ja-JP" altLang="en-US" sz="2400"/>
              <a:t>の排煙脱硫装置が導入済、石炭火力発電設備容量に占める比率は</a:t>
            </a:r>
            <a:r>
              <a:rPr lang="en-US" altLang="ja-JP" sz="2400" u="sng">
                <a:solidFill>
                  <a:srgbClr val="FC7624"/>
                </a:solidFill>
              </a:rPr>
              <a:t>71</a:t>
            </a:r>
            <a:r>
              <a:rPr lang="ja-JP" altLang="en-US" sz="2400" u="sng">
                <a:solidFill>
                  <a:srgbClr val="FC7624"/>
                </a:solidFill>
              </a:rPr>
              <a:t>％</a:t>
            </a:r>
            <a:r>
              <a:rPr lang="ja-JP" altLang="en-US" sz="2400"/>
              <a:t>となった。</a:t>
            </a:r>
          </a:p>
          <a:p>
            <a:pPr>
              <a:lnSpc>
                <a:spcPct val="80000"/>
              </a:lnSpc>
              <a:buFontTx/>
              <a:buNone/>
            </a:pPr>
            <a:r>
              <a:rPr lang="ja-JP" altLang="en-US" sz="2400"/>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番号プレースホルダ 5"/>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DE7D5C70-A2A7-4DE1-BE0C-C1E81F732991}" type="slidenum">
              <a:rPr lang="en-US" altLang="ja-JP" sz="1200">
                <a:solidFill>
                  <a:srgbClr val="FFFFE9"/>
                </a:solidFill>
                <a:latin typeface="Calibri" panose="020F0502020204030204" pitchFamily="34" charset="0"/>
              </a:rPr>
              <a:pPr algn="r"/>
              <a:t>25</a:t>
            </a:fld>
            <a:endParaRPr lang="en-US" altLang="ja-JP" sz="1200">
              <a:solidFill>
                <a:srgbClr val="FFFFE9"/>
              </a:solidFill>
              <a:latin typeface="Calibri" panose="020F0502020204030204" pitchFamily="34" charset="0"/>
            </a:endParaRPr>
          </a:p>
        </p:txBody>
      </p:sp>
      <p:sp>
        <p:nvSpPr>
          <p:cNvPr id="35843" name="Rectangle 2" descr="Large confetti"/>
          <p:cNvSpPr>
            <a:spLocks noGrp="1" noChangeArrowheads="1"/>
          </p:cNvSpPr>
          <p:nvPr>
            <p:ph type="title" idx="4294967295"/>
          </p:nvPr>
        </p:nvSpPr>
        <p:spPr>
          <a:xfrm>
            <a:off x="611188" y="333375"/>
            <a:ext cx="8050212" cy="1143000"/>
          </a:xfrm>
        </p:spPr>
        <p:txBody>
          <a:bodyPr/>
          <a:lstStyle/>
          <a:p>
            <a:r>
              <a:rPr lang="ja-JP" altLang="en-US" sz="4000">
                <a:solidFill>
                  <a:srgbClr val="0070C0"/>
                </a:solidFill>
              </a:rPr>
              <a:t>エネルギー政策の展開</a:t>
            </a:r>
            <a:endParaRPr lang="ja-JP" altLang="en-US" sz="4000">
              <a:solidFill>
                <a:srgbClr val="2280FE"/>
              </a:solidFill>
            </a:endParaRPr>
          </a:p>
        </p:txBody>
      </p:sp>
      <p:sp>
        <p:nvSpPr>
          <p:cNvPr id="14340" name="Rectangle 3"/>
          <p:cNvSpPr>
            <a:spLocks noGrp="1" noChangeArrowheads="1"/>
          </p:cNvSpPr>
          <p:nvPr>
            <p:ph type="body" idx="4294967295"/>
          </p:nvPr>
        </p:nvSpPr>
        <p:spPr>
          <a:xfrm>
            <a:off x="685800" y="1905000"/>
            <a:ext cx="8062913" cy="4191000"/>
          </a:xfrm>
        </p:spPr>
        <p:txBody>
          <a:bodyPr>
            <a:normAutofit lnSpcReduction="10000"/>
          </a:bodyPr>
          <a:lstStyle/>
          <a:p>
            <a:pPr>
              <a:lnSpc>
                <a:spcPct val="70000"/>
              </a:lnSpc>
            </a:pPr>
            <a:r>
              <a:rPr lang="ja-JP" altLang="en-US" sz="2000">
                <a:solidFill>
                  <a:srgbClr val="FC7624"/>
                </a:solidFill>
              </a:rPr>
              <a:t>中国国内の排煙脱硫装置生産メーカーの急増</a:t>
            </a:r>
          </a:p>
          <a:p>
            <a:pPr>
              <a:lnSpc>
                <a:spcPct val="70000"/>
              </a:lnSpc>
              <a:buFontTx/>
              <a:buNone/>
            </a:pPr>
            <a:r>
              <a:rPr lang="ja-JP" altLang="en-US" sz="2000"/>
              <a:t>　　</a:t>
            </a:r>
            <a:r>
              <a:rPr lang="en-US" altLang="ja-JP" sz="2000"/>
              <a:t>2003</a:t>
            </a:r>
            <a:r>
              <a:rPr lang="ja-JP" altLang="en-US" sz="2000"/>
              <a:t>年央　７～８社</a:t>
            </a:r>
          </a:p>
          <a:p>
            <a:pPr>
              <a:lnSpc>
                <a:spcPct val="70000"/>
              </a:lnSpc>
              <a:buFontTx/>
              <a:buNone/>
            </a:pPr>
            <a:r>
              <a:rPr lang="ja-JP" altLang="en-US" sz="2000"/>
              <a:t>　　　　　　　　↓</a:t>
            </a:r>
            <a:endParaRPr lang="ja-JP" altLang="en-US" sz="2000">
              <a:solidFill>
                <a:srgbClr val="2280FE"/>
              </a:solidFill>
            </a:endParaRPr>
          </a:p>
          <a:p>
            <a:pPr>
              <a:lnSpc>
                <a:spcPct val="70000"/>
              </a:lnSpc>
              <a:buFontTx/>
              <a:buNone/>
            </a:pPr>
            <a:r>
              <a:rPr lang="ja-JP" altLang="en-US" sz="2000"/>
              <a:t>　　</a:t>
            </a:r>
            <a:r>
              <a:rPr lang="en-US" altLang="ja-JP" sz="2000"/>
              <a:t>2005</a:t>
            </a:r>
            <a:r>
              <a:rPr lang="ja-JP" altLang="en-US" sz="2000"/>
              <a:t>年初　</a:t>
            </a:r>
            <a:r>
              <a:rPr lang="en-US" altLang="ja-JP" sz="2000"/>
              <a:t>46</a:t>
            </a:r>
            <a:r>
              <a:rPr lang="ja-JP" altLang="en-US" sz="2000"/>
              <a:t>社に急増→</a:t>
            </a:r>
            <a:r>
              <a:rPr lang="en-US" altLang="ja-JP" sz="2000"/>
              <a:t>2006</a:t>
            </a:r>
            <a:r>
              <a:rPr lang="ja-JP" altLang="en-US" sz="2000"/>
              <a:t>年末　</a:t>
            </a:r>
            <a:r>
              <a:rPr lang="en-US" altLang="ja-JP" sz="2000"/>
              <a:t>100</a:t>
            </a:r>
            <a:r>
              <a:rPr lang="ja-JP" altLang="en-US" sz="2000"/>
              <a:t>社を超え、過当競争に</a:t>
            </a:r>
          </a:p>
          <a:p>
            <a:pPr>
              <a:lnSpc>
                <a:spcPct val="70000"/>
              </a:lnSpc>
              <a:buFontTx/>
              <a:buNone/>
            </a:pPr>
            <a:endParaRPr lang="ja-JP" altLang="en-US" sz="2000"/>
          </a:p>
          <a:p>
            <a:pPr>
              <a:lnSpc>
                <a:spcPct val="70000"/>
              </a:lnSpc>
              <a:buFontTx/>
              <a:buNone/>
            </a:pPr>
            <a:r>
              <a:rPr lang="ja-JP" altLang="en-US" sz="2000"/>
              <a:t>　それに伴い、排煙脱硫装置の</a:t>
            </a:r>
            <a:r>
              <a:rPr lang="en-US" altLang="ja-JP" sz="2000"/>
              <a:t>kW</a:t>
            </a:r>
            <a:r>
              <a:rPr lang="ja-JP" altLang="en-US" sz="2000"/>
              <a:t>当たりの価格</a:t>
            </a:r>
          </a:p>
          <a:p>
            <a:pPr>
              <a:lnSpc>
                <a:spcPct val="70000"/>
              </a:lnSpc>
              <a:buFontTx/>
              <a:buNone/>
            </a:pPr>
            <a:r>
              <a:rPr lang="ja-JP" altLang="en-US" sz="2000"/>
              <a:t>　　</a:t>
            </a:r>
            <a:r>
              <a:rPr lang="en-US" altLang="ja-JP" sz="2000"/>
              <a:t>2000</a:t>
            </a:r>
            <a:r>
              <a:rPr lang="ja-JP" altLang="en-US" sz="2000"/>
              <a:t>年時点　</a:t>
            </a:r>
            <a:r>
              <a:rPr lang="en-US" altLang="ja-JP" sz="2000"/>
              <a:t>800</a:t>
            </a:r>
            <a:r>
              <a:rPr lang="ja-JP" altLang="en-US" sz="2000"/>
              <a:t>～</a:t>
            </a:r>
            <a:r>
              <a:rPr lang="en-US" altLang="ja-JP" sz="2000"/>
              <a:t>1300</a:t>
            </a:r>
            <a:r>
              <a:rPr lang="ja-JP" altLang="en-US" sz="2000"/>
              <a:t>元／</a:t>
            </a:r>
            <a:r>
              <a:rPr lang="en-US" altLang="ja-JP" sz="2000"/>
              <a:t>kW</a:t>
            </a:r>
          </a:p>
          <a:p>
            <a:pPr>
              <a:lnSpc>
                <a:spcPct val="70000"/>
              </a:lnSpc>
              <a:buFontTx/>
              <a:buNone/>
            </a:pPr>
            <a:r>
              <a:rPr lang="ja-JP" altLang="en-US" sz="2000"/>
              <a:t>　　　　　　　　　　　　　　↓</a:t>
            </a:r>
          </a:p>
          <a:p>
            <a:pPr>
              <a:lnSpc>
                <a:spcPct val="70000"/>
              </a:lnSpc>
              <a:buFontTx/>
              <a:buNone/>
            </a:pPr>
            <a:r>
              <a:rPr lang="ja-JP" altLang="en-US" sz="2000"/>
              <a:t>　　</a:t>
            </a:r>
            <a:r>
              <a:rPr lang="en-US" altLang="ja-JP" sz="2000"/>
              <a:t>2005</a:t>
            </a:r>
            <a:r>
              <a:rPr lang="ja-JP" altLang="en-US" sz="2000"/>
              <a:t>年　　　　</a:t>
            </a:r>
            <a:r>
              <a:rPr lang="en-US" altLang="en-US" sz="2000"/>
              <a:t>150～250元／kW</a:t>
            </a:r>
            <a:r>
              <a:rPr lang="en-US" altLang="ja-JP" sz="2000"/>
              <a:t>→2006</a:t>
            </a:r>
            <a:r>
              <a:rPr lang="ja-JP" altLang="en-US" sz="2000"/>
              <a:t>年末　</a:t>
            </a:r>
            <a:r>
              <a:rPr lang="en-US" altLang="ja-JP" sz="2000"/>
              <a:t>100</a:t>
            </a:r>
            <a:r>
              <a:rPr lang="ja-JP" altLang="en-US" sz="2000"/>
              <a:t>元／</a:t>
            </a:r>
            <a:r>
              <a:rPr lang="en-US" altLang="ja-JP" sz="2000"/>
              <a:t>kW</a:t>
            </a:r>
            <a:r>
              <a:rPr lang="ja-JP" altLang="en-US" sz="2000"/>
              <a:t>を切る水準に</a:t>
            </a:r>
          </a:p>
          <a:p>
            <a:pPr>
              <a:lnSpc>
                <a:spcPct val="70000"/>
              </a:lnSpc>
              <a:buFontTx/>
              <a:buNone/>
            </a:pPr>
            <a:endParaRPr lang="ja-JP" altLang="en-US" sz="2000"/>
          </a:p>
          <a:p>
            <a:pPr>
              <a:lnSpc>
                <a:spcPct val="70000"/>
              </a:lnSpc>
              <a:buFontTx/>
              <a:buNone/>
            </a:pPr>
            <a:r>
              <a:rPr lang="ja-JP" altLang="en-US" sz="2000"/>
              <a:t>　</a:t>
            </a:r>
            <a:r>
              <a:rPr lang="en-US" altLang="ja-JP" sz="2000"/>
              <a:t>2003</a:t>
            </a:r>
            <a:r>
              <a:rPr lang="ja-JP" altLang="en-US" sz="2000"/>
              <a:t>年時点では、</a:t>
            </a:r>
            <a:r>
              <a:rPr lang="en-US" altLang="ja-JP" sz="2000"/>
              <a:t>60</a:t>
            </a:r>
            <a:r>
              <a:rPr lang="ja-JP" altLang="en-US" sz="2000"/>
              <a:t>万</a:t>
            </a:r>
            <a:r>
              <a:rPr lang="en-US" altLang="ja-JP" sz="2000"/>
              <a:t>kW</a:t>
            </a:r>
            <a:r>
              <a:rPr lang="ja-JP" altLang="en-US" sz="2000"/>
              <a:t>以上の排煙脱硫装置は国内メーカーは技術的に供給不能。それ以下のものも重要なコンポーネントについては輸入が中心で国産化率は</a:t>
            </a:r>
            <a:r>
              <a:rPr lang="en-US" altLang="ja-JP" sz="2000"/>
              <a:t>60</a:t>
            </a:r>
            <a:r>
              <a:rPr lang="ja-JP" altLang="en-US" sz="2000"/>
              <a:t>％程度。しかし</a:t>
            </a:r>
            <a:r>
              <a:rPr lang="en-US" altLang="ja-JP" sz="2000"/>
              <a:t>2005</a:t>
            </a:r>
            <a:r>
              <a:rPr lang="ja-JP" altLang="en-US" sz="2000"/>
              <a:t>年５月に国家発展改革委員会は国産化率を３年で</a:t>
            </a:r>
            <a:r>
              <a:rPr lang="en-US" altLang="ja-JP" sz="2000"/>
              <a:t>95</a:t>
            </a:r>
            <a:r>
              <a:rPr lang="ja-JP" altLang="en-US" sz="2000"/>
              <a:t>％以上に引き上げる目標を掲げたことで国内メーカーの市場参入が爆発的に増大、価格下落へ</a:t>
            </a:r>
          </a:p>
          <a:p>
            <a:pPr>
              <a:lnSpc>
                <a:spcPct val="70000"/>
              </a:lnSpc>
              <a:buFontTx/>
              <a:buNone/>
            </a:pPr>
            <a:r>
              <a:rPr lang="ja-JP" altLang="en-US" sz="2000"/>
              <a:t>　　</a:t>
            </a:r>
            <a:r>
              <a:rPr lang="ja-JP" altLang="en-US" sz="2000" u="sng"/>
              <a:t>＝国産化目標はほぼ達成、コストダウンが普及を強力に後押し</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lstStyle/>
          <a:p>
            <a:r>
              <a:rPr lang="ja-JP" altLang="en-US">
                <a:solidFill>
                  <a:srgbClr val="0070C0"/>
                </a:solidFill>
              </a:rPr>
              <a:t>エネルギー政策の展開</a:t>
            </a:r>
          </a:p>
        </p:txBody>
      </p:sp>
      <p:sp>
        <p:nvSpPr>
          <p:cNvPr id="36867" name="Rectangle 3"/>
          <p:cNvSpPr>
            <a:spLocks noGrp="1" noChangeArrowheads="1"/>
          </p:cNvSpPr>
          <p:nvPr>
            <p:ph idx="4294967295"/>
          </p:nvPr>
        </p:nvSpPr>
        <p:spPr/>
        <p:txBody>
          <a:bodyPr/>
          <a:lstStyle/>
          <a:p>
            <a:pPr>
              <a:buFont typeface="Wingdings" panose="05000000000000000000" pitchFamily="2" charset="2"/>
              <a:buChar char="l"/>
            </a:pPr>
            <a:r>
              <a:rPr lang="ja-JP" altLang="en-US" sz="2800"/>
              <a:t>エネルギー源の多元化については、風力発電の伸長が目覚ましい。</a:t>
            </a:r>
            <a:r>
              <a:rPr lang="en-US" altLang="ja-JP" sz="2800"/>
              <a:t>2010</a:t>
            </a:r>
            <a:r>
              <a:rPr lang="ja-JP" altLang="en-US" sz="2800"/>
              <a:t>年に世界最大の設備導入量となった（もちろん全体に占める比率はまだまだ僅かであるが）。</a:t>
            </a:r>
          </a:p>
          <a:p>
            <a:pPr>
              <a:buFont typeface="Wingdings" panose="05000000000000000000" pitchFamily="2" charset="2"/>
              <a:buChar char="l"/>
            </a:pPr>
            <a:r>
              <a:rPr lang="ja-JP" altLang="en-US" sz="2800"/>
              <a:t>風力発電設備導入の進展も政府の政策とともに、中国国内企業の成長、それによる導入コストの大幅な低下が指摘できる。</a:t>
            </a:r>
          </a:p>
          <a:p>
            <a:pPr>
              <a:buFont typeface="Wingdings" panose="05000000000000000000" pitchFamily="2" charset="2"/>
              <a:buChar char="l"/>
            </a:pPr>
            <a:r>
              <a:rPr lang="ja-JP" altLang="en-US" sz="2800"/>
              <a:t>他にも様々な再生可能エネルギーが導入される計画となっている。</a:t>
            </a:r>
          </a:p>
        </p:txBody>
      </p:sp>
      <p:sp>
        <p:nvSpPr>
          <p:cNvPr id="4" name="スライド番号プレースホルダ 3"/>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59956B97-B5CB-48A9-BDE4-C69DF4B7817B}" type="slidenum">
              <a:rPr lang="en-US" altLang="ja-JP" sz="1200">
                <a:solidFill>
                  <a:srgbClr val="898989"/>
                </a:solidFill>
                <a:latin typeface="Calibri" panose="020F0502020204030204" pitchFamily="34" charset="0"/>
              </a:rPr>
              <a:pPr algn="r"/>
              <a:t>26</a:t>
            </a:fld>
            <a:endParaRPr lang="en-US" altLang="ja-JP" sz="1200">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descr="Large confetti"/>
          <p:cNvSpPr>
            <a:spLocks noGrp="1" noChangeArrowheads="1"/>
          </p:cNvSpPr>
          <p:nvPr>
            <p:ph type="title" idx="4294967295"/>
          </p:nvPr>
        </p:nvSpPr>
        <p:spPr/>
        <p:txBody>
          <a:bodyPr/>
          <a:lstStyle/>
          <a:p>
            <a:r>
              <a:rPr lang="ja-JP" altLang="en-US" sz="4000">
                <a:solidFill>
                  <a:srgbClr val="0070C0"/>
                </a:solidFill>
              </a:rPr>
              <a:t>エネルギー政策の展開</a:t>
            </a:r>
            <a:endParaRPr lang="ja-JP" altLang="en-US" sz="4000">
              <a:solidFill>
                <a:srgbClr val="2280FE"/>
              </a:solidFill>
            </a:endParaRPr>
          </a:p>
        </p:txBody>
      </p:sp>
      <p:sp>
        <p:nvSpPr>
          <p:cNvPr id="38915" name="Text Box 8"/>
          <p:cNvSpPr txBox="1">
            <a:spLocks noChangeArrowheads="1"/>
          </p:cNvSpPr>
          <p:nvPr/>
        </p:nvSpPr>
        <p:spPr bwMode="auto">
          <a:xfrm>
            <a:off x="785813" y="1785938"/>
            <a:ext cx="5286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50000"/>
              </a:spcBef>
            </a:pPr>
            <a:r>
              <a:rPr lang="en-US" altLang="ja-JP">
                <a:solidFill>
                  <a:srgbClr val="FC7624"/>
                </a:solidFill>
                <a:latin typeface="Calibri" panose="020F0502020204030204" pitchFamily="34" charset="0"/>
              </a:rPr>
              <a:t>【</a:t>
            </a:r>
            <a:r>
              <a:rPr lang="ja-JP" altLang="en-US">
                <a:solidFill>
                  <a:srgbClr val="FC7624"/>
                </a:solidFill>
                <a:latin typeface="Calibri" panose="020F0502020204030204" pitchFamily="34" charset="0"/>
              </a:rPr>
              <a:t>中国の風力発電設備容量の推移</a:t>
            </a:r>
            <a:r>
              <a:rPr lang="en-US" altLang="ja-JP">
                <a:solidFill>
                  <a:srgbClr val="FC7624"/>
                </a:solidFill>
                <a:latin typeface="Calibri" panose="020F0502020204030204" pitchFamily="34" charset="0"/>
              </a:rPr>
              <a:t>】</a:t>
            </a:r>
          </a:p>
        </p:txBody>
      </p:sp>
      <p:sp>
        <p:nvSpPr>
          <p:cNvPr id="38916" name="Text Box 9"/>
          <p:cNvSpPr txBox="1">
            <a:spLocks noChangeArrowheads="1"/>
          </p:cNvSpPr>
          <p:nvPr/>
        </p:nvSpPr>
        <p:spPr bwMode="auto">
          <a:xfrm>
            <a:off x="1000125" y="6429375"/>
            <a:ext cx="62150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spcBef>
                <a:spcPct val="50000"/>
              </a:spcBef>
            </a:pPr>
            <a:r>
              <a:rPr lang="ja-JP" altLang="en-US" sz="1200">
                <a:solidFill>
                  <a:srgbClr val="00264C"/>
                </a:solidFill>
                <a:latin typeface="ＭＳ Ｐ明朝" panose="02020600040205080304" pitchFamily="18" charset="-128"/>
                <a:ea typeface="ＭＳ Ｐ明朝" panose="02020600040205080304" pitchFamily="18" charset="-128"/>
              </a:rPr>
              <a:t>（出所）</a:t>
            </a:r>
            <a:r>
              <a:rPr lang="en-US" altLang="ja-JP" sz="1200">
                <a:solidFill>
                  <a:srgbClr val="00264C"/>
                </a:solidFill>
                <a:latin typeface="ＭＳ Ｐ明朝" panose="02020600040205080304" pitchFamily="18" charset="-128"/>
                <a:ea typeface="ＭＳ Ｐ明朝" panose="02020600040205080304" pitchFamily="18" charset="-128"/>
              </a:rPr>
              <a:t>『</a:t>
            </a:r>
            <a:r>
              <a:rPr lang="ja-JP" altLang="en-US" sz="1200">
                <a:solidFill>
                  <a:srgbClr val="00264C"/>
                </a:solidFill>
                <a:latin typeface="ＭＳ Ｐ明朝" panose="02020600040205080304" pitchFamily="18" charset="-128"/>
                <a:ea typeface="ＭＳ Ｐ明朝" panose="02020600040205080304" pitchFamily="18" charset="-128"/>
              </a:rPr>
              <a:t>風力発電発展研究報告</a:t>
            </a:r>
            <a:r>
              <a:rPr lang="en-US" altLang="ja-JP" sz="1200">
                <a:solidFill>
                  <a:srgbClr val="00264C"/>
                </a:solidFill>
                <a:latin typeface="ＭＳ Ｐ明朝" panose="02020600040205080304" pitchFamily="18" charset="-128"/>
                <a:ea typeface="ＭＳ Ｐ明朝" panose="02020600040205080304" pitchFamily="18" charset="-128"/>
              </a:rPr>
              <a:t>』</a:t>
            </a:r>
            <a:r>
              <a:rPr lang="ja-JP" altLang="en-US" sz="1200">
                <a:solidFill>
                  <a:srgbClr val="00264C"/>
                </a:solidFill>
                <a:latin typeface="ＭＳ Ｐ明朝" panose="02020600040205080304" pitchFamily="18" charset="-128"/>
                <a:ea typeface="ＭＳ Ｐ明朝" panose="02020600040205080304" pitchFamily="18" charset="-128"/>
              </a:rPr>
              <a:t>各年版</a:t>
            </a:r>
          </a:p>
        </p:txBody>
      </p:sp>
      <p:pic>
        <p:nvPicPr>
          <p:cNvPr id="3891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2205038"/>
            <a:ext cx="6696075" cy="424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スライド番号プレースホルダ 6"/>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B9D6EB74-7CB3-4A90-AF2D-9873DB3B463D}" type="slidenum">
              <a:rPr lang="en-US" altLang="ja-JP" sz="1200">
                <a:solidFill>
                  <a:srgbClr val="898989"/>
                </a:solidFill>
                <a:latin typeface="Calibri" panose="020F0502020204030204" pitchFamily="34" charset="0"/>
              </a:rPr>
              <a:pPr algn="r"/>
              <a:t>27</a:t>
            </a:fld>
            <a:endParaRPr lang="en-US" altLang="ja-JP" sz="1200">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74638"/>
            <a:ext cx="8229600" cy="922337"/>
          </a:xfrm>
        </p:spPr>
        <p:txBody>
          <a:bodyPr/>
          <a:lstStyle/>
          <a:p>
            <a:pPr eaLnBrk="1" hangingPunct="1"/>
            <a:r>
              <a:rPr lang="ja-JP" altLang="en-US" smtClean="0"/>
              <a:t>風力発電の伸びが減速</a:t>
            </a:r>
          </a:p>
        </p:txBody>
      </p:sp>
      <p:pic>
        <p:nvPicPr>
          <p:cNvPr id="37891"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468313" y="1628775"/>
            <a:ext cx="8207375" cy="4824413"/>
          </a:xfrm>
          <a:noFill/>
        </p:spPr>
      </p:pic>
    </p:spTree>
    <p:extLst>
      <p:ext uri="{BB962C8B-B14F-4D97-AF65-F5344CB8AC3E}">
        <p14:creationId xmlns:p14="http://schemas.microsoft.com/office/powerpoint/2010/main" val="40959382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descr="Large confetti"/>
          <p:cNvSpPr>
            <a:spLocks noGrp="1" noChangeArrowheads="1"/>
          </p:cNvSpPr>
          <p:nvPr>
            <p:ph type="title" idx="4294967295"/>
          </p:nvPr>
        </p:nvSpPr>
        <p:spPr/>
        <p:txBody>
          <a:bodyPr/>
          <a:lstStyle/>
          <a:p>
            <a:r>
              <a:rPr lang="ja-JP" altLang="en-US" sz="4000">
                <a:solidFill>
                  <a:srgbClr val="0070C0"/>
                </a:solidFill>
              </a:rPr>
              <a:t>エネルギー政策の展開</a:t>
            </a:r>
            <a:endParaRPr lang="ja-JP" altLang="en-US" sz="4000">
              <a:solidFill>
                <a:srgbClr val="2280FE"/>
              </a:solidFill>
            </a:endParaRPr>
          </a:p>
        </p:txBody>
      </p:sp>
      <p:sp>
        <p:nvSpPr>
          <p:cNvPr id="39939" name="Text Box 8"/>
          <p:cNvSpPr txBox="1">
            <a:spLocks noChangeArrowheads="1"/>
          </p:cNvSpPr>
          <p:nvPr/>
        </p:nvSpPr>
        <p:spPr bwMode="auto">
          <a:xfrm>
            <a:off x="357188" y="1785938"/>
            <a:ext cx="814387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r>
              <a:rPr lang="ja-JP" altLang="en-US">
                <a:latin typeface="Calibri" panose="020F0502020204030204" pitchFamily="34" charset="0"/>
              </a:rPr>
              <a:t>中国の風力発電の急速な導入の背景にあるもの</a:t>
            </a:r>
          </a:p>
          <a:p>
            <a:r>
              <a:rPr lang="ja-JP" altLang="en-US">
                <a:latin typeface="Calibri" panose="020F0502020204030204" pitchFamily="34" charset="0"/>
              </a:rPr>
              <a:t>＝排煙脱硫装置と同様、国内メーカの急速な成長、それによる導入コストの低下</a:t>
            </a:r>
          </a:p>
          <a:p>
            <a:r>
              <a:rPr lang="en-US" altLang="ja-JP">
                <a:latin typeface="Calibri" panose="020F0502020204030204" pitchFamily="34" charset="0"/>
              </a:rPr>
              <a:t>2008</a:t>
            </a:r>
            <a:r>
              <a:rPr lang="ja-JP" altLang="en-US">
                <a:latin typeface="Calibri" panose="020F0502020204030204" pitchFamily="34" charset="0"/>
              </a:rPr>
              <a:t>年　</a:t>
            </a:r>
            <a:r>
              <a:rPr lang="en-US" altLang="ja-JP">
                <a:latin typeface="Calibri" panose="020F0502020204030204" pitchFamily="34" charset="0"/>
              </a:rPr>
              <a:t>6500</a:t>
            </a:r>
            <a:r>
              <a:rPr lang="ja-JP" altLang="en-US">
                <a:latin typeface="Calibri" panose="020F0502020204030204" pitchFamily="34" charset="0"/>
              </a:rPr>
              <a:t>元／</a:t>
            </a:r>
            <a:r>
              <a:rPr lang="en-US" altLang="ja-JP">
                <a:latin typeface="Calibri" panose="020F0502020204030204" pitchFamily="34" charset="0"/>
              </a:rPr>
              <a:t>kW→2010</a:t>
            </a:r>
            <a:r>
              <a:rPr lang="ja-JP" altLang="en-US">
                <a:latin typeface="Calibri" panose="020F0502020204030204" pitchFamily="34" charset="0"/>
              </a:rPr>
              <a:t>年　</a:t>
            </a:r>
            <a:r>
              <a:rPr lang="en-US" altLang="ja-JP">
                <a:latin typeface="Calibri" panose="020F0502020204030204" pitchFamily="34" charset="0"/>
              </a:rPr>
              <a:t>4600</a:t>
            </a:r>
            <a:r>
              <a:rPr lang="ja-JP" altLang="en-US">
                <a:latin typeface="Calibri" panose="020F0502020204030204" pitchFamily="34" charset="0"/>
              </a:rPr>
              <a:t>～</a:t>
            </a:r>
            <a:r>
              <a:rPr lang="en-US" altLang="ja-JP">
                <a:latin typeface="Calibri" panose="020F0502020204030204" pitchFamily="34" charset="0"/>
              </a:rPr>
              <a:t>4800</a:t>
            </a:r>
            <a:r>
              <a:rPr lang="ja-JP" altLang="en-US">
                <a:latin typeface="Calibri" panose="020F0502020204030204" pitchFamily="34" charset="0"/>
              </a:rPr>
              <a:t>元／</a:t>
            </a:r>
            <a:r>
              <a:rPr lang="en-US" altLang="ja-JP">
                <a:latin typeface="Calibri" panose="020F0502020204030204" pitchFamily="34" charset="0"/>
              </a:rPr>
              <a:t>kW</a:t>
            </a:r>
            <a:r>
              <a:rPr lang="ja-JP" altLang="en-US">
                <a:latin typeface="Calibri" panose="020F0502020204030204" pitchFamily="34" charset="0"/>
              </a:rPr>
              <a:t>（</a:t>
            </a:r>
            <a:r>
              <a:rPr lang="en-US" altLang="ja-JP">
                <a:latin typeface="Calibri" panose="020F0502020204030204" pitchFamily="34" charset="0"/>
              </a:rPr>
              <a:t>29</a:t>
            </a:r>
            <a:r>
              <a:rPr lang="ja-JP" altLang="en-US">
                <a:latin typeface="Calibri" panose="020F0502020204030204" pitchFamily="34" charset="0"/>
              </a:rPr>
              <a:t>％↓）</a:t>
            </a:r>
          </a:p>
          <a:p>
            <a:r>
              <a:rPr lang="ja-JP" altLang="en-US">
                <a:latin typeface="Calibri" panose="020F0502020204030204" pitchFamily="34" charset="0"/>
              </a:rPr>
              <a:t>実際、</a:t>
            </a:r>
            <a:r>
              <a:rPr lang="en-US" altLang="ja-JP">
                <a:latin typeface="Calibri" panose="020F0502020204030204" pitchFamily="34" charset="0"/>
              </a:rPr>
              <a:t>2008</a:t>
            </a:r>
            <a:r>
              <a:rPr lang="ja-JP" altLang="en-US">
                <a:latin typeface="Calibri" panose="020F0502020204030204" pitchFamily="34" charset="0"/>
              </a:rPr>
              <a:t>年価格も</a:t>
            </a:r>
            <a:r>
              <a:rPr lang="en-US" altLang="ja-JP">
                <a:latin typeface="Calibri" panose="020F0502020204030204" pitchFamily="34" charset="0"/>
              </a:rPr>
              <a:t>2004</a:t>
            </a:r>
            <a:r>
              <a:rPr lang="ja-JP" altLang="en-US">
                <a:latin typeface="Calibri" panose="020F0502020204030204" pitchFamily="34" charset="0"/>
              </a:rPr>
              <a:t>年と比べると既に</a:t>
            </a:r>
            <a:r>
              <a:rPr lang="en-US" altLang="ja-JP">
                <a:latin typeface="Calibri" panose="020F0502020204030204" pitchFamily="34" charset="0"/>
              </a:rPr>
              <a:t>30</a:t>
            </a:r>
            <a:r>
              <a:rPr lang="ja-JP" altLang="en-US">
                <a:latin typeface="Calibri" panose="020F0502020204030204" pitchFamily="34" charset="0"/>
              </a:rPr>
              <a:t>％下落したもの。</a:t>
            </a:r>
          </a:p>
          <a:p>
            <a:pPr algn="ctr"/>
            <a:r>
              <a:rPr lang="ja-JP" altLang="en-US">
                <a:latin typeface="Calibri" panose="020F0502020204030204" pitchFamily="34" charset="0"/>
              </a:rPr>
              <a:t>↓</a:t>
            </a:r>
          </a:p>
          <a:p>
            <a:r>
              <a:rPr lang="ja-JP" altLang="en-US">
                <a:latin typeface="Calibri" panose="020F0502020204030204" pitchFamily="34" charset="0"/>
              </a:rPr>
              <a:t>その結果、</a:t>
            </a:r>
            <a:r>
              <a:rPr lang="en-US" altLang="ja-JP">
                <a:latin typeface="Calibri" panose="020F0502020204030204" pitchFamily="34" charset="0"/>
              </a:rPr>
              <a:t>2008</a:t>
            </a:r>
            <a:r>
              <a:rPr lang="ja-JP" altLang="en-US">
                <a:latin typeface="Calibri" panose="020F0502020204030204" pitchFamily="34" charset="0"/>
              </a:rPr>
              <a:t>年時点において、</a:t>
            </a:r>
          </a:p>
          <a:p>
            <a:r>
              <a:rPr lang="ja-JP" altLang="en-US">
                <a:latin typeface="Calibri" panose="020F0502020204030204" pitchFamily="34" charset="0"/>
              </a:rPr>
              <a:t>国内メーカー：</a:t>
            </a:r>
            <a:r>
              <a:rPr lang="en-US" altLang="ja-JP">
                <a:latin typeface="Calibri" panose="020F0502020204030204" pitchFamily="34" charset="0"/>
              </a:rPr>
              <a:t>61.8</a:t>
            </a:r>
            <a:r>
              <a:rPr lang="ja-JP" altLang="en-US">
                <a:latin typeface="Calibri" panose="020F0502020204030204" pitchFamily="34" charset="0"/>
              </a:rPr>
              <a:t>％、海外メーカー：</a:t>
            </a:r>
            <a:r>
              <a:rPr lang="en-US" altLang="ja-JP">
                <a:latin typeface="Calibri" panose="020F0502020204030204" pitchFamily="34" charset="0"/>
              </a:rPr>
              <a:t>38.2</a:t>
            </a:r>
            <a:r>
              <a:rPr lang="ja-JP" altLang="en-US">
                <a:latin typeface="Calibri" panose="020F0502020204030204" pitchFamily="34" charset="0"/>
              </a:rPr>
              <a:t>％というシェア構成。</a:t>
            </a:r>
          </a:p>
          <a:p>
            <a:r>
              <a:rPr lang="en-US" altLang="ja-JP">
                <a:latin typeface="Calibri" panose="020F0502020204030204" pitchFamily="34" charset="0"/>
              </a:rPr>
              <a:t>2010</a:t>
            </a:r>
            <a:r>
              <a:rPr lang="ja-JP" altLang="en-US">
                <a:latin typeface="Calibri" panose="020F0502020204030204" pitchFamily="34" charset="0"/>
              </a:rPr>
              <a:t>年には更に国内メーカーのシェアが増大した模様。</a:t>
            </a:r>
          </a:p>
          <a:p>
            <a:r>
              <a:rPr lang="ja-JP" altLang="en-US">
                <a:latin typeface="Calibri" panose="020F0502020204030204" pitchFamily="34" charset="0"/>
              </a:rPr>
              <a:t>それ以上に、創業わずか</a:t>
            </a:r>
            <a:r>
              <a:rPr lang="en-US" altLang="ja-JP">
                <a:latin typeface="Calibri" panose="020F0502020204030204" pitchFamily="34" charset="0"/>
              </a:rPr>
              <a:t>2</a:t>
            </a:r>
            <a:r>
              <a:rPr lang="ja-JP" altLang="en-US">
                <a:latin typeface="Calibri" panose="020F0502020204030204" pitchFamily="34" charset="0"/>
              </a:rPr>
              <a:t>年で（前身を入れれば</a:t>
            </a:r>
            <a:r>
              <a:rPr lang="en-US" altLang="ja-JP">
                <a:latin typeface="Calibri" panose="020F0502020204030204" pitchFamily="34" charset="0"/>
              </a:rPr>
              <a:t>4</a:t>
            </a:r>
            <a:r>
              <a:rPr lang="ja-JP" altLang="en-US">
                <a:latin typeface="Calibri" panose="020F0502020204030204" pitchFamily="34" charset="0"/>
              </a:rPr>
              <a:t>年）華鋭風電は世界第３位のメーカーに躍進。</a:t>
            </a:r>
          </a:p>
          <a:p>
            <a:r>
              <a:rPr lang="ja-JP" altLang="en-US">
                <a:latin typeface="Calibri" panose="020F0502020204030204" pitchFamily="34" charset="0"/>
              </a:rPr>
              <a:t>←この背景にあるのは、アメリカを抜いて</a:t>
            </a:r>
            <a:r>
              <a:rPr lang="en-US" altLang="ja-JP">
                <a:latin typeface="Calibri" panose="020F0502020204030204" pitchFamily="34" charset="0"/>
              </a:rPr>
              <a:t>2010</a:t>
            </a:r>
            <a:r>
              <a:rPr lang="ja-JP" altLang="en-US">
                <a:latin typeface="Calibri" panose="020F0502020204030204" pitchFamily="34" charset="0"/>
              </a:rPr>
              <a:t>年に世界最大の風力発電導入国になった中国の巨大市場という利点</a:t>
            </a:r>
          </a:p>
        </p:txBody>
      </p:sp>
      <p:sp>
        <p:nvSpPr>
          <p:cNvPr id="5" name="スライド番号プレースホルダ 4"/>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66E7CDDF-3339-4258-8DEA-1B1AADDD9427}" type="slidenum">
              <a:rPr lang="en-US" altLang="ja-JP" sz="1200">
                <a:solidFill>
                  <a:srgbClr val="898989"/>
                </a:solidFill>
                <a:latin typeface="Calibri" panose="020F0502020204030204" pitchFamily="34" charset="0"/>
              </a:rPr>
              <a:pPr algn="r"/>
              <a:t>29</a:t>
            </a:fld>
            <a:endParaRPr lang="en-US" altLang="ja-JP" sz="1200">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p:txBody>
          <a:bodyPr/>
          <a:lstStyle/>
          <a:p>
            <a:r>
              <a:rPr lang="ja-JP" altLang="en-US">
                <a:solidFill>
                  <a:srgbClr val="0070C0"/>
                </a:solidFill>
              </a:rPr>
              <a:t>エネルギー政策の展開</a:t>
            </a:r>
          </a:p>
        </p:txBody>
      </p:sp>
      <p:sp>
        <p:nvSpPr>
          <p:cNvPr id="40963" name="Rectangle 3"/>
          <p:cNvSpPr>
            <a:spLocks noGrp="1" noChangeArrowheads="1"/>
          </p:cNvSpPr>
          <p:nvPr>
            <p:ph idx="4294967295"/>
          </p:nvPr>
        </p:nvSpPr>
        <p:spPr>
          <a:xfrm>
            <a:off x="468313" y="1412875"/>
            <a:ext cx="8229600" cy="4060825"/>
          </a:xfrm>
        </p:spPr>
        <p:txBody>
          <a:bodyPr/>
          <a:lstStyle/>
          <a:p>
            <a:pPr>
              <a:buFont typeface="Wingdings" panose="05000000000000000000" pitchFamily="2" charset="2"/>
              <a:buChar char="l"/>
            </a:pPr>
            <a:r>
              <a:rPr lang="ja-JP" altLang="en-US" sz="2400"/>
              <a:t>再生可能エネルギーの導入目標</a:t>
            </a:r>
          </a:p>
          <a:p>
            <a:pPr>
              <a:buFontTx/>
              <a:buNone/>
            </a:pPr>
            <a:r>
              <a:rPr lang="ja-JP" altLang="en-US" sz="2400"/>
              <a:t>　　＝</a:t>
            </a:r>
            <a:r>
              <a:rPr lang="en-US" altLang="ja-JP" sz="2400"/>
              <a:t>2020 </a:t>
            </a:r>
            <a:r>
              <a:rPr lang="ja-JP" altLang="en-US" sz="2400"/>
              <a:t>年時点で一次エネルギー消費に占める再生可能エネルギーの比率を</a:t>
            </a:r>
            <a:r>
              <a:rPr lang="en-US" altLang="ja-JP" sz="2400"/>
              <a:t>15</a:t>
            </a:r>
            <a:r>
              <a:rPr lang="ja-JP" altLang="en-US" sz="2400"/>
              <a:t>％に引き上げるというもの（</a:t>
            </a:r>
            <a:r>
              <a:rPr lang="en-US" altLang="ja-JP" sz="2400"/>
              <a:t>2005 </a:t>
            </a:r>
            <a:r>
              <a:rPr lang="ja-JP" altLang="en-US" sz="2400"/>
              <a:t>年の同比率は</a:t>
            </a:r>
            <a:r>
              <a:rPr lang="en-US" altLang="ja-JP" sz="2400"/>
              <a:t>7.5</a:t>
            </a:r>
            <a:r>
              <a:rPr lang="ja-JP" altLang="en-US" sz="2400"/>
              <a:t>％で、そのほとんどが水力発電）</a:t>
            </a:r>
          </a:p>
          <a:p>
            <a:pPr>
              <a:buFont typeface="Wingdings" panose="05000000000000000000" pitchFamily="2" charset="2"/>
              <a:buChar char="l"/>
            </a:pPr>
            <a:r>
              <a:rPr lang="ja-JP" altLang="en-US" sz="2400"/>
              <a:t>内訳は、</a:t>
            </a:r>
          </a:p>
          <a:p>
            <a:pPr>
              <a:buFontTx/>
              <a:buNone/>
            </a:pPr>
            <a:r>
              <a:rPr lang="ja-JP" altLang="en-US" sz="2400"/>
              <a:t>　　水力発電</a:t>
            </a:r>
            <a:r>
              <a:rPr lang="en-US" altLang="ja-JP" sz="2400"/>
              <a:t>1 </a:t>
            </a:r>
            <a:r>
              <a:rPr lang="ja-JP" altLang="en-US" sz="2400"/>
              <a:t>億</a:t>
            </a:r>
            <a:r>
              <a:rPr lang="en-US" altLang="ja-JP" sz="2400"/>
              <a:t>9000</a:t>
            </a:r>
            <a:r>
              <a:rPr lang="ja-JP" altLang="en-US" sz="2400"/>
              <a:t>万キロワット（投資額</a:t>
            </a:r>
            <a:r>
              <a:rPr lang="en-US" altLang="ja-JP" sz="2400"/>
              <a:t>1 </a:t>
            </a:r>
            <a:r>
              <a:rPr lang="ja-JP" altLang="en-US" sz="2400"/>
              <a:t>兆</a:t>
            </a:r>
            <a:r>
              <a:rPr lang="en-US" altLang="ja-JP" sz="2400"/>
              <a:t>3000 </a:t>
            </a:r>
            <a:r>
              <a:rPr lang="ja-JP" altLang="en-US" sz="2400"/>
              <a:t>万元）</a:t>
            </a:r>
          </a:p>
          <a:p>
            <a:pPr>
              <a:buFontTx/>
              <a:buNone/>
            </a:pPr>
            <a:r>
              <a:rPr lang="ja-JP" altLang="en-US" sz="2400"/>
              <a:t>　　風力発電</a:t>
            </a:r>
            <a:r>
              <a:rPr lang="en-US" altLang="ja-JP" sz="2400"/>
              <a:t>1 </a:t>
            </a:r>
            <a:r>
              <a:rPr lang="ja-JP" altLang="en-US" sz="2400"/>
              <a:t>億キロワット（同</a:t>
            </a:r>
            <a:r>
              <a:rPr lang="en-US" altLang="ja-JP" sz="2400"/>
              <a:t>9000 </a:t>
            </a:r>
            <a:r>
              <a:rPr lang="ja-JP" altLang="en-US" sz="2400"/>
              <a:t>億元）</a:t>
            </a:r>
          </a:p>
          <a:p>
            <a:pPr>
              <a:buFontTx/>
              <a:buNone/>
            </a:pPr>
            <a:r>
              <a:rPr lang="ja-JP" altLang="en-US" sz="2400"/>
              <a:t>　　太陽光発電</a:t>
            </a:r>
            <a:r>
              <a:rPr lang="en-US" altLang="ja-JP" sz="2400"/>
              <a:t>173 </a:t>
            </a:r>
            <a:r>
              <a:rPr lang="ja-JP" altLang="en-US" sz="2400"/>
              <a:t>万キロワット（同</a:t>
            </a:r>
            <a:r>
              <a:rPr lang="en-US" altLang="ja-JP" sz="2400"/>
              <a:t>1300 </a:t>
            </a:r>
            <a:r>
              <a:rPr lang="ja-JP" altLang="en-US" sz="2400"/>
              <a:t>億元）</a:t>
            </a:r>
          </a:p>
          <a:p>
            <a:pPr>
              <a:buFontTx/>
              <a:buNone/>
            </a:pPr>
            <a:r>
              <a:rPr lang="ja-JP" altLang="en-US" sz="2400"/>
              <a:t>　　太陽熱温水器</a:t>
            </a:r>
            <a:r>
              <a:rPr lang="en-US" altLang="ja-JP" sz="2400"/>
              <a:t>2 </a:t>
            </a:r>
            <a:r>
              <a:rPr lang="ja-JP" altLang="en-US" sz="2400"/>
              <a:t>億平方メートル（同</a:t>
            </a:r>
            <a:r>
              <a:rPr lang="en-US" altLang="ja-JP" sz="2400"/>
              <a:t>4000 </a:t>
            </a:r>
            <a:r>
              <a:rPr lang="ja-JP" altLang="en-US" sz="2400"/>
              <a:t>億元）</a:t>
            </a:r>
          </a:p>
          <a:p>
            <a:pPr>
              <a:buFontTx/>
              <a:buNone/>
            </a:pPr>
            <a:r>
              <a:rPr lang="ja-JP" altLang="en-US" sz="2400"/>
              <a:t>　　バイオマス発電</a:t>
            </a:r>
            <a:r>
              <a:rPr lang="en-US" altLang="ja-JP" sz="2400"/>
              <a:t>2800 </a:t>
            </a:r>
            <a:r>
              <a:rPr lang="ja-JP" altLang="en-US" sz="2400"/>
              <a:t>万キロワット（</a:t>
            </a:r>
            <a:r>
              <a:rPr lang="en-US" altLang="ja-JP" sz="2400"/>
              <a:t>2000 </a:t>
            </a:r>
            <a:r>
              <a:rPr lang="ja-JP" altLang="en-US" sz="2400"/>
              <a:t>億元）</a:t>
            </a:r>
          </a:p>
          <a:p>
            <a:pPr>
              <a:buFontTx/>
              <a:buNone/>
            </a:pPr>
            <a:r>
              <a:rPr lang="ja-JP" altLang="en-US" sz="2400"/>
              <a:t>　　農村におけるバイオメタン</a:t>
            </a:r>
            <a:r>
              <a:rPr lang="en-US" altLang="ja-JP" sz="2400"/>
              <a:t>6200 </a:t>
            </a:r>
            <a:r>
              <a:rPr lang="ja-JP" altLang="en-US" sz="2400"/>
              <a:t>万世帯</a:t>
            </a:r>
          </a:p>
          <a:p>
            <a:pPr>
              <a:buFont typeface="Wingdings" panose="05000000000000000000" pitchFamily="2" charset="2"/>
              <a:buChar char="l"/>
            </a:pPr>
            <a:r>
              <a:rPr lang="en-US" altLang="ja-JP" sz="2400"/>
              <a:t>15</a:t>
            </a:r>
            <a:r>
              <a:rPr lang="ja-JP" altLang="en-US" sz="2400"/>
              <a:t>％の目標もいずれ</a:t>
            </a:r>
            <a:r>
              <a:rPr lang="en-US" altLang="ja-JP" sz="2400"/>
              <a:t>20</a:t>
            </a:r>
            <a:r>
              <a:rPr lang="ja-JP" altLang="en-US" sz="2400"/>
              <a:t>％に上方修正される可能性大。</a:t>
            </a:r>
          </a:p>
        </p:txBody>
      </p:sp>
      <p:sp>
        <p:nvSpPr>
          <p:cNvPr id="4" name="スライド番号プレースホルダ 3"/>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DDCBA30D-2D34-4547-BCE5-46A91B21AEEB}" type="slidenum">
              <a:rPr lang="en-US" altLang="ja-JP" sz="1200">
                <a:solidFill>
                  <a:srgbClr val="898989"/>
                </a:solidFill>
                <a:latin typeface="Calibri" panose="020F0502020204030204" pitchFamily="34" charset="0"/>
              </a:rPr>
              <a:pPr algn="r"/>
              <a:t>30</a:t>
            </a:fld>
            <a:endParaRPr lang="en-US" altLang="ja-JP" sz="1200">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274638"/>
            <a:ext cx="8229600" cy="706437"/>
          </a:xfrm>
        </p:spPr>
        <p:txBody>
          <a:bodyPr/>
          <a:lstStyle/>
          <a:p>
            <a:pPr eaLnBrk="1" hangingPunct="1"/>
            <a:r>
              <a:rPr lang="ja-JP" altLang="en-US" sz="4000" smtClean="0"/>
              <a:t>太陽光発電</a:t>
            </a:r>
          </a:p>
        </p:txBody>
      </p:sp>
      <p:sp>
        <p:nvSpPr>
          <p:cNvPr id="41987" name="Rectangle 3"/>
          <p:cNvSpPr>
            <a:spLocks noGrp="1" noChangeArrowheads="1"/>
          </p:cNvSpPr>
          <p:nvPr>
            <p:ph type="body" idx="1"/>
          </p:nvPr>
        </p:nvSpPr>
        <p:spPr>
          <a:xfrm>
            <a:off x="539750" y="1052513"/>
            <a:ext cx="8229600" cy="5578475"/>
          </a:xfrm>
        </p:spPr>
        <p:txBody>
          <a:bodyPr/>
          <a:lstStyle/>
          <a:p>
            <a:pPr eaLnBrk="1" hangingPunct="1">
              <a:lnSpc>
                <a:spcPct val="90000"/>
              </a:lnSpc>
              <a:buFontTx/>
              <a:buNone/>
            </a:pPr>
            <a:r>
              <a:rPr lang="ja-JP" altLang="en-US" sz="2800" dirty="0" smtClean="0"/>
              <a:t>＊世界の</a:t>
            </a:r>
            <a:r>
              <a:rPr lang="en-US" altLang="ja-JP" sz="2800" dirty="0" smtClean="0"/>
              <a:t>65</a:t>
            </a:r>
            <a:r>
              <a:rPr lang="ja-JP" altLang="en-US" sz="2800" dirty="0" smtClean="0"/>
              <a:t>％は中国製</a:t>
            </a:r>
          </a:p>
          <a:p>
            <a:pPr eaLnBrk="1" hangingPunct="1">
              <a:lnSpc>
                <a:spcPct val="90000"/>
              </a:lnSpc>
              <a:buFontTx/>
              <a:buNone/>
            </a:pPr>
            <a:r>
              <a:rPr lang="ja-JP" altLang="en-US" sz="2800" dirty="0" smtClean="0"/>
              <a:t>　　</a:t>
            </a:r>
            <a:r>
              <a:rPr lang="en-US" altLang="ja-JP" sz="2800" dirty="0" smtClean="0"/>
              <a:t>EU</a:t>
            </a:r>
            <a:r>
              <a:rPr lang="ja-JP" altLang="en-US" sz="2800" dirty="0" smtClean="0"/>
              <a:t>では中国からの輸入品のｼｪｱ</a:t>
            </a:r>
            <a:r>
              <a:rPr lang="en-US" altLang="ja-JP" sz="2800" dirty="0" smtClean="0"/>
              <a:t>80</a:t>
            </a:r>
            <a:r>
              <a:rPr lang="ja-JP" altLang="en-US" sz="2800" dirty="0" smtClean="0"/>
              <a:t>％</a:t>
            </a:r>
          </a:p>
          <a:p>
            <a:pPr eaLnBrk="1" hangingPunct="1">
              <a:lnSpc>
                <a:spcPct val="90000"/>
              </a:lnSpc>
              <a:buFontTx/>
              <a:buNone/>
            </a:pPr>
            <a:r>
              <a:rPr lang="ja-JP" altLang="en-US" sz="2800" dirty="0" smtClean="0"/>
              <a:t>→</a:t>
            </a:r>
            <a:r>
              <a:rPr lang="en-US" altLang="ja-JP" sz="2800" dirty="0" smtClean="0"/>
              <a:t>2012</a:t>
            </a:r>
            <a:r>
              <a:rPr lang="ja-JP" altLang="en-US" sz="2800" dirty="0" smtClean="0"/>
              <a:t>年</a:t>
            </a:r>
            <a:r>
              <a:rPr lang="en-US" altLang="ja-JP" sz="2800" dirty="0" smtClean="0"/>
              <a:t>7</a:t>
            </a:r>
            <a:r>
              <a:rPr lang="ja-JP" altLang="en-US" sz="2800" dirty="0" smtClean="0"/>
              <a:t>月ダンピング調査</a:t>
            </a:r>
          </a:p>
          <a:p>
            <a:pPr eaLnBrk="1" hangingPunct="1">
              <a:lnSpc>
                <a:spcPct val="90000"/>
              </a:lnSpc>
              <a:buFontTx/>
              <a:buNone/>
            </a:pPr>
            <a:r>
              <a:rPr lang="ja-JP" altLang="en-US" sz="2800" dirty="0" smtClean="0"/>
              <a:t>→</a:t>
            </a:r>
            <a:r>
              <a:rPr lang="en-US" altLang="ja-JP" sz="2800" dirty="0" smtClean="0"/>
              <a:t>2013</a:t>
            </a:r>
            <a:r>
              <a:rPr lang="ja-JP" altLang="en-US" sz="2800" dirty="0" smtClean="0"/>
              <a:t>年</a:t>
            </a:r>
            <a:r>
              <a:rPr lang="en-US" altLang="ja-JP" sz="2800" dirty="0" smtClean="0"/>
              <a:t>8</a:t>
            </a:r>
            <a:r>
              <a:rPr lang="ja-JP" altLang="en-US" sz="2800" dirty="0" smtClean="0"/>
              <a:t>月　中国側からの価格申し出に対し、</a:t>
            </a:r>
            <a:r>
              <a:rPr lang="en-US" altLang="ja-JP" sz="2800" dirty="0" smtClean="0"/>
              <a:t>121</a:t>
            </a:r>
            <a:r>
              <a:rPr lang="ja-JP" altLang="en-US" sz="2800" dirty="0" smtClean="0"/>
              <a:t>社に対してはダンピング課税しない</a:t>
            </a:r>
          </a:p>
          <a:p>
            <a:pPr eaLnBrk="1" hangingPunct="1">
              <a:lnSpc>
                <a:spcPct val="90000"/>
              </a:lnSpc>
              <a:buFontTx/>
              <a:buNone/>
            </a:pPr>
            <a:r>
              <a:rPr lang="ja-JP" altLang="en-US" sz="2800" dirty="0" smtClean="0"/>
              <a:t>　（数量規制）</a:t>
            </a:r>
          </a:p>
          <a:p>
            <a:pPr eaLnBrk="1" hangingPunct="1">
              <a:lnSpc>
                <a:spcPct val="90000"/>
              </a:lnSpc>
              <a:buFontTx/>
              <a:buNone/>
            </a:pPr>
            <a:r>
              <a:rPr lang="ja-JP" altLang="en-US" sz="2800" dirty="0" smtClean="0"/>
              <a:t>→</a:t>
            </a:r>
            <a:r>
              <a:rPr lang="en-US" altLang="ja-JP" sz="2800" dirty="0" smtClean="0"/>
              <a:t>2012</a:t>
            </a:r>
            <a:r>
              <a:rPr lang="ja-JP" altLang="en-US" sz="2800" dirty="0" smtClean="0"/>
              <a:t>～</a:t>
            </a:r>
            <a:r>
              <a:rPr lang="en-US" altLang="ja-JP" sz="2800" dirty="0" smtClean="0"/>
              <a:t>13</a:t>
            </a:r>
            <a:r>
              <a:rPr lang="ja-JP" altLang="en-US" sz="2800" dirty="0" smtClean="0"/>
              <a:t>年に中国の太陽光発電のメーカーの</a:t>
            </a:r>
            <a:r>
              <a:rPr lang="en-US" altLang="ja-JP" sz="2800" dirty="0" smtClean="0"/>
              <a:t>300</a:t>
            </a:r>
            <a:r>
              <a:rPr lang="ja-JP" altLang="en-US" sz="2800" dirty="0" smtClean="0"/>
              <a:t>社が倒産</a:t>
            </a:r>
            <a:r>
              <a:rPr lang="en-US" altLang="ja-JP" sz="2800" dirty="0" smtClean="0"/>
              <a:t>/</a:t>
            </a:r>
            <a:r>
              <a:rPr lang="ja-JP" altLang="en-US" sz="2800" dirty="0" smtClean="0"/>
              <a:t>製造停止→負債額は</a:t>
            </a:r>
            <a:r>
              <a:rPr lang="en-US" altLang="ja-JP" sz="2800" dirty="0" smtClean="0"/>
              <a:t>1000</a:t>
            </a:r>
            <a:r>
              <a:rPr lang="ja-JP" altLang="en-US" sz="2800" dirty="0" smtClean="0"/>
              <a:t>億元（</a:t>
            </a:r>
            <a:r>
              <a:rPr lang="en-US" altLang="ja-JP" sz="2800" dirty="0" smtClean="0"/>
              <a:t>2014</a:t>
            </a:r>
            <a:r>
              <a:rPr lang="ja-JP" altLang="en-US" sz="2800" dirty="0" smtClean="0"/>
              <a:t>年</a:t>
            </a:r>
            <a:r>
              <a:rPr lang="en-US" altLang="ja-JP" sz="2800" dirty="0" smtClean="0"/>
              <a:t>5</a:t>
            </a:r>
            <a:r>
              <a:rPr lang="ja-JP" altLang="en-US" sz="2800" dirty="0" smtClean="0"/>
              <a:t>月</a:t>
            </a:r>
            <a:r>
              <a:rPr lang="en-US" altLang="ja-JP" sz="2800" dirty="0" smtClean="0"/>
              <a:t>7</a:t>
            </a:r>
            <a:r>
              <a:rPr lang="ja-JP" altLang="en-US" sz="2800" dirty="0" smtClean="0"/>
              <a:t>日</a:t>
            </a:r>
            <a:r>
              <a:rPr lang="en-US" altLang="ja-JP" sz="2800" dirty="0" smtClean="0"/>
              <a:t>『</a:t>
            </a:r>
            <a:r>
              <a:rPr lang="ja-JP" altLang="en-US" sz="2800" dirty="0" smtClean="0"/>
              <a:t>国際商報</a:t>
            </a:r>
            <a:r>
              <a:rPr lang="en-US" altLang="ja-JP" sz="2800" dirty="0"/>
              <a:t>』</a:t>
            </a:r>
            <a:r>
              <a:rPr lang="ja-JP" altLang="en-US" sz="2800" dirty="0" smtClean="0"/>
              <a:t>）</a:t>
            </a:r>
          </a:p>
          <a:p>
            <a:pPr eaLnBrk="1" hangingPunct="1">
              <a:lnSpc>
                <a:spcPct val="90000"/>
              </a:lnSpc>
              <a:buFontTx/>
              <a:buNone/>
            </a:pPr>
            <a:r>
              <a:rPr lang="ja-JP" altLang="en-US" sz="2800" dirty="0" smtClean="0"/>
              <a:t>＊</a:t>
            </a:r>
            <a:r>
              <a:rPr lang="en-US" altLang="ja-JP" sz="2800" dirty="0" smtClean="0"/>
              <a:t>2014</a:t>
            </a:r>
            <a:r>
              <a:rPr lang="ja-JP" altLang="en-US" sz="2800" dirty="0" smtClean="0"/>
              <a:t>年</a:t>
            </a:r>
            <a:r>
              <a:rPr lang="en-US" altLang="ja-JP" sz="2800" dirty="0" smtClean="0"/>
              <a:t>6</a:t>
            </a:r>
            <a:r>
              <a:rPr lang="ja-JP" altLang="en-US" sz="2800" dirty="0" smtClean="0"/>
              <a:t>月　米国は中国製ソーラー製品に</a:t>
            </a:r>
            <a:r>
              <a:rPr lang="en-US" altLang="ja-JP" sz="2800" dirty="0" smtClean="0"/>
              <a:t>18.56-35.21</a:t>
            </a:r>
            <a:r>
              <a:rPr lang="ja-JP" altLang="en-US" sz="2800" dirty="0" smtClean="0"/>
              <a:t>％の反補助金関税</a:t>
            </a:r>
          </a:p>
          <a:p>
            <a:pPr eaLnBrk="1" hangingPunct="1">
              <a:lnSpc>
                <a:spcPct val="90000"/>
              </a:lnSpc>
              <a:buFontTx/>
              <a:buNone/>
            </a:pPr>
            <a:r>
              <a:rPr lang="ja-JP" altLang="en-US" sz="2800" dirty="0" smtClean="0"/>
              <a:t>　（</a:t>
            </a:r>
            <a:r>
              <a:rPr lang="en-US" altLang="ja-JP" sz="2800" dirty="0" smtClean="0"/>
              <a:t>2012</a:t>
            </a:r>
            <a:r>
              <a:rPr lang="ja-JP" altLang="en-US" sz="2800" dirty="0" smtClean="0"/>
              <a:t>年</a:t>
            </a:r>
            <a:r>
              <a:rPr lang="en-US" altLang="ja-JP" sz="2800" dirty="0" smtClean="0"/>
              <a:t>11</a:t>
            </a:r>
            <a:r>
              <a:rPr lang="ja-JP" altLang="en-US" sz="2800" dirty="0" smtClean="0"/>
              <a:t>月の反ダンピング関税に続き）</a:t>
            </a:r>
          </a:p>
          <a:p>
            <a:pPr eaLnBrk="1" hangingPunct="1">
              <a:lnSpc>
                <a:spcPct val="90000"/>
              </a:lnSpc>
              <a:buFontTx/>
              <a:buNone/>
            </a:pPr>
            <a:r>
              <a:rPr lang="ja-JP" altLang="en-US" sz="2800" dirty="0" smtClean="0"/>
              <a:t>　　　（</a:t>
            </a:r>
            <a:r>
              <a:rPr lang="en-US" altLang="ja-JP" sz="2800" dirty="0" smtClean="0"/>
              <a:t>2014</a:t>
            </a:r>
            <a:r>
              <a:rPr lang="ja-JP" altLang="en-US" sz="2800" dirty="0" smtClean="0"/>
              <a:t>年</a:t>
            </a:r>
            <a:r>
              <a:rPr lang="en-US" altLang="ja-JP" sz="2800" dirty="0" smtClean="0"/>
              <a:t>6</a:t>
            </a:r>
            <a:r>
              <a:rPr lang="ja-JP" altLang="en-US" sz="2800" dirty="0" smtClean="0"/>
              <a:t>月</a:t>
            </a:r>
            <a:r>
              <a:rPr lang="en-US" altLang="ja-JP" sz="2800" dirty="0" smtClean="0"/>
              <a:t>6</a:t>
            </a:r>
            <a:r>
              <a:rPr lang="ja-JP" altLang="en-US" sz="2800" dirty="0" smtClean="0"/>
              <a:t>日「人民網」</a:t>
            </a:r>
          </a:p>
          <a:p>
            <a:pPr eaLnBrk="1" hangingPunct="1">
              <a:lnSpc>
                <a:spcPct val="90000"/>
              </a:lnSpc>
              <a:buFontTx/>
              <a:buNone/>
            </a:pPr>
            <a:r>
              <a:rPr lang="ja-JP" altLang="en-US" sz="2800" dirty="0" smtClean="0"/>
              <a:t>　</a:t>
            </a:r>
          </a:p>
        </p:txBody>
      </p:sp>
    </p:spTree>
    <p:extLst>
      <p:ext uri="{BB962C8B-B14F-4D97-AF65-F5344CB8AC3E}">
        <p14:creationId xmlns:p14="http://schemas.microsoft.com/office/powerpoint/2010/main" val="33619213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ja-JP" altLang="en-US"/>
              <a:t>太陽熱温水器をつけた家</a:t>
            </a:r>
            <a:r>
              <a:rPr lang="ja-JP" altLang="en-US" sz="3600"/>
              <a:t>（吉林省）</a:t>
            </a:r>
          </a:p>
        </p:txBody>
      </p:sp>
      <p:sp>
        <p:nvSpPr>
          <p:cNvPr id="56323" name="Rectangle 3"/>
          <p:cNvSpPr>
            <a:spLocks noGrp="1" noChangeArrowheads="1"/>
          </p:cNvSpPr>
          <p:nvPr>
            <p:ph type="body" idx="1"/>
          </p:nvPr>
        </p:nvSpPr>
        <p:spPr/>
        <p:txBody>
          <a:bodyPr/>
          <a:lstStyle/>
          <a:p>
            <a:endParaRPr lang="zh-CN" altLang="zh-CN"/>
          </a:p>
        </p:txBody>
      </p:sp>
      <p:pic>
        <p:nvPicPr>
          <p:cNvPr id="56324" name="Picture 4" descr="IMG_11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1675" y="1477963"/>
            <a:ext cx="5202238" cy="44719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p:txBody>
          <a:bodyPr/>
          <a:lstStyle/>
          <a:p>
            <a:r>
              <a:rPr lang="ja-JP" altLang="en-US">
                <a:solidFill>
                  <a:srgbClr val="0070C0"/>
                </a:solidFill>
              </a:rPr>
              <a:t>エネルギー政策の展開</a:t>
            </a:r>
          </a:p>
        </p:txBody>
      </p:sp>
      <p:sp>
        <p:nvSpPr>
          <p:cNvPr id="43011" name="Rectangle 3"/>
          <p:cNvSpPr>
            <a:spLocks noGrp="1" noChangeArrowheads="1"/>
          </p:cNvSpPr>
          <p:nvPr>
            <p:ph idx="4294967295"/>
          </p:nvPr>
        </p:nvSpPr>
        <p:spPr/>
        <p:txBody>
          <a:bodyPr/>
          <a:lstStyle/>
          <a:p>
            <a:pPr>
              <a:buFont typeface="Wingdings" panose="05000000000000000000" pitchFamily="2" charset="2"/>
              <a:buChar char="l"/>
            </a:pPr>
            <a:r>
              <a:rPr lang="ja-JP" altLang="en-US" sz="2800"/>
              <a:t>原子力も有力な選択肢。</a:t>
            </a:r>
          </a:p>
          <a:p>
            <a:pPr>
              <a:buFont typeface="Wingdings" panose="05000000000000000000" pitchFamily="2" charset="2"/>
              <a:buChar char="l"/>
            </a:pPr>
            <a:r>
              <a:rPr lang="en-US" altLang="ja-JP" sz="2800"/>
              <a:t>2009</a:t>
            </a:r>
            <a:r>
              <a:rPr lang="ja-JP" altLang="en-US" sz="2800"/>
              <a:t>年時点で</a:t>
            </a:r>
            <a:r>
              <a:rPr lang="en-US" altLang="ja-JP" sz="2800"/>
              <a:t>11</a:t>
            </a:r>
            <a:r>
              <a:rPr lang="ja-JP" altLang="en-US" sz="2800"/>
              <a:t>基、設備容量</a:t>
            </a:r>
            <a:r>
              <a:rPr lang="en-US" altLang="ja-JP" sz="2800"/>
              <a:t>912</a:t>
            </a:r>
            <a:r>
              <a:rPr lang="ja-JP" altLang="en-US" sz="2800"/>
              <a:t>万</a:t>
            </a:r>
            <a:r>
              <a:rPr lang="en-US" altLang="ja-JP" sz="2800"/>
              <a:t>kW</a:t>
            </a:r>
            <a:r>
              <a:rPr lang="ja-JP" altLang="en-US" sz="2800"/>
              <a:t>が運転中。</a:t>
            </a:r>
            <a:r>
              <a:rPr lang="en-US" altLang="ja-JP" sz="2800"/>
              <a:t>2020</a:t>
            </a:r>
            <a:r>
              <a:rPr lang="ja-JP" altLang="en-US" sz="2800"/>
              <a:t>年に設備容量</a:t>
            </a:r>
            <a:r>
              <a:rPr lang="en-US" altLang="ja-JP" sz="2800"/>
              <a:t>4000</a:t>
            </a:r>
            <a:r>
              <a:rPr lang="ja-JP" altLang="en-US" sz="2800"/>
              <a:t>万</a:t>
            </a:r>
            <a:r>
              <a:rPr lang="en-US" altLang="ja-JP" sz="2800"/>
              <a:t>kW</a:t>
            </a:r>
            <a:r>
              <a:rPr lang="ja-JP" altLang="en-US" sz="2800"/>
              <a:t>に引き上げるのが</a:t>
            </a:r>
            <a:r>
              <a:rPr lang="en-US" altLang="ja-JP" sz="2800"/>
              <a:t>2006</a:t>
            </a:r>
            <a:r>
              <a:rPr lang="ja-JP" altLang="en-US" sz="2800"/>
              <a:t>年時点での計画であったが、</a:t>
            </a:r>
            <a:r>
              <a:rPr lang="en-US" altLang="ja-JP" sz="2800"/>
              <a:t>2010</a:t>
            </a:r>
            <a:r>
              <a:rPr lang="ja-JP" altLang="en-US" sz="2800"/>
              <a:t>年時点で既に着工している発電所が</a:t>
            </a:r>
            <a:r>
              <a:rPr lang="en-US" altLang="ja-JP" sz="2800"/>
              <a:t>24</a:t>
            </a:r>
            <a:r>
              <a:rPr lang="ja-JP" altLang="en-US" sz="2800"/>
              <a:t>基、</a:t>
            </a:r>
            <a:r>
              <a:rPr lang="en-US" altLang="ja-JP" sz="2800"/>
              <a:t>2540</a:t>
            </a:r>
            <a:r>
              <a:rPr lang="ja-JP" altLang="en-US" sz="2800"/>
              <a:t>万</a:t>
            </a:r>
            <a:r>
              <a:rPr lang="en-US" altLang="ja-JP" sz="2800"/>
              <a:t>kW</a:t>
            </a:r>
            <a:r>
              <a:rPr lang="ja-JP" altLang="en-US" sz="2800"/>
              <a:t>、発展改革委員会の認可済が</a:t>
            </a:r>
            <a:r>
              <a:rPr lang="en-US" altLang="ja-JP" sz="2800"/>
              <a:t>3300</a:t>
            </a:r>
            <a:r>
              <a:rPr lang="ja-JP" altLang="en-US" sz="2800"/>
              <a:t>万</a:t>
            </a:r>
            <a:r>
              <a:rPr lang="en-US" altLang="ja-JP" sz="2800"/>
              <a:t>kW</a:t>
            </a:r>
            <a:r>
              <a:rPr lang="ja-JP" altLang="en-US" sz="2800"/>
              <a:t>存在。したがって</a:t>
            </a:r>
            <a:r>
              <a:rPr lang="en-US" altLang="ja-JP" sz="2800"/>
              <a:t>2020</a:t>
            </a:r>
            <a:r>
              <a:rPr lang="ja-JP" altLang="en-US" sz="2800"/>
              <a:t>年の目標は</a:t>
            </a:r>
            <a:r>
              <a:rPr lang="en-US" altLang="ja-JP" sz="2800"/>
              <a:t>7000</a:t>
            </a:r>
            <a:r>
              <a:rPr lang="ja-JP" altLang="en-US" sz="2800"/>
              <a:t>～</a:t>
            </a:r>
            <a:r>
              <a:rPr lang="en-US" altLang="ja-JP" sz="2800"/>
              <a:t>8000</a:t>
            </a:r>
            <a:r>
              <a:rPr lang="ja-JP" altLang="en-US" sz="2800"/>
              <a:t>万</a:t>
            </a:r>
            <a:r>
              <a:rPr lang="en-US" altLang="ja-JP" sz="2800"/>
              <a:t>kW</a:t>
            </a:r>
            <a:r>
              <a:rPr lang="ja-JP" altLang="en-US" sz="2800"/>
              <a:t>に上方修正される見込み（但し、この情報は福島第１原発事故以前の情報）。</a:t>
            </a:r>
          </a:p>
        </p:txBody>
      </p:sp>
      <p:sp>
        <p:nvSpPr>
          <p:cNvPr id="4" name="スライド番号プレースホルダ 3"/>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00D820FC-6DC3-4E28-BB19-7C7B6756DE07}" type="slidenum">
              <a:rPr lang="en-US" altLang="ja-JP" sz="1200">
                <a:solidFill>
                  <a:srgbClr val="898989"/>
                </a:solidFill>
                <a:latin typeface="Calibri" panose="020F0502020204030204" pitchFamily="34" charset="0"/>
              </a:rPr>
              <a:pPr algn="r"/>
              <a:t>33</a:t>
            </a:fld>
            <a:endParaRPr lang="en-US" altLang="ja-JP" sz="1200">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タイトル 1"/>
          <p:cNvSpPr>
            <a:spLocks noGrp="1"/>
          </p:cNvSpPr>
          <p:nvPr>
            <p:ph type="title"/>
          </p:nvPr>
        </p:nvSpPr>
        <p:spPr>
          <a:xfrm>
            <a:off x="457200" y="274638"/>
            <a:ext cx="8435975" cy="850900"/>
          </a:xfrm>
        </p:spPr>
        <p:txBody>
          <a:bodyPr/>
          <a:lstStyle/>
          <a:p>
            <a:r>
              <a:rPr lang="en-US" altLang="ja-JP" smtClean="0"/>
              <a:t>2014</a:t>
            </a:r>
            <a:r>
              <a:rPr lang="ja-JP" altLang="en-US" smtClean="0"/>
              <a:t>年の電量構造</a:t>
            </a:r>
            <a:r>
              <a:rPr lang="en-US" altLang="ja-JP" sz="2000" smtClean="0"/>
              <a:t>(『</a:t>
            </a:r>
            <a:r>
              <a:rPr lang="ja-JP" altLang="en-US" sz="2000" smtClean="0"/>
              <a:t>中国信息報</a:t>
            </a:r>
            <a:r>
              <a:rPr lang="en-US" altLang="ja-JP" sz="2000" smtClean="0"/>
              <a:t>』2015</a:t>
            </a:r>
            <a:r>
              <a:rPr lang="ja-JP" altLang="en-US" sz="2000" smtClean="0"/>
              <a:t>年</a:t>
            </a:r>
            <a:r>
              <a:rPr lang="en-US" altLang="ja-JP" sz="2000" smtClean="0"/>
              <a:t>4</a:t>
            </a:r>
            <a:r>
              <a:rPr lang="ja-JP" altLang="en-US" sz="2000" smtClean="0"/>
              <a:t>月</a:t>
            </a:r>
            <a:r>
              <a:rPr lang="en-US" altLang="ja-JP" sz="2000" smtClean="0"/>
              <a:t>27</a:t>
            </a:r>
            <a:r>
              <a:rPr lang="ja-JP" altLang="en-US" sz="2000" smtClean="0"/>
              <a:t>日）</a:t>
            </a:r>
            <a:endParaRPr lang="zh-CN" altLang="en-US" smtClean="0"/>
          </a:p>
        </p:txBody>
      </p:sp>
      <p:sp>
        <p:nvSpPr>
          <p:cNvPr id="46083" name="コンテンツ プレースホルダー 2"/>
          <p:cNvSpPr>
            <a:spLocks noGrp="1"/>
          </p:cNvSpPr>
          <p:nvPr>
            <p:ph idx="1"/>
          </p:nvPr>
        </p:nvSpPr>
        <p:spPr>
          <a:xfrm>
            <a:off x="457200" y="1341438"/>
            <a:ext cx="8229600" cy="5256212"/>
          </a:xfrm>
        </p:spPr>
        <p:txBody>
          <a:bodyPr/>
          <a:lstStyle/>
          <a:p>
            <a:pPr marL="0" indent="0">
              <a:buFontTx/>
              <a:buNone/>
            </a:pPr>
            <a:r>
              <a:rPr lang="ja-JP" altLang="en-US" smtClean="0"/>
              <a:t>全国の発電設備容量　</a:t>
            </a:r>
            <a:r>
              <a:rPr lang="en-US" altLang="ja-JP" smtClean="0"/>
              <a:t>13.6</a:t>
            </a:r>
            <a:r>
              <a:rPr lang="ja-JP" altLang="en-US" smtClean="0"/>
              <a:t>億</a:t>
            </a:r>
            <a:r>
              <a:rPr lang="en-US" altLang="ja-JP" smtClean="0"/>
              <a:t>kW</a:t>
            </a:r>
          </a:p>
          <a:p>
            <a:pPr marL="0" indent="0">
              <a:buFontTx/>
              <a:buNone/>
            </a:pPr>
            <a:r>
              <a:rPr lang="en-US" altLang="ja-JP" smtClean="0"/>
              <a:t>           </a:t>
            </a:r>
            <a:r>
              <a:rPr lang="ja-JP" altLang="en-US" smtClean="0"/>
              <a:t>発電量　</a:t>
            </a:r>
            <a:r>
              <a:rPr lang="en-US" altLang="ja-JP" smtClean="0"/>
              <a:t>5.55</a:t>
            </a:r>
            <a:r>
              <a:rPr lang="ja-JP" altLang="en-US" smtClean="0"/>
              <a:t>兆</a:t>
            </a:r>
            <a:r>
              <a:rPr lang="en-US" altLang="ja-JP" smtClean="0"/>
              <a:t>kWh(3.6%</a:t>
            </a:r>
            <a:r>
              <a:rPr lang="ja-JP" altLang="en-US" smtClean="0"/>
              <a:t>増）</a:t>
            </a:r>
            <a:endParaRPr lang="en-US" altLang="ja-JP" smtClean="0"/>
          </a:p>
          <a:p>
            <a:pPr marL="0" indent="0">
              <a:buFontTx/>
              <a:buNone/>
            </a:pPr>
            <a:r>
              <a:rPr lang="ja-JP" altLang="en-US" smtClean="0"/>
              <a:t>　内非化石設備容量　</a:t>
            </a:r>
            <a:r>
              <a:rPr lang="en-US" altLang="ja-JP" smtClean="0"/>
              <a:t>4.5</a:t>
            </a:r>
            <a:r>
              <a:rPr lang="ja-JP" altLang="en-US" smtClean="0"/>
              <a:t>億</a:t>
            </a:r>
            <a:r>
              <a:rPr lang="en-US" altLang="ja-JP" smtClean="0"/>
              <a:t>kW</a:t>
            </a:r>
          </a:p>
          <a:p>
            <a:pPr marL="0" indent="0">
              <a:buFontTx/>
              <a:buNone/>
            </a:pPr>
            <a:r>
              <a:rPr lang="ja-JP" altLang="en-US" smtClean="0"/>
              <a:t>　　　　　発電量　</a:t>
            </a:r>
            <a:r>
              <a:rPr lang="en-US" altLang="ja-JP" smtClean="0"/>
              <a:t>1.42</a:t>
            </a:r>
            <a:r>
              <a:rPr lang="ja-JP" altLang="en-US" smtClean="0"/>
              <a:t>兆</a:t>
            </a:r>
            <a:r>
              <a:rPr lang="en-US" altLang="ja-JP" smtClean="0"/>
              <a:t>kWh(19.6%</a:t>
            </a:r>
            <a:r>
              <a:rPr lang="ja-JP" altLang="en-US" smtClean="0"/>
              <a:t>増）</a:t>
            </a:r>
            <a:endParaRPr lang="en-US" altLang="ja-JP" smtClean="0"/>
          </a:p>
          <a:p>
            <a:pPr marL="0" indent="0">
              <a:buFontTx/>
              <a:buNone/>
            </a:pPr>
            <a:r>
              <a:rPr lang="ja-JP" altLang="en-US" smtClean="0"/>
              <a:t>　　　　　全体に占める割合は</a:t>
            </a:r>
            <a:r>
              <a:rPr lang="en-US" altLang="ja-JP" smtClean="0"/>
              <a:t>25.6</a:t>
            </a:r>
            <a:r>
              <a:rPr lang="ja-JP" altLang="en-US" smtClean="0"/>
              <a:t>％（</a:t>
            </a:r>
            <a:r>
              <a:rPr lang="en-US" altLang="ja-JP" smtClean="0"/>
              <a:t>3.4P</a:t>
            </a:r>
            <a:r>
              <a:rPr lang="ja-JP" altLang="en-US" smtClean="0"/>
              <a:t>↑）</a:t>
            </a:r>
            <a:endParaRPr lang="en-US" altLang="ja-JP" smtClean="0"/>
          </a:p>
          <a:p>
            <a:pPr marL="0" indent="0">
              <a:buFontTx/>
              <a:buNone/>
            </a:pPr>
            <a:r>
              <a:rPr lang="ja-JP" altLang="en-US" smtClean="0"/>
              <a:t>　→水力</a:t>
            </a:r>
            <a:r>
              <a:rPr lang="en-US" altLang="ja-JP" smtClean="0"/>
              <a:t>1</a:t>
            </a:r>
            <a:r>
              <a:rPr lang="ja-JP" altLang="en-US" smtClean="0"/>
              <a:t>兆、原子力</a:t>
            </a:r>
            <a:r>
              <a:rPr lang="en-US" altLang="ja-JP" smtClean="0"/>
              <a:t>1262</a:t>
            </a:r>
            <a:r>
              <a:rPr lang="ja-JP" altLang="en-US" smtClean="0"/>
              <a:t>億</a:t>
            </a:r>
            <a:r>
              <a:rPr lang="en-US" altLang="ja-JP" smtClean="0"/>
              <a:t>kWh</a:t>
            </a:r>
            <a:r>
              <a:rPr lang="ja-JP" altLang="en-US" smtClean="0"/>
              <a:t>、風力</a:t>
            </a:r>
            <a:r>
              <a:rPr lang="en-US" altLang="ja-JP" smtClean="0"/>
              <a:t>15637</a:t>
            </a:r>
            <a:r>
              <a:rPr lang="ja-JP" altLang="en-US" smtClean="0"/>
              <a:t> </a:t>
            </a:r>
            <a:endParaRPr lang="en-US" altLang="ja-JP" smtClean="0"/>
          </a:p>
          <a:p>
            <a:pPr marL="0" indent="0">
              <a:buFontTx/>
              <a:buNone/>
            </a:pPr>
            <a:r>
              <a:rPr lang="en-US" altLang="ja-JP" smtClean="0"/>
              <a:t>       </a:t>
            </a:r>
            <a:r>
              <a:rPr lang="ja-JP" altLang="en-US" smtClean="0"/>
              <a:t>億</a:t>
            </a:r>
            <a:r>
              <a:rPr lang="en-US" altLang="ja-JP" smtClean="0"/>
              <a:t>kWh </a:t>
            </a:r>
            <a:r>
              <a:rPr lang="ja-JP" altLang="en-US" smtClean="0"/>
              <a:t>　</a:t>
            </a:r>
            <a:endParaRPr lang="en-US" altLang="ja-JP" smtClean="0"/>
          </a:p>
          <a:p>
            <a:pPr marL="0" indent="0">
              <a:buFontTx/>
              <a:buNone/>
            </a:pPr>
            <a:r>
              <a:rPr lang="ja-JP" altLang="en-US" smtClean="0"/>
              <a:t>火力発電～</a:t>
            </a:r>
            <a:r>
              <a:rPr lang="en-US" altLang="ja-JP" smtClean="0"/>
              <a:t>4.17</a:t>
            </a:r>
            <a:r>
              <a:rPr lang="ja-JP" altLang="en-US" smtClean="0"/>
              <a:t>兆</a:t>
            </a:r>
            <a:r>
              <a:rPr lang="en-US" altLang="ja-JP" smtClean="0"/>
              <a:t>kWh</a:t>
            </a:r>
            <a:r>
              <a:rPr lang="ja-JP" altLang="en-US" smtClean="0"/>
              <a:t>（</a:t>
            </a:r>
            <a:r>
              <a:rPr lang="en-US" altLang="ja-JP" smtClean="0"/>
              <a:t>0.7</a:t>
            </a:r>
            <a:r>
              <a:rPr lang="ja-JP" altLang="en-US" smtClean="0"/>
              <a:t>％減）～</a:t>
            </a:r>
            <a:r>
              <a:rPr lang="en-US" altLang="ja-JP" smtClean="0"/>
              <a:t>1974</a:t>
            </a:r>
            <a:r>
              <a:rPr lang="ja-JP" altLang="en-US" smtClean="0"/>
              <a:t>年以</a:t>
            </a:r>
            <a:endParaRPr lang="en-US" altLang="ja-JP" smtClean="0"/>
          </a:p>
          <a:p>
            <a:pPr marL="0" indent="0">
              <a:buFontTx/>
              <a:buNone/>
            </a:pPr>
            <a:r>
              <a:rPr lang="ja-JP" altLang="en-US" smtClean="0"/>
              <a:t>　　来初めてマイナス成長</a:t>
            </a:r>
            <a:endParaRPr lang="en-US" altLang="ja-JP" smtClean="0"/>
          </a:p>
          <a:p>
            <a:pPr marL="0" indent="0">
              <a:buFontTx/>
              <a:buNone/>
            </a:pPr>
            <a:r>
              <a:rPr lang="ja-JP" altLang="en-US" smtClean="0"/>
              <a:t>　　</a:t>
            </a:r>
            <a:endParaRPr lang="zh-CN" altLang="en-US" smtClean="0"/>
          </a:p>
        </p:txBody>
      </p:sp>
    </p:spTree>
    <p:extLst>
      <p:ext uri="{BB962C8B-B14F-4D97-AF65-F5344CB8AC3E}">
        <p14:creationId xmlns:p14="http://schemas.microsoft.com/office/powerpoint/2010/main" val="23000955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p:txBody>
          <a:bodyPr/>
          <a:lstStyle/>
          <a:p>
            <a:r>
              <a:rPr lang="ja-JP" altLang="en-US">
                <a:solidFill>
                  <a:srgbClr val="0070C0"/>
                </a:solidFill>
              </a:rPr>
              <a:t>エネルギー政策の展開</a:t>
            </a:r>
          </a:p>
        </p:txBody>
      </p:sp>
      <p:sp>
        <p:nvSpPr>
          <p:cNvPr id="19459" name="Rectangle 3"/>
          <p:cNvSpPr>
            <a:spLocks noGrp="1" noChangeArrowheads="1"/>
          </p:cNvSpPr>
          <p:nvPr>
            <p:ph idx="4294967295"/>
          </p:nvPr>
        </p:nvSpPr>
        <p:spPr/>
        <p:txBody>
          <a:bodyPr>
            <a:normAutofit/>
          </a:bodyPr>
          <a:lstStyle/>
          <a:p>
            <a:pPr>
              <a:lnSpc>
                <a:spcPct val="90000"/>
              </a:lnSpc>
              <a:buFont typeface="Wingdings" panose="05000000000000000000" pitchFamily="2" charset="2"/>
              <a:buChar char="l"/>
            </a:pPr>
            <a:r>
              <a:rPr lang="ja-JP" altLang="en-US" sz="2800"/>
              <a:t>石油備蓄</a:t>
            </a:r>
          </a:p>
          <a:p>
            <a:pPr>
              <a:lnSpc>
                <a:spcPct val="90000"/>
              </a:lnSpc>
              <a:buFontTx/>
              <a:buNone/>
            </a:pPr>
            <a:r>
              <a:rPr lang="ja-JP" altLang="en-US" sz="2800"/>
              <a:t>　→</a:t>
            </a:r>
            <a:r>
              <a:rPr lang="en-US" altLang="ja-JP" sz="2800"/>
              <a:t>2008</a:t>
            </a:r>
            <a:r>
              <a:rPr lang="ja-JP" altLang="en-US" sz="2800"/>
              <a:t>年末までに、浙江省鎮海、山東省黄島、遼寧省大連、浙江省舟山の備蓄基地完成（</a:t>
            </a:r>
            <a:r>
              <a:rPr lang="en-US" altLang="ja-JP" sz="2800"/>
              <a:t>1640</a:t>
            </a:r>
            <a:r>
              <a:rPr lang="ja-JP" altLang="en-US" sz="2800"/>
              <a:t>万</a:t>
            </a:r>
            <a:r>
              <a:rPr lang="en-US" altLang="ja-JP" sz="2800"/>
              <a:t>m</a:t>
            </a:r>
            <a:r>
              <a:rPr lang="en-US" altLang="ja-JP" sz="2800" baseline="30000"/>
              <a:t>3</a:t>
            </a:r>
            <a:r>
              <a:rPr lang="ja-JP" altLang="en-US" sz="2800"/>
              <a:t>）。但し、</a:t>
            </a:r>
            <a:r>
              <a:rPr lang="en-US" altLang="ja-JP" sz="2800"/>
              <a:t>12</a:t>
            </a:r>
            <a:r>
              <a:rPr lang="ja-JP" altLang="en-US" sz="2800"/>
              <a:t>日程度の備蓄量に止まるため、</a:t>
            </a:r>
            <a:r>
              <a:rPr lang="en-US" altLang="ja-JP" sz="2800"/>
              <a:t>2009</a:t>
            </a:r>
            <a:r>
              <a:rPr lang="ja-JP" altLang="en-US" sz="2800"/>
              <a:t>年より更に</a:t>
            </a:r>
            <a:r>
              <a:rPr lang="en-US" altLang="ja-JP" sz="2800"/>
              <a:t>8</a:t>
            </a:r>
            <a:r>
              <a:rPr lang="ja-JP" altLang="en-US" sz="2800"/>
              <a:t>か所、</a:t>
            </a:r>
            <a:r>
              <a:rPr lang="en-US" altLang="ja-JP" sz="2800"/>
              <a:t>2680</a:t>
            </a:r>
            <a:r>
              <a:rPr lang="ja-JP" altLang="en-US" sz="2800"/>
              <a:t>万</a:t>
            </a:r>
            <a:r>
              <a:rPr lang="en-US" altLang="ja-JP" sz="2800"/>
              <a:t>m</a:t>
            </a:r>
            <a:r>
              <a:rPr lang="en-US" altLang="ja-JP" sz="2800" baseline="30000"/>
              <a:t>3</a:t>
            </a:r>
            <a:r>
              <a:rPr lang="ja-JP" altLang="en-US" sz="2800"/>
              <a:t>の備蓄基地が建設中。</a:t>
            </a:r>
            <a:r>
              <a:rPr lang="en-US" altLang="ja-JP" sz="2800"/>
              <a:t>2015</a:t>
            </a:r>
            <a:r>
              <a:rPr lang="ja-JP" altLang="en-US" sz="2800"/>
              <a:t>年には民間在庫と合わせて</a:t>
            </a:r>
            <a:r>
              <a:rPr lang="en-US" altLang="ja-JP" sz="2800"/>
              <a:t>90</a:t>
            </a:r>
            <a:r>
              <a:rPr lang="ja-JP" altLang="en-US" sz="2800"/>
              <a:t>日程度の備蓄目標。</a:t>
            </a:r>
          </a:p>
          <a:p>
            <a:pPr>
              <a:lnSpc>
                <a:spcPct val="90000"/>
              </a:lnSpc>
              <a:buFont typeface="Wingdings" panose="05000000000000000000" pitchFamily="2" charset="2"/>
              <a:buChar char="l"/>
            </a:pPr>
            <a:r>
              <a:rPr lang="ja-JP" altLang="en-US" sz="2800"/>
              <a:t>資源外交と石油企業の海外進出は密接に関連。独裁体制や非民主国家に武器供与も含めた関係があると欧米諸国より批判。しかし輸入源多元化に寄与している面もある（先述）。</a:t>
            </a:r>
          </a:p>
        </p:txBody>
      </p:sp>
      <p:sp>
        <p:nvSpPr>
          <p:cNvPr id="4" name="スライド番号プレースホルダ 3"/>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E8B7F569-8D98-445B-A5AD-E9850CB633F9}" type="slidenum">
              <a:rPr lang="en-US" altLang="ja-JP" sz="1200">
                <a:solidFill>
                  <a:srgbClr val="898989"/>
                </a:solidFill>
                <a:latin typeface="Calibri" panose="020F0502020204030204" pitchFamily="34" charset="0"/>
              </a:rPr>
              <a:pPr algn="r"/>
              <a:t>35</a:t>
            </a:fld>
            <a:endParaRPr lang="en-US" altLang="ja-JP" sz="1200">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idx="4294967295"/>
          </p:nvPr>
        </p:nvSpPr>
        <p:spPr/>
        <p:txBody>
          <a:bodyPr rtlCol="0">
            <a:normAutofit fontScale="90000"/>
          </a:bodyPr>
          <a:lstStyle/>
          <a:p>
            <a:pPr fontAlgn="auto">
              <a:spcAft>
                <a:spcPts val="0"/>
              </a:spcAft>
              <a:defRPr/>
            </a:pPr>
            <a:r>
              <a:rPr lang="ja-JP" altLang="en-US" dirty="0">
                <a:solidFill>
                  <a:srgbClr val="0070C0"/>
                </a:solidFill>
                <a:latin typeface="+mj-lt"/>
                <a:ea typeface="+mj-ea"/>
              </a:rPr>
              <a:t>中国のエネルギー問題の今後と</a:t>
            </a:r>
            <a:r>
              <a:rPr lang="en-US" altLang="ja-JP" dirty="0">
                <a:solidFill>
                  <a:srgbClr val="0070C0"/>
                </a:solidFill>
                <a:latin typeface="+mj-lt"/>
                <a:ea typeface="+mj-ea"/>
              </a:rPr>
              <a:t/>
            </a:r>
            <a:br>
              <a:rPr lang="en-US" altLang="ja-JP" dirty="0">
                <a:solidFill>
                  <a:srgbClr val="0070C0"/>
                </a:solidFill>
                <a:latin typeface="+mj-lt"/>
                <a:ea typeface="+mj-ea"/>
              </a:rPr>
            </a:br>
            <a:r>
              <a:rPr lang="ja-JP" altLang="en-US" dirty="0">
                <a:solidFill>
                  <a:srgbClr val="0070C0"/>
                </a:solidFill>
                <a:latin typeface="+mj-lt"/>
                <a:ea typeface="+mj-ea"/>
              </a:rPr>
              <a:t>世界への影響</a:t>
            </a:r>
          </a:p>
        </p:txBody>
      </p:sp>
      <p:sp>
        <p:nvSpPr>
          <p:cNvPr id="47107" name="Rectangle 3"/>
          <p:cNvSpPr>
            <a:spLocks noGrp="1" noChangeArrowheads="1"/>
          </p:cNvSpPr>
          <p:nvPr>
            <p:ph idx="4294967295"/>
          </p:nvPr>
        </p:nvSpPr>
        <p:spPr/>
        <p:txBody>
          <a:bodyPr/>
          <a:lstStyle/>
          <a:p>
            <a:pPr>
              <a:buFont typeface="Wingdings" panose="05000000000000000000" pitchFamily="2" charset="2"/>
              <a:buChar char="l"/>
            </a:pPr>
            <a:r>
              <a:rPr lang="ja-JP" altLang="en-US" sz="2800"/>
              <a:t>今後の世界のエネルギー消費の伸びに占める中国の比率は</a:t>
            </a:r>
            <a:r>
              <a:rPr lang="en-US" altLang="ja-JP" sz="2800"/>
              <a:t>33</a:t>
            </a:r>
            <a:r>
              <a:rPr lang="ja-JP" altLang="en-US" sz="2800"/>
              <a:t>％と圧倒的（但し、中国の今後の更なる対策の進展は加味されていない）。</a:t>
            </a:r>
          </a:p>
          <a:p>
            <a:pPr>
              <a:buFont typeface="Wingdings" panose="05000000000000000000" pitchFamily="2" charset="2"/>
              <a:buChar char="l"/>
            </a:pPr>
            <a:r>
              <a:rPr lang="en-US" altLang="ja-JP" sz="2800"/>
              <a:t>2015</a:t>
            </a:r>
            <a:r>
              <a:rPr lang="ja-JP" altLang="en-US" sz="2800"/>
              <a:t>年までにアメリカを抜いて世界最大のエネルギー消費国に？</a:t>
            </a:r>
          </a:p>
        </p:txBody>
      </p:sp>
      <p:sp>
        <p:nvSpPr>
          <p:cNvPr id="4" name="スライド番号プレースホルダ 3"/>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82B785FC-E757-49DB-AD74-8D9FAE7E486E}" type="slidenum">
              <a:rPr lang="en-US" altLang="ja-JP" sz="1200">
                <a:solidFill>
                  <a:srgbClr val="898989"/>
                </a:solidFill>
                <a:latin typeface="Calibri" panose="020F0502020204030204" pitchFamily="34" charset="0"/>
              </a:rPr>
              <a:pPr algn="r"/>
              <a:t>36</a:t>
            </a:fld>
            <a:endParaRPr lang="en-US" altLang="ja-JP" sz="1200">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 5"/>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55514A36-0B99-4B91-8CD3-BCC31867011A}" type="slidenum">
              <a:rPr lang="en-US" altLang="ja-JP" sz="1200">
                <a:solidFill>
                  <a:srgbClr val="898989"/>
                </a:solidFill>
                <a:latin typeface="Calibri" panose="020F0502020204030204" pitchFamily="34" charset="0"/>
              </a:rPr>
              <a:pPr algn="r"/>
              <a:t>37</a:t>
            </a:fld>
            <a:endParaRPr lang="en-US" altLang="ja-JP" sz="1200">
              <a:solidFill>
                <a:srgbClr val="898989"/>
              </a:solidFill>
              <a:latin typeface="Calibri" panose="020F0502020204030204" pitchFamily="34" charset="0"/>
            </a:endParaRPr>
          </a:p>
        </p:txBody>
      </p:sp>
      <p:sp>
        <p:nvSpPr>
          <p:cNvPr id="49155" name="Rectangle 2" descr="Large confetti"/>
          <p:cNvSpPr>
            <a:spLocks noGrp="1" noChangeArrowheads="1"/>
          </p:cNvSpPr>
          <p:nvPr>
            <p:ph type="title" idx="4294967295"/>
          </p:nvPr>
        </p:nvSpPr>
        <p:spPr>
          <a:xfrm>
            <a:off x="539750" y="260350"/>
            <a:ext cx="7942263" cy="1143000"/>
          </a:xfrm>
        </p:spPr>
        <p:txBody>
          <a:bodyPr/>
          <a:lstStyle/>
          <a:p>
            <a:r>
              <a:rPr lang="ja-JP" altLang="en-US" sz="4000">
                <a:solidFill>
                  <a:srgbClr val="0070C0"/>
                </a:solidFill>
              </a:rPr>
              <a:t>中国のエネルギー問題の今後と</a:t>
            </a:r>
            <a:br>
              <a:rPr lang="ja-JP" altLang="en-US" sz="4000">
                <a:solidFill>
                  <a:srgbClr val="0070C0"/>
                </a:solidFill>
              </a:rPr>
            </a:br>
            <a:r>
              <a:rPr lang="ja-JP" altLang="en-US" sz="4000">
                <a:solidFill>
                  <a:srgbClr val="0070C0"/>
                </a:solidFill>
              </a:rPr>
              <a:t>世界への影響</a:t>
            </a:r>
            <a:endParaRPr lang="ja-JP" altLang="en-US" sz="4000">
              <a:solidFill>
                <a:srgbClr val="2280FE"/>
              </a:solidFill>
            </a:endParaRPr>
          </a:p>
        </p:txBody>
      </p:sp>
      <p:sp>
        <p:nvSpPr>
          <p:cNvPr id="49156" name="テキスト ボックス 7"/>
          <p:cNvSpPr txBox="1">
            <a:spLocks noChangeArrowheads="1"/>
          </p:cNvSpPr>
          <p:nvPr/>
        </p:nvSpPr>
        <p:spPr bwMode="auto">
          <a:xfrm>
            <a:off x="571500" y="1857375"/>
            <a:ext cx="8286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r>
              <a:rPr lang="en-US" altLang="ja-JP">
                <a:solidFill>
                  <a:srgbClr val="FC7624"/>
                </a:solidFill>
                <a:latin typeface="Calibri" panose="020F0502020204030204" pitchFamily="34" charset="0"/>
              </a:rPr>
              <a:t>【</a:t>
            </a:r>
            <a:r>
              <a:rPr lang="ja-JP" altLang="en-US">
                <a:solidFill>
                  <a:srgbClr val="FC7624"/>
                </a:solidFill>
                <a:latin typeface="Calibri" panose="020F0502020204030204" pitchFamily="34" charset="0"/>
              </a:rPr>
              <a:t>世界各地域の一次エネルギー消費増予測</a:t>
            </a:r>
            <a:r>
              <a:rPr lang="en-US" altLang="ja-JP">
                <a:solidFill>
                  <a:srgbClr val="FC7624"/>
                </a:solidFill>
                <a:latin typeface="Calibri" panose="020F0502020204030204" pitchFamily="34" charset="0"/>
              </a:rPr>
              <a:t>2005</a:t>
            </a:r>
            <a:r>
              <a:rPr lang="ja-JP" altLang="en-US">
                <a:solidFill>
                  <a:srgbClr val="FC7624"/>
                </a:solidFill>
                <a:latin typeface="Calibri" panose="020F0502020204030204" pitchFamily="34" charset="0"/>
              </a:rPr>
              <a:t>年→</a:t>
            </a:r>
            <a:r>
              <a:rPr lang="en-US" altLang="ja-JP">
                <a:solidFill>
                  <a:srgbClr val="FC7624"/>
                </a:solidFill>
                <a:latin typeface="Calibri" panose="020F0502020204030204" pitchFamily="34" charset="0"/>
              </a:rPr>
              <a:t>2030</a:t>
            </a:r>
            <a:r>
              <a:rPr lang="ja-JP" altLang="en-US">
                <a:solidFill>
                  <a:srgbClr val="FC7624"/>
                </a:solidFill>
                <a:latin typeface="Calibri" panose="020F0502020204030204" pitchFamily="34" charset="0"/>
              </a:rPr>
              <a:t>年</a:t>
            </a:r>
            <a:r>
              <a:rPr lang="en-US" altLang="ja-JP">
                <a:solidFill>
                  <a:srgbClr val="FC7624"/>
                </a:solidFill>
                <a:latin typeface="Calibri" panose="020F0502020204030204" pitchFamily="34" charset="0"/>
              </a:rPr>
              <a:t>】</a:t>
            </a:r>
          </a:p>
        </p:txBody>
      </p:sp>
      <p:sp>
        <p:nvSpPr>
          <p:cNvPr id="7" name="テキスト ボックス 6"/>
          <p:cNvSpPr txBox="1"/>
          <p:nvPr/>
        </p:nvSpPr>
        <p:spPr>
          <a:xfrm>
            <a:off x="1000125" y="6429375"/>
            <a:ext cx="5929313" cy="307975"/>
          </a:xfrm>
          <a:prstGeom prst="rect">
            <a:avLst/>
          </a:prstGeom>
          <a:noFill/>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r>
              <a:rPr lang="en-US" altLang="ja-JP" sz="1400">
                <a:latin typeface="Calibri" panose="020F0502020204030204" pitchFamily="34" charset="0"/>
                <a:ea typeface="ＭＳ Ｐ明朝" panose="02020600040205080304" pitchFamily="18" charset="-128"/>
              </a:rPr>
              <a:t>(</a:t>
            </a:r>
            <a:r>
              <a:rPr lang="ja-JP" altLang="en-US" sz="1400">
                <a:latin typeface="Calibri" panose="020F0502020204030204" pitchFamily="34" charset="0"/>
                <a:ea typeface="ＭＳ Ｐ明朝" panose="02020600040205080304" pitchFamily="18" charset="-128"/>
              </a:rPr>
              <a:t>出所）</a:t>
            </a:r>
            <a:r>
              <a:rPr lang="en-US" altLang="ja-JP" sz="1400" i="1">
                <a:latin typeface="Calibri" panose="020F0502020204030204" pitchFamily="34" charset="0"/>
                <a:ea typeface="ＭＳ Ｐ明朝" panose="02020600040205080304" pitchFamily="18" charset="-128"/>
              </a:rPr>
              <a:t>IEA World Energy Outlook 2007</a:t>
            </a:r>
          </a:p>
        </p:txBody>
      </p:sp>
      <p:pic>
        <p:nvPicPr>
          <p:cNvPr id="491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688" y="2357438"/>
            <a:ext cx="622935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idx="4294967295"/>
          </p:nvPr>
        </p:nvSpPr>
        <p:spPr/>
        <p:txBody>
          <a:bodyPr rtlCol="0">
            <a:normAutofit fontScale="90000"/>
          </a:bodyPr>
          <a:lstStyle/>
          <a:p>
            <a:pPr fontAlgn="auto">
              <a:spcAft>
                <a:spcPts val="0"/>
              </a:spcAft>
              <a:defRPr/>
            </a:pPr>
            <a:r>
              <a:rPr lang="ja-JP" altLang="en-US" dirty="0">
                <a:solidFill>
                  <a:srgbClr val="0070C0"/>
                </a:solidFill>
                <a:latin typeface="+mj-lt"/>
                <a:ea typeface="+mj-ea"/>
              </a:rPr>
              <a:t>中国のエネルギー問題の今後と</a:t>
            </a:r>
            <a:r>
              <a:rPr lang="en-US" altLang="ja-JP" dirty="0">
                <a:solidFill>
                  <a:srgbClr val="0070C0"/>
                </a:solidFill>
                <a:latin typeface="+mj-lt"/>
                <a:ea typeface="+mj-ea"/>
              </a:rPr>
              <a:t/>
            </a:r>
            <a:br>
              <a:rPr lang="en-US" altLang="ja-JP" dirty="0">
                <a:solidFill>
                  <a:srgbClr val="0070C0"/>
                </a:solidFill>
                <a:latin typeface="+mj-lt"/>
                <a:ea typeface="+mj-ea"/>
              </a:rPr>
            </a:br>
            <a:r>
              <a:rPr lang="ja-JP" altLang="en-US" dirty="0">
                <a:solidFill>
                  <a:srgbClr val="0070C0"/>
                </a:solidFill>
                <a:latin typeface="+mj-lt"/>
                <a:ea typeface="+mj-ea"/>
              </a:rPr>
              <a:t>世界への影響</a:t>
            </a:r>
          </a:p>
        </p:txBody>
      </p:sp>
      <p:sp>
        <p:nvSpPr>
          <p:cNvPr id="50179" name="Rectangle 3"/>
          <p:cNvSpPr>
            <a:spLocks noGrp="1" noChangeArrowheads="1"/>
          </p:cNvSpPr>
          <p:nvPr>
            <p:ph idx="4294967295"/>
          </p:nvPr>
        </p:nvSpPr>
        <p:spPr/>
        <p:txBody>
          <a:bodyPr/>
          <a:lstStyle/>
          <a:p>
            <a:pPr>
              <a:buFont typeface="Wingdings" panose="05000000000000000000" pitchFamily="2" charset="2"/>
              <a:buChar char="l"/>
            </a:pPr>
            <a:r>
              <a:rPr lang="ja-JP" altLang="en-US" sz="2800"/>
              <a:t>しかし第</a:t>
            </a:r>
            <a:r>
              <a:rPr lang="en-US" altLang="ja-JP" sz="2800"/>
              <a:t>12</a:t>
            </a:r>
            <a:r>
              <a:rPr lang="ja-JP" altLang="en-US" sz="2800"/>
              <a:t>次五カ年計画で示されているサービス経済化が進めば、エネルギー消費も抑制的に（エネルギー強度が低いので）。</a:t>
            </a:r>
          </a:p>
          <a:p>
            <a:pPr>
              <a:buFont typeface="Wingdings" panose="05000000000000000000" pitchFamily="2" charset="2"/>
              <a:buChar char="l"/>
            </a:pPr>
            <a:r>
              <a:rPr lang="en-US" altLang="ja-JP" sz="2800"/>
              <a:t>CO</a:t>
            </a:r>
            <a:r>
              <a:rPr lang="en-US" altLang="ja-JP" sz="2800" baseline="-25000"/>
              <a:t>2</a:t>
            </a:r>
            <a:r>
              <a:rPr lang="ja-JP" altLang="en-US" sz="2800"/>
              <a:t>削減目標も</a:t>
            </a:r>
            <a:r>
              <a:rPr lang="en-US" altLang="ja-JP" sz="2800"/>
              <a:t>2020</a:t>
            </a:r>
            <a:r>
              <a:rPr lang="ja-JP" altLang="en-US" sz="2800"/>
              <a:t>年に原単位で</a:t>
            </a:r>
            <a:r>
              <a:rPr lang="en-US" altLang="ja-JP" sz="2800"/>
              <a:t>40</a:t>
            </a:r>
            <a:r>
              <a:rPr lang="ja-JP" altLang="en-US" sz="2800"/>
              <a:t>～</a:t>
            </a:r>
            <a:r>
              <a:rPr lang="en-US" altLang="ja-JP" sz="2800"/>
              <a:t>45</a:t>
            </a:r>
            <a:r>
              <a:rPr lang="ja-JP" altLang="en-US" sz="2800"/>
              <a:t>％削減と設定。その関連で第</a:t>
            </a:r>
            <a:r>
              <a:rPr lang="en-US" altLang="ja-JP" sz="2800"/>
              <a:t>12</a:t>
            </a:r>
            <a:r>
              <a:rPr lang="ja-JP" altLang="en-US" sz="2800"/>
              <a:t>次五カ年計画において非化石エネルギー比率や炭素原単位の導入という具体策も。</a:t>
            </a:r>
          </a:p>
        </p:txBody>
      </p:sp>
      <p:sp>
        <p:nvSpPr>
          <p:cNvPr id="4" name="スライド番号プレースホルダ 3"/>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65A4E981-3799-497F-B40C-497F04EA0C9F}" type="slidenum">
              <a:rPr lang="en-US" altLang="ja-JP" sz="1200">
                <a:solidFill>
                  <a:srgbClr val="898989"/>
                </a:solidFill>
                <a:latin typeface="Calibri" panose="020F0502020204030204" pitchFamily="34" charset="0"/>
              </a:rPr>
              <a:pPr algn="r"/>
              <a:t>38</a:t>
            </a:fld>
            <a:endParaRPr lang="en-US" altLang="ja-JP" sz="1200">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idx="4294967295"/>
          </p:nvPr>
        </p:nvSpPr>
        <p:spPr/>
        <p:txBody>
          <a:bodyPr rtlCol="0">
            <a:normAutofit fontScale="90000"/>
          </a:bodyPr>
          <a:lstStyle/>
          <a:p>
            <a:pPr fontAlgn="auto">
              <a:spcAft>
                <a:spcPts val="0"/>
              </a:spcAft>
              <a:defRPr/>
            </a:pPr>
            <a:r>
              <a:rPr lang="ja-JP" altLang="en-US" dirty="0">
                <a:solidFill>
                  <a:srgbClr val="0070C0"/>
                </a:solidFill>
                <a:latin typeface="+mj-lt"/>
                <a:ea typeface="+mj-ea"/>
              </a:rPr>
              <a:t>中国のエネルギー問題の今後と</a:t>
            </a:r>
            <a:r>
              <a:rPr lang="en-US" altLang="ja-JP" dirty="0">
                <a:solidFill>
                  <a:srgbClr val="0070C0"/>
                </a:solidFill>
                <a:latin typeface="+mj-lt"/>
                <a:ea typeface="+mj-ea"/>
              </a:rPr>
              <a:t/>
            </a:r>
            <a:br>
              <a:rPr lang="en-US" altLang="ja-JP" dirty="0">
                <a:solidFill>
                  <a:srgbClr val="0070C0"/>
                </a:solidFill>
                <a:latin typeface="+mj-lt"/>
                <a:ea typeface="+mj-ea"/>
              </a:rPr>
            </a:br>
            <a:r>
              <a:rPr lang="ja-JP" altLang="en-US" dirty="0">
                <a:solidFill>
                  <a:srgbClr val="0070C0"/>
                </a:solidFill>
                <a:latin typeface="+mj-lt"/>
                <a:ea typeface="+mj-ea"/>
              </a:rPr>
              <a:t>世界への影響</a:t>
            </a:r>
          </a:p>
        </p:txBody>
      </p:sp>
      <p:sp>
        <p:nvSpPr>
          <p:cNvPr id="19459" name="Rectangle 3"/>
          <p:cNvSpPr>
            <a:spLocks noGrp="1" noChangeArrowheads="1"/>
          </p:cNvSpPr>
          <p:nvPr>
            <p:ph idx="4294967295"/>
          </p:nvPr>
        </p:nvSpPr>
        <p:spPr/>
        <p:txBody>
          <a:bodyPr rtlCol="0">
            <a:normAutofit fontScale="92500" lnSpcReduction="10000"/>
          </a:bodyPr>
          <a:lstStyle/>
          <a:p>
            <a:pPr fontAlgn="auto">
              <a:spcAft>
                <a:spcPts val="0"/>
              </a:spcAft>
              <a:buFont typeface="Wingdings" pitchFamily="2" charset="2"/>
              <a:buChar char="l"/>
              <a:defRPr/>
            </a:pPr>
            <a:r>
              <a:rPr lang="ja-JP" altLang="en-US" sz="2800" dirty="0">
                <a:latin typeface="+mn-lt"/>
                <a:ea typeface="+mn-ea"/>
              </a:rPr>
              <a:t>総じて言えば、中国のエネルギー産業で進められてきた市場経済化がエネルギー供給の安定化に寄与するところが大であったことは評価されてしかるべき。企業が自らの利益最大化を目指すことで、エネルギー供給の増加につながる正の循環が形成。</a:t>
            </a:r>
            <a:endParaRPr lang="en-US" altLang="ja-JP" sz="2800" dirty="0">
              <a:latin typeface="+mn-lt"/>
              <a:ea typeface="+mn-ea"/>
            </a:endParaRPr>
          </a:p>
          <a:p>
            <a:pPr fontAlgn="auto">
              <a:spcAft>
                <a:spcPts val="0"/>
              </a:spcAft>
              <a:buFont typeface="Wingdings" pitchFamily="2" charset="2"/>
              <a:buChar char="l"/>
              <a:defRPr/>
            </a:pPr>
            <a:r>
              <a:rPr lang="ja-JP" altLang="en-US" sz="2800" dirty="0">
                <a:latin typeface="+mn-lt"/>
                <a:ea typeface="+mn-ea"/>
              </a:rPr>
              <a:t>また市場経済化の一環で、石炭に続き、石油、電力などの価格の引き上げも需要抑制にかなりの効果が見込まれる。</a:t>
            </a:r>
            <a:endParaRPr lang="en-US" altLang="ja-JP" sz="2800" dirty="0">
              <a:latin typeface="+mn-lt"/>
              <a:ea typeface="+mn-ea"/>
            </a:endParaRPr>
          </a:p>
          <a:p>
            <a:pPr fontAlgn="auto">
              <a:spcAft>
                <a:spcPts val="0"/>
              </a:spcAft>
              <a:buFont typeface="Wingdings" pitchFamily="2" charset="2"/>
              <a:buChar char="l"/>
              <a:defRPr/>
            </a:pPr>
            <a:r>
              <a:rPr lang="ja-JP" altLang="en-US" sz="2800" dirty="0">
                <a:latin typeface="+mn-lt"/>
                <a:ea typeface="+mn-ea"/>
              </a:rPr>
              <a:t>省エネルギーや大気汚染などエネルギー利用に伴う様々な問題も、中国企業がコストダウンを実現することで幅広く技術的対応が進む状況である。</a:t>
            </a:r>
            <a:endParaRPr lang="en-US" altLang="ja-JP" sz="2800" dirty="0">
              <a:latin typeface="+mn-lt"/>
              <a:ea typeface="+mn-ea"/>
            </a:endParaRPr>
          </a:p>
          <a:p>
            <a:pPr fontAlgn="auto">
              <a:spcAft>
                <a:spcPts val="0"/>
              </a:spcAft>
              <a:buFont typeface="Wingdings" pitchFamily="2" charset="2"/>
              <a:buChar char="l"/>
              <a:defRPr/>
            </a:pPr>
            <a:endParaRPr lang="en-US" altLang="ja-JP" sz="2800" dirty="0">
              <a:latin typeface="+mn-lt"/>
              <a:ea typeface="+mn-ea"/>
            </a:endParaRPr>
          </a:p>
        </p:txBody>
      </p:sp>
      <p:sp>
        <p:nvSpPr>
          <p:cNvPr id="4" name="スライド番号プレースホルダ 3"/>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E015490A-FE0B-4F86-B499-D9F359CE1625}" type="slidenum">
              <a:rPr lang="en-US" altLang="ja-JP" sz="1200">
                <a:solidFill>
                  <a:srgbClr val="898989"/>
                </a:solidFill>
                <a:latin typeface="Calibri" panose="020F0502020204030204" pitchFamily="34" charset="0"/>
              </a:rPr>
              <a:pPr algn="r"/>
              <a:t>39</a:t>
            </a:fld>
            <a:endParaRPr lang="en-US" altLang="ja-JP" sz="1200">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idx="4294967295"/>
          </p:nvPr>
        </p:nvSpPr>
        <p:spPr/>
        <p:txBody>
          <a:bodyPr rtlCol="0">
            <a:normAutofit fontScale="90000"/>
          </a:bodyPr>
          <a:lstStyle/>
          <a:p>
            <a:pPr fontAlgn="auto">
              <a:spcAft>
                <a:spcPts val="0"/>
              </a:spcAft>
              <a:defRPr/>
            </a:pPr>
            <a:r>
              <a:rPr lang="ja-JP" altLang="en-US" dirty="0">
                <a:solidFill>
                  <a:srgbClr val="0070C0"/>
                </a:solidFill>
                <a:latin typeface="+mj-lt"/>
                <a:ea typeface="+mj-ea"/>
              </a:rPr>
              <a:t>中国のエネルギー問題の今後と</a:t>
            </a:r>
            <a:r>
              <a:rPr lang="en-US" altLang="ja-JP" dirty="0">
                <a:solidFill>
                  <a:srgbClr val="0070C0"/>
                </a:solidFill>
                <a:latin typeface="+mj-lt"/>
                <a:ea typeface="+mj-ea"/>
              </a:rPr>
              <a:t/>
            </a:r>
            <a:br>
              <a:rPr lang="en-US" altLang="ja-JP" dirty="0">
                <a:solidFill>
                  <a:srgbClr val="0070C0"/>
                </a:solidFill>
                <a:latin typeface="+mj-lt"/>
                <a:ea typeface="+mj-ea"/>
              </a:rPr>
            </a:br>
            <a:r>
              <a:rPr lang="ja-JP" altLang="en-US" dirty="0">
                <a:solidFill>
                  <a:srgbClr val="0070C0"/>
                </a:solidFill>
                <a:latin typeface="+mj-lt"/>
                <a:ea typeface="+mj-ea"/>
              </a:rPr>
              <a:t>世界への影響</a:t>
            </a:r>
          </a:p>
        </p:txBody>
      </p:sp>
      <p:sp>
        <p:nvSpPr>
          <p:cNvPr id="54275" name="Rectangle 3"/>
          <p:cNvSpPr>
            <a:spLocks noGrp="1" noChangeArrowheads="1"/>
          </p:cNvSpPr>
          <p:nvPr>
            <p:ph idx="4294967295"/>
          </p:nvPr>
        </p:nvSpPr>
        <p:spPr/>
        <p:txBody>
          <a:bodyPr/>
          <a:lstStyle/>
          <a:p>
            <a:pPr>
              <a:buFont typeface="Wingdings" panose="05000000000000000000" pitchFamily="2" charset="2"/>
              <a:buChar char="l"/>
            </a:pPr>
            <a:r>
              <a:rPr lang="ja-JP" altLang="en-US" sz="2800"/>
              <a:t>「世界の工場」たる中国が主要な投入財であるエネルギーの消費量を増やしてくるのはある意味で当然（エネルギー消費の</a:t>
            </a:r>
            <a:r>
              <a:rPr lang="en-US" altLang="ja-JP" sz="2800"/>
              <a:t>13</a:t>
            </a:r>
            <a:r>
              <a:rPr lang="ja-JP" altLang="en-US" sz="2800"/>
              <a:t>％は海外に純輸出）。中国のエネルギー供給確保の取り組みは世界への中国製品の安定供給にも寄与。</a:t>
            </a:r>
          </a:p>
          <a:p>
            <a:pPr>
              <a:buFont typeface="Wingdings" panose="05000000000000000000" pitchFamily="2" charset="2"/>
              <a:buChar char="l"/>
            </a:pPr>
            <a:r>
              <a:rPr lang="ja-JP" altLang="en-US" sz="2800"/>
              <a:t>但し、従来アジア最大のエネルギー輸入国であった我が国にとっては石油に続き、石炭も突然巨大な輸入国が近隣に出現したインパクトは大きい。しかし資源確保を相争うより消費国連携して資源輸出国に対峙する方が互いに利は大きいと思われる。</a:t>
            </a:r>
          </a:p>
        </p:txBody>
      </p:sp>
      <p:sp>
        <p:nvSpPr>
          <p:cNvPr id="4" name="スライド番号プレースホルダ 3"/>
          <p:cNvSpPr txBox="1">
            <a:spLocks noGrp="1"/>
          </p:cNvSpPr>
          <p:nvPr/>
        </p:nvSpPr>
        <p:spPr>
          <a:xfrm>
            <a:off x="6553200" y="6356350"/>
            <a:ext cx="2133600" cy="365125"/>
          </a:xfrm>
          <a:prstGeom prst="rect">
            <a:avLst/>
          </a:prstGeom>
          <a:noFill/>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r"/>
            <a:fld id="{9849910E-D032-4575-B4E8-5B577A5D0314}" type="slidenum">
              <a:rPr lang="en-US" altLang="ja-JP" sz="1200">
                <a:solidFill>
                  <a:srgbClr val="898989"/>
                </a:solidFill>
                <a:latin typeface="Calibri" panose="020F0502020204030204" pitchFamily="34" charset="0"/>
              </a:rPr>
              <a:pPr algn="r"/>
              <a:t>40</a:t>
            </a:fld>
            <a:endParaRPr lang="en-US" altLang="ja-JP" sz="1200">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1407</TotalTime>
  <Words>2047</Words>
  <Application>Microsoft Office PowerPoint</Application>
  <PresentationFormat>画面に合わせる (4:3)</PresentationFormat>
  <Paragraphs>367</Paragraphs>
  <Slides>40</Slides>
  <Notes>13</Notes>
  <HiddenSlides>0</HiddenSlides>
  <MMClips>0</MMClips>
  <ScaleCrop>false</ScaleCrop>
  <HeadingPairs>
    <vt:vector size="8" baseType="variant">
      <vt:variant>
        <vt:lpstr>使用されているフォント</vt:lpstr>
      </vt:variant>
      <vt:variant>
        <vt:i4>9</vt:i4>
      </vt:variant>
      <vt:variant>
        <vt:lpstr>テーマ</vt:lpstr>
      </vt:variant>
      <vt:variant>
        <vt:i4>1</vt:i4>
      </vt:variant>
      <vt:variant>
        <vt:lpstr>埋め込まれた OLE サーバー</vt:lpstr>
      </vt:variant>
      <vt:variant>
        <vt:i4>1</vt:i4>
      </vt:variant>
      <vt:variant>
        <vt:lpstr>スライド タイトル</vt:lpstr>
      </vt:variant>
      <vt:variant>
        <vt:i4>40</vt:i4>
      </vt:variant>
    </vt:vector>
  </HeadingPairs>
  <TitlesOfParts>
    <vt:vector size="51" baseType="lpstr">
      <vt:lpstr>ＭＳ Ｐゴシック</vt:lpstr>
      <vt:lpstr>ＭＳ Ｐ明朝</vt:lpstr>
      <vt:lpstr>ＭＳ 明朝</vt:lpstr>
      <vt:lpstr>宋体</vt:lpstr>
      <vt:lpstr>Arial</vt:lpstr>
      <vt:lpstr>Calibri</vt:lpstr>
      <vt:lpstr>Century</vt:lpstr>
      <vt:lpstr>Times New Roman</vt:lpstr>
      <vt:lpstr>Wingdings</vt:lpstr>
      <vt:lpstr>標準デザイン</vt:lpstr>
      <vt:lpstr>Chart</vt:lpstr>
      <vt:lpstr>建国から改革開放前後</vt:lpstr>
      <vt:lpstr>高度成長とエネルギー需給： 過去の経緯を俯瞰</vt:lpstr>
      <vt:lpstr>中国のエネルギー消費・輸入の急増</vt:lpstr>
      <vt:lpstr>PowerPoint プレゼンテーション</vt:lpstr>
      <vt:lpstr>中国のエネルギー消費・輸入の急増</vt:lpstr>
      <vt:lpstr>中国のエネルギー消費・輸入の急増</vt:lpstr>
      <vt:lpstr>国際エネルギー価格の高騰</vt:lpstr>
      <vt:lpstr>http://ecodb.net/pcp/imf_usd_poilwti.html </vt:lpstr>
      <vt:lpstr>高度成長とエネルギー需給： 過去の経緯を俯瞰</vt:lpstr>
      <vt:lpstr>高度成長期</vt:lpstr>
      <vt:lpstr>石炭</vt:lpstr>
      <vt:lpstr>市場経済化がもたらした エネルギー供給安定化</vt:lpstr>
      <vt:lpstr>市場経済化がもたらした エネルギー供給安定化</vt:lpstr>
      <vt:lpstr>石油</vt:lpstr>
      <vt:lpstr>市場経済化がもたらした エネルギー供給安定化</vt:lpstr>
      <vt:lpstr>市場経済化がもたらした エネルギー供給安定化</vt:lpstr>
      <vt:lpstr>市場経済化がもたらした エネルギー供給安定化</vt:lpstr>
      <vt:lpstr>市場経済化がもたらした エネルギー供給安定化</vt:lpstr>
      <vt:lpstr>PowerPoint プレゼンテーション</vt:lpstr>
      <vt:lpstr>エネルギー政策の展開</vt:lpstr>
      <vt:lpstr>エネルギー政策の展開</vt:lpstr>
      <vt:lpstr>13次5か年計画（2016-20）目標</vt:lpstr>
      <vt:lpstr>エネルギー政策の展開</vt:lpstr>
      <vt:lpstr>エネルギー政策の展開</vt:lpstr>
      <vt:lpstr>エネルギー政策の展開</vt:lpstr>
      <vt:lpstr>エネルギー政策の展開</vt:lpstr>
      <vt:lpstr>エネルギー政策の展開</vt:lpstr>
      <vt:lpstr>風力発電の伸びが減速</vt:lpstr>
      <vt:lpstr>エネルギー政策の展開</vt:lpstr>
      <vt:lpstr>エネルギー政策の展開</vt:lpstr>
      <vt:lpstr>太陽光発電</vt:lpstr>
      <vt:lpstr>太陽熱温水器をつけた家（吉林省）</vt:lpstr>
      <vt:lpstr>エネルギー政策の展開</vt:lpstr>
      <vt:lpstr>2014年の電量構造(『中国信息報』2015年4月27日）</vt:lpstr>
      <vt:lpstr>エネルギー政策の展開</vt:lpstr>
      <vt:lpstr>中国のエネルギー問題の今後と 世界への影響</vt:lpstr>
      <vt:lpstr>中国のエネルギー問題の今後と 世界への影響</vt:lpstr>
      <vt:lpstr>中国のエネルギー問題の今後と 世界への影響</vt:lpstr>
      <vt:lpstr>中国のエネルギー問題の今後と 世界への影響</vt:lpstr>
      <vt:lpstr>中国のエネルギー問題の今後と 世界への影響</vt:lpstr>
    </vt:vector>
  </TitlesOfParts>
  <Company>富山大学</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建国から改革開放前後</dc:title>
  <dc:creator>imamura</dc:creator>
  <cp:lastModifiedBy>今村弘子</cp:lastModifiedBy>
  <cp:revision>20</cp:revision>
  <dcterms:created xsi:type="dcterms:W3CDTF">2011-03-22T08:47:29Z</dcterms:created>
  <dcterms:modified xsi:type="dcterms:W3CDTF">2017-05-21T06:14:56Z</dcterms:modified>
</cp:coreProperties>
</file>