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256" r:id="rId2"/>
    <p:sldId id="335" r:id="rId3"/>
    <p:sldId id="336" r:id="rId4"/>
    <p:sldId id="274" r:id="rId5"/>
    <p:sldId id="275" r:id="rId6"/>
    <p:sldId id="308" r:id="rId7"/>
    <p:sldId id="309" r:id="rId8"/>
    <p:sldId id="310" r:id="rId9"/>
    <p:sldId id="313" r:id="rId10"/>
    <p:sldId id="314" r:id="rId11"/>
    <p:sldId id="315" r:id="rId12"/>
    <p:sldId id="362" r:id="rId13"/>
    <p:sldId id="363" r:id="rId14"/>
    <p:sldId id="364" r:id="rId15"/>
    <p:sldId id="369" r:id="rId16"/>
    <p:sldId id="319" r:id="rId17"/>
    <p:sldId id="320" r:id="rId18"/>
    <p:sldId id="373" r:id="rId19"/>
    <p:sldId id="359" r:id="rId20"/>
    <p:sldId id="321" r:id="rId21"/>
    <p:sldId id="374" r:id="rId22"/>
    <p:sldId id="360" r:id="rId23"/>
    <p:sldId id="322" r:id="rId24"/>
    <p:sldId id="375" r:id="rId25"/>
    <p:sldId id="324" r:id="rId26"/>
    <p:sldId id="376" r:id="rId27"/>
    <p:sldId id="338" r:id="rId28"/>
    <p:sldId id="326" r:id="rId29"/>
    <p:sldId id="328" r:id="rId30"/>
    <p:sldId id="339" r:id="rId31"/>
    <p:sldId id="340" r:id="rId32"/>
    <p:sldId id="329" r:id="rId33"/>
    <p:sldId id="341" r:id="rId34"/>
    <p:sldId id="330" r:id="rId35"/>
    <p:sldId id="331" r:id="rId36"/>
    <p:sldId id="342" r:id="rId37"/>
    <p:sldId id="377" r:id="rId38"/>
    <p:sldId id="333" r:id="rId39"/>
    <p:sldId id="343" r:id="rId40"/>
    <p:sldId id="344" r:id="rId41"/>
    <p:sldId id="345" r:id="rId42"/>
    <p:sldId id="346" r:id="rId43"/>
    <p:sldId id="368" r:id="rId44"/>
    <p:sldId id="347" r:id="rId45"/>
    <p:sldId id="372" r:id="rId46"/>
    <p:sldId id="378" r:id="rId47"/>
    <p:sldId id="348" r:id="rId48"/>
    <p:sldId id="349" r:id="rId49"/>
    <p:sldId id="350" r:id="rId50"/>
    <p:sldId id="351" r:id="rId51"/>
    <p:sldId id="352" r:id="rId52"/>
    <p:sldId id="353" r:id="rId53"/>
    <p:sldId id="361" r:id="rId54"/>
    <p:sldId id="370" r:id="rId55"/>
    <p:sldId id="354" r:id="rId56"/>
    <p:sldId id="356" r:id="rId57"/>
    <p:sldId id="357" r:id="rId58"/>
    <p:sldId id="358" r:id="rId59"/>
    <p:sldId id="311" r:id="rId60"/>
  </p:sldIdLst>
  <p:sldSz cx="9144000" cy="6858000" type="screen4x3"/>
  <p:notesSz cx="6858000" cy="9945688"/>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026"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重点都市の空気の質</a:t>
            </a:r>
            <a:endParaRPr lang="en-US" altLang="ja-JP" sz="1200"/>
          </a:p>
          <a:p>
            <a:pPr>
              <a:defRPr/>
            </a:pPr>
            <a:r>
              <a:rPr lang="ja-JP" altLang="en-US" sz="1000"/>
              <a:t>（</a:t>
            </a:r>
            <a:r>
              <a:rPr lang="en-US" altLang="ja-JP" sz="1000"/>
              <a:t>『</a:t>
            </a:r>
            <a:r>
              <a:rPr lang="ja-JP" altLang="en-US" sz="1000"/>
              <a:t>中国統計年鑑</a:t>
            </a:r>
            <a:r>
              <a:rPr lang="en-US" altLang="ja-JP" sz="1000"/>
              <a:t>2014』p.229)</a:t>
            </a:r>
            <a:endParaRPr lang="ja-JP" altLang="en-US" sz="1000"/>
          </a:p>
        </c:rich>
      </c:tx>
      <c:layout>
        <c:manualLayout>
          <c:xMode val="edge"/>
          <c:yMode val="edge"/>
          <c:x val="0.36906933508311462"/>
          <c:y val="3.240740740740740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'[SO2,NO2.xlsx]Sheet1'!$B$1</c:f>
              <c:strCache>
                <c:ptCount val="1"/>
                <c:pt idx="0">
                  <c:v>SO2</c:v>
                </c:pt>
              </c:strCache>
            </c:strRef>
          </c:tx>
          <c:spPr>
            <a:solidFill>
              <a:schemeClr val="accent1"/>
            </a:solidFill>
            <a:ln>
              <a:noFill/>
            </a:ln>
            <a:effectLst/>
          </c:spPr>
          <c:invertIfNegative val="0"/>
          <c:cat>
            <c:strRef>
              <c:f>'[SO2,NO2.xlsx]Sheet1'!$A$2:$A$12</c:f>
              <c:strCache>
                <c:ptCount val="11"/>
                <c:pt idx="0">
                  <c:v>～10µɡ/㎥</c:v>
                </c:pt>
                <c:pt idx="1">
                  <c:v>11～20</c:v>
                </c:pt>
                <c:pt idx="2">
                  <c:v>21～30</c:v>
                </c:pt>
                <c:pt idx="3">
                  <c:v>31～40</c:v>
                </c:pt>
                <c:pt idx="4">
                  <c:v>41～50</c:v>
                </c:pt>
                <c:pt idx="5">
                  <c:v>51～60</c:v>
                </c:pt>
                <c:pt idx="6">
                  <c:v>61～70</c:v>
                </c:pt>
                <c:pt idx="7">
                  <c:v>71～80</c:v>
                </c:pt>
                <c:pt idx="8">
                  <c:v>81～90</c:v>
                </c:pt>
                <c:pt idx="9">
                  <c:v>91～100</c:v>
                </c:pt>
                <c:pt idx="10">
                  <c:v>101～</c:v>
                </c:pt>
              </c:strCache>
            </c:strRef>
          </c:cat>
          <c:val>
            <c:numRef>
              <c:f>'[SO2,NO2.xlsx]Sheet1'!$B$2:$B$12</c:f>
              <c:numCache>
                <c:formatCode>General</c:formatCode>
                <c:ptCount val="11"/>
                <c:pt idx="0">
                  <c:v>2</c:v>
                </c:pt>
                <c:pt idx="1">
                  <c:v>11</c:v>
                </c:pt>
                <c:pt idx="2">
                  <c:v>13</c:v>
                </c:pt>
                <c:pt idx="3">
                  <c:v>12</c:v>
                </c:pt>
                <c:pt idx="4">
                  <c:v>4</c:v>
                </c:pt>
                <c:pt idx="5">
                  <c:v>4</c:v>
                </c:pt>
                <c:pt idx="6">
                  <c:v>0</c:v>
                </c:pt>
                <c:pt idx="7">
                  <c:v>2</c:v>
                </c:pt>
                <c:pt idx="8">
                  <c:v>1</c:v>
                </c:pt>
                <c:pt idx="9">
                  <c:v>1</c:v>
                </c:pt>
                <c:pt idx="10">
                  <c:v>1</c:v>
                </c:pt>
              </c:numCache>
            </c:numRef>
          </c:val>
        </c:ser>
        <c:ser>
          <c:idx val="1"/>
          <c:order val="1"/>
          <c:tx>
            <c:strRef>
              <c:f>'[SO2,NO2.xlsx]Sheet1'!$C$1</c:f>
              <c:strCache>
                <c:ptCount val="1"/>
                <c:pt idx="0">
                  <c:v>NO2</c:v>
                </c:pt>
              </c:strCache>
            </c:strRef>
          </c:tx>
          <c:spPr>
            <a:solidFill>
              <a:schemeClr val="accent2"/>
            </a:solidFill>
            <a:ln>
              <a:noFill/>
            </a:ln>
            <a:effectLst/>
          </c:spPr>
          <c:invertIfNegative val="0"/>
          <c:cat>
            <c:strRef>
              <c:f>'[SO2,NO2.xlsx]Sheet1'!$A$2:$A$12</c:f>
              <c:strCache>
                <c:ptCount val="11"/>
                <c:pt idx="0">
                  <c:v>～10µɡ/㎥</c:v>
                </c:pt>
                <c:pt idx="1">
                  <c:v>11～20</c:v>
                </c:pt>
                <c:pt idx="2">
                  <c:v>21～30</c:v>
                </c:pt>
                <c:pt idx="3">
                  <c:v>31～40</c:v>
                </c:pt>
                <c:pt idx="4">
                  <c:v>41～50</c:v>
                </c:pt>
                <c:pt idx="5">
                  <c:v>51～60</c:v>
                </c:pt>
                <c:pt idx="6">
                  <c:v>61～70</c:v>
                </c:pt>
                <c:pt idx="7">
                  <c:v>71～80</c:v>
                </c:pt>
                <c:pt idx="8">
                  <c:v>81～90</c:v>
                </c:pt>
                <c:pt idx="9">
                  <c:v>91～100</c:v>
                </c:pt>
                <c:pt idx="10">
                  <c:v>101～</c:v>
                </c:pt>
              </c:strCache>
            </c:strRef>
          </c:cat>
          <c:val>
            <c:numRef>
              <c:f>'[SO2,NO2.xlsx]Sheet1'!$C$2:$C$12</c:f>
              <c:numCache>
                <c:formatCode>General</c:formatCode>
                <c:ptCount val="11"/>
                <c:pt idx="0">
                  <c:v>0</c:v>
                </c:pt>
                <c:pt idx="1">
                  <c:v>1</c:v>
                </c:pt>
                <c:pt idx="2">
                  <c:v>3</c:v>
                </c:pt>
                <c:pt idx="3">
                  <c:v>15</c:v>
                </c:pt>
                <c:pt idx="4">
                  <c:v>16</c:v>
                </c:pt>
                <c:pt idx="5">
                  <c:v>12</c:v>
                </c:pt>
                <c:pt idx="6">
                  <c:v>4</c:v>
                </c:pt>
                <c:pt idx="7">
                  <c:v>0</c:v>
                </c:pt>
                <c:pt idx="8">
                  <c:v>0</c:v>
                </c:pt>
                <c:pt idx="9">
                  <c:v>0</c:v>
                </c:pt>
                <c:pt idx="10">
                  <c:v>0</c:v>
                </c:pt>
              </c:numCache>
            </c:numRef>
          </c:val>
        </c:ser>
        <c:ser>
          <c:idx val="2"/>
          <c:order val="2"/>
          <c:tx>
            <c:strRef>
              <c:f>'[SO2,NO2.xlsx]Sheet1'!$D$1</c:f>
              <c:strCache>
                <c:ptCount val="1"/>
                <c:pt idx="0">
                  <c:v>PM2.5</c:v>
                </c:pt>
              </c:strCache>
            </c:strRef>
          </c:tx>
          <c:spPr>
            <a:solidFill>
              <a:srgbClr val="FFC000"/>
            </a:solidFill>
            <a:ln>
              <a:noFill/>
            </a:ln>
            <a:effectLst/>
          </c:spPr>
          <c:invertIfNegative val="0"/>
          <c:cat>
            <c:strRef>
              <c:f>'[SO2,NO2.xlsx]Sheet1'!$A$2:$A$12</c:f>
              <c:strCache>
                <c:ptCount val="11"/>
                <c:pt idx="0">
                  <c:v>～10µɡ/㎥</c:v>
                </c:pt>
                <c:pt idx="1">
                  <c:v>11～20</c:v>
                </c:pt>
                <c:pt idx="2">
                  <c:v>21～30</c:v>
                </c:pt>
                <c:pt idx="3">
                  <c:v>31～40</c:v>
                </c:pt>
                <c:pt idx="4">
                  <c:v>41～50</c:v>
                </c:pt>
                <c:pt idx="5">
                  <c:v>51～60</c:v>
                </c:pt>
                <c:pt idx="6">
                  <c:v>61～70</c:v>
                </c:pt>
                <c:pt idx="7">
                  <c:v>71～80</c:v>
                </c:pt>
                <c:pt idx="8">
                  <c:v>81～90</c:v>
                </c:pt>
                <c:pt idx="9">
                  <c:v>91～100</c:v>
                </c:pt>
                <c:pt idx="10">
                  <c:v>101～</c:v>
                </c:pt>
              </c:strCache>
            </c:strRef>
          </c:cat>
          <c:val>
            <c:numRef>
              <c:f>'[SO2,NO2.xlsx]Sheet1'!$D$2:$D$12</c:f>
              <c:numCache>
                <c:formatCode>General</c:formatCode>
                <c:ptCount val="11"/>
                <c:pt idx="0">
                  <c:v>0</c:v>
                </c:pt>
                <c:pt idx="1">
                  <c:v>0</c:v>
                </c:pt>
                <c:pt idx="2">
                  <c:v>2</c:v>
                </c:pt>
                <c:pt idx="3">
                  <c:v>6</c:v>
                </c:pt>
                <c:pt idx="4">
                  <c:v>4</c:v>
                </c:pt>
                <c:pt idx="5">
                  <c:v>11</c:v>
                </c:pt>
                <c:pt idx="6">
                  <c:v>10</c:v>
                </c:pt>
                <c:pt idx="7">
                  <c:v>5</c:v>
                </c:pt>
                <c:pt idx="8">
                  <c:v>6</c:v>
                </c:pt>
                <c:pt idx="9">
                  <c:v>3</c:v>
                </c:pt>
                <c:pt idx="10">
                  <c:v>4</c:v>
                </c:pt>
              </c:numCache>
            </c:numRef>
          </c:val>
        </c:ser>
        <c:dLbls>
          <c:showLegendKey val="0"/>
          <c:showVal val="0"/>
          <c:showCatName val="0"/>
          <c:showSerName val="0"/>
          <c:showPercent val="0"/>
          <c:showBubbleSize val="0"/>
        </c:dLbls>
        <c:gapWidth val="219"/>
        <c:overlap val="-27"/>
        <c:axId val="319847240"/>
        <c:axId val="319842144"/>
      </c:barChart>
      <c:catAx>
        <c:axId val="31984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19842144"/>
        <c:crosses val="autoZero"/>
        <c:auto val="1"/>
        <c:lblAlgn val="ctr"/>
        <c:lblOffset val="100"/>
        <c:noMultiLvlLbl val="0"/>
      </c:catAx>
      <c:valAx>
        <c:axId val="31984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198472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zh-CN" altLang="en-US"/>
          </a:p>
        </p:txBody>
      </p:sp>
      <p:sp>
        <p:nvSpPr>
          <p:cNvPr id="3" name="日付プレースホルダー 2"/>
          <p:cNvSpPr>
            <a:spLocks noGrp="1"/>
          </p:cNvSpPr>
          <p:nvPr>
            <p:ph type="dt" sz="quarter" idx="1"/>
          </p:nvPr>
        </p:nvSpPr>
        <p:spPr>
          <a:xfrm>
            <a:off x="3884613" y="0"/>
            <a:ext cx="2971800" cy="499012"/>
          </a:xfrm>
          <a:prstGeom prst="rect">
            <a:avLst/>
          </a:prstGeom>
        </p:spPr>
        <p:txBody>
          <a:bodyPr vert="horz" lIns="91440" tIns="45720" rIns="91440" bIns="45720" rtlCol="0"/>
          <a:lstStyle>
            <a:lvl1pPr algn="r">
              <a:defRPr sz="1200"/>
            </a:lvl1pPr>
          </a:lstStyle>
          <a:p>
            <a:fld id="{A636E1C0-E43F-4AB3-B2E7-28308AD2C07F}" type="datetimeFigureOut">
              <a:rPr lang="zh-CN" altLang="en-US" smtClean="0"/>
              <a:t>2017/6/15</a:t>
            </a:fld>
            <a:endParaRPr lang="zh-CN" altLang="en-US"/>
          </a:p>
        </p:txBody>
      </p:sp>
      <p:sp>
        <p:nvSpPr>
          <p:cNvPr id="4" name="フッター プレースホルダー 3"/>
          <p:cNvSpPr>
            <a:spLocks noGrp="1"/>
          </p:cNvSpPr>
          <p:nvPr>
            <p:ph type="ftr" sz="quarter" idx="2"/>
          </p:nvPr>
        </p:nvSpPr>
        <p:spPr>
          <a:xfrm>
            <a:off x="0" y="9446678"/>
            <a:ext cx="2971800" cy="499011"/>
          </a:xfrm>
          <a:prstGeom prst="rect">
            <a:avLst/>
          </a:prstGeom>
        </p:spPr>
        <p:txBody>
          <a:bodyPr vert="horz" lIns="91440" tIns="45720" rIns="91440" bIns="45720" rtlCol="0" anchor="b"/>
          <a:lstStyle>
            <a:lvl1pPr algn="l">
              <a:defRPr sz="1200"/>
            </a:lvl1pPr>
          </a:lstStyle>
          <a:p>
            <a:endParaRPr lang="zh-CN" altLang="en-US"/>
          </a:p>
        </p:txBody>
      </p:sp>
      <p:sp>
        <p:nvSpPr>
          <p:cNvPr id="5" name="スライド番号プレースホルダー 4"/>
          <p:cNvSpPr>
            <a:spLocks noGrp="1"/>
          </p:cNvSpPr>
          <p:nvPr>
            <p:ph type="sldNum" sz="quarter" idx="3"/>
          </p:nvPr>
        </p:nvSpPr>
        <p:spPr>
          <a:xfrm>
            <a:off x="3884613" y="9446678"/>
            <a:ext cx="2971800" cy="499011"/>
          </a:xfrm>
          <a:prstGeom prst="rect">
            <a:avLst/>
          </a:prstGeom>
        </p:spPr>
        <p:txBody>
          <a:bodyPr vert="horz" lIns="91440" tIns="45720" rIns="91440" bIns="45720" rtlCol="0" anchor="b"/>
          <a:lstStyle>
            <a:lvl1pPr algn="r">
              <a:defRPr sz="1200"/>
            </a:lvl1pPr>
          </a:lstStyle>
          <a:p>
            <a:fld id="{FD626F7F-C833-4A4E-8549-62DAABA0F8D9}" type="slidenum">
              <a:rPr lang="zh-CN" altLang="en-US" smtClean="0"/>
              <a:t>‹#›</a:t>
            </a:fld>
            <a:endParaRPr lang="zh-CN" altLang="en-US"/>
          </a:p>
        </p:txBody>
      </p:sp>
    </p:spTree>
    <p:extLst>
      <p:ext uri="{BB962C8B-B14F-4D97-AF65-F5344CB8AC3E}">
        <p14:creationId xmlns:p14="http://schemas.microsoft.com/office/powerpoint/2010/main" val="1182783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ja-JP"/>
          </a:p>
        </p:txBody>
      </p:sp>
      <p:sp>
        <p:nvSpPr>
          <p:cNvPr id="26627" name="Rectangle 3"/>
          <p:cNvSpPr>
            <a:spLocks noGrp="1" noChangeArrowheads="1"/>
          </p:cNvSpPr>
          <p:nvPr>
            <p:ph type="dt" idx="1"/>
          </p:nvPr>
        </p:nvSpPr>
        <p:spPr bwMode="auto">
          <a:xfrm>
            <a:off x="3884613" y="0"/>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ja-JP"/>
          </a:p>
        </p:txBody>
      </p:sp>
      <p:sp>
        <p:nvSpPr>
          <p:cNvPr id="2052" name="Rectangle 4"/>
          <p:cNvSpPr>
            <a:spLocks noGrp="1" noRot="1" noChangeAspect="1" noChangeArrowheads="1" noTextEdit="1"/>
          </p:cNvSpPr>
          <p:nvPr>
            <p:ph type="sldImg" idx="2"/>
          </p:nvPr>
        </p:nvSpPr>
        <p:spPr bwMode="auto">
          <a:xfrm>
            <a:off x="942975" y="746125"/>
            <a:ext cx="4972050" cy="37290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685800" y="4724202"/>
            <a:ext cx="5486400" cy="4475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6630" name="Rectangle 6"/>
          <p:cNvSpPr>
            <a:spLocks noGrp="1" noChangeArrowheads="1"/>
          </p:cNvSpPr>
          <p:nvPr>
            <p:ph type="ftr" sz="quarter" idx="4"/>
          </p:nvPr>
        </p:nvSpPr>
        <p:spPr bwMode="auto">
          <a:xfrm>
            <a:off x="0" y="9446678"/>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ja-JP"/>
          </a:p>
        </p:txBody>
      </p:sp>
      <p:sp>
        <p:nvSpPr>
          <p:cNvPr id="26631" name="Rectangle 7"/>
          <p:cNvSpPr>
            <a:spLocks noGrp="1" noChangeArrowheads="1"/>
          </p:cNvSpPr>
          <p:nvPr>
            <p:ph type="sldNum" sz="quarter" idx="5"/>
          </p:nvPr>
        </p:nvSpPr>
        <p:spPr bwMode="auto">
          <a:xfrm>
            <a:off x="3884613" y="9446678"/>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DAD1A2E-76A2-480F-82F4-113F2F3836F2}" type="slidenum">
              <a:rPr lang="en-US" altLang="ja-JP"/>
              <a:pPr>
                <a:defRPr/>
              </a:pPr>
              <a:t>‹#›</a:t>
            </a:fld>
            <a:endParaRPr lang="en-US" altLang="ja-JP"/>
          </a:p>
        </p:txBody>
      </p:sp>
    </p:spTree>
    <p:extLst>
      <p:ext uri="{BB962C8B-B14F-4D97-AF65-F5344CB8AC3E}">
        <p14:creationId xmlns:p14="http://schemas.microsoft.com/office/powerpoint/2010/main" val="28581120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C6C60A85-D518-4BCD-A132-8967C32F0CB5}" type="slidenum">
              <a:rPr lang="en-US" altLang="ja-JP" smtClean="0"/>
              <a:pPr/>
              <a:t>2</a:t>
            </a:fld>
            <a:endParaRPr lang="en-US" altLang="ja-JP" smtClean="0"/>
          </a:p>
        </p:txBody>
      </p:sp>
      <p:sp>
        <p:nvSpPr>
          <p:cNvPr id="5123"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C5CC5FA0-21DD-45ED-A544-45D76B04793A}" type="slidenum">
              <a:rPr lang="en-US" altLang="ja-JP" sz="1200"/>
              <a:pPr algn="r" eaLnBrk="1" hangingPunct="1"/>
              <a:t>2</a:t>
            </a:fld>
            <a:endParaRPr lang="en-US" altLang="ja-JP" sz="1200"/>
          </a:p>
        </p:txBody>
      </p:sp>
      <p:sp>
        <p:nvSpPr>
          <p:cNvPr id="5124" name="Rectangle 2"/>
          <p:cNvSpPr>
            <a:spLocks noGrp="1" noRot="1" noChangeAspect="1" noChangeArrowheads="1" noTextEdit="1"/>
          </p:cNvSpPr>
          <p:nvPr>
            <p:ph type="sldImg"/>
          </p:nvPr>
        </p:nvSpPr>
        <p:spPr>
          <a:ln/>
        </p:spPr>
      </p:sp>
      <p:sp>
        <p:nvSpPr>
          <p:cNvPr id="5125"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274100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07C8C519-0D3A-48E8-8374-A19D4A45C152}" type="slidenum">
              <a:rPr lang="en-US" altLang="ja-JP" smtClean="0"/>
              <a:pPr/>
              <a:t>3</a:t>
            </a:fld>
            <a:endParaRPr lang="en-US" altLang="ja-JP" smtClean="0"/>
          </a:p>
        </p:txBody>
      </p:sp>
      <p:sp>
        <p:nvSpPr>
          <p:cNvPr id="7171"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75D51A45-A79A-4A79-99B9-287144F0FD3F}" type="slidenum">
              <a:rPr lang="en-US" altLang="ja-JP" sz="1200"/>
              <a:pPr algn="r" eaLnBrk="1" hangingPunct="1"/>
              <a:t>3</a:t>
            </a:fld>
            <a:endParaRPr lang="en-US" altLang="ja-JP" sz="1200"/>
          </a:p>
        </p:txBody>
      </p:sp>
      <p:sp>
        <p:nvSpPr>
          <p:cNvPr id="7172" name="Rectangle 2"/>
          <p:cNvSpPr>
            <a:spLocks noGrp="1" noRot="1" noChangeAspect="1" noChangeArrowheads="1" noTextEdit="1"/>
          </p:cNvSpPr>
          <p:nvPr>
            <p:ph type="sldImg"/>
          </p:nvPr>
        </p:nvSpPr>
        <p:spPr>
          <a:ln/>
        </p:spPr>
      </p:sp>
      <p:sp>
        <p:nvSpPr>
          <p:cNvPr id="7173"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2035713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D4F02C80-3ED1-49F9-A7E8-8174D6B90B38}" type="slidenum">
              <a:rPr lang="en-US" altLang="ja-JP" smtClean="0"/>
              <a:pPr/>
              <a:t>4</a:t>
            </a:fld>
            <a:endParaRPr lang="en-US" altLang="ja-JP" smtClean="0"/>
          </a:p>
        </p:txBody>
      </p:sp>
      <p:sp>
        <p:nvSpPr>
          <p:cNvPr id="9219" name="Rectangle 2"/>
          <p:cNvSpPr>
            <a:spLocks noGrp="1" noRot="1" noChangeAspect="1" noChangeArrowheads="1" noTextEdit="1"/>
          </p:cNvSpPr>
          <p:nvPr>
            <p:ph type="sldImg"/>
          </p:nvPr>
        </p:nvSpPr>
        <p:spPr>
          <a:xfrm>
            <a:off x="927100" y="763588"/>
            <a:ext cx="4978400" cy="3733800"/>
          </a:xfrm>
          <a:ln/>
        </p:spPr>
      </p:sp>
      <p:sp>
        <p:nvSpPr>
          <p:cNvPr id="9220" name="Rectangle 3"/>
          <p:cNvSpPr>
            <a:spLocks noGrp="1" noChangeArrowheads="1"/>
          </p:cNvSpPr>
          <p:nvPr>
            <p:ph type="body" idx="1"/>
          </p:nvPr>
        </p:nvSpPr>
        <p:spPr>
          <a:xfrm>
            <a:off x="920750" y="4727655"/>
            <a:ext cx="4991100" cy="4498007"/>
          </a:xfrm>
          <a:noFill/>
        </p:spPr>
        <p:txBody>
          <a:bodyPr/>
          <a:lstStyle/>
          <a:p>
            <a:pPr eaLnBrk="1" hangingPunct="1"/>
            <a:endParaRPr lang="zh-CN" altLang="zh-CN" smtClean="0"/>
          </a:p>
        </p:txBody>
      </p:sp>
    </p:spTree>
    <p:extLst>
      <p:ext uri="{BB962C8B-B14F-4D97-AF65-F5344CB8AC3E}">
        <p14:creationId xmlns:p14="http://schemas.microsoft.com/office/powerpoint/2010/main" val="3778717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D519F3D0-B811-4629-8911-A2A74F550A64}" type="slidenum">
              <a:rPr lang="en-US" altLang="ja-JP" smtClean="0"/>
              <a:pPr/>
              <a:t>18</a:t>
            </a:fld>
            <a:endParaRPr lang="en-US" altLang="ja-JP" smtClean="0"/>
          </a:p>
        </p:txBody>
      </p:sp>
      <p:sp>
        <p:nvSpPr>
          <p:cNvPr id="24579" name="スライド イメージ プレースホルダ 1"/>
          <p:cNvSpPr>
            <a:spLocks noGrp="1" noRot="1" noChangeAspect="1" noTextEdit="1"/>
          </p:cNvSpPr>
          <p:nvPr>
            <p:ph type="sldImg"/>
          </p:nvPr>
        </p:nvSpPr>
        <p:spPr>
          <a:ln/>
        </p:spPr>
      </p:sp>
      <p:sp>
        <p:nvSpPr>
          <p:cNvPr id="24580" name="ノート プレースホルダ 2"/>
          <p:cNvSpPr>
            <a:spLocks noGrp="1"/>
          </p:cNvSpPr>
          <p:nvPr>
            <p:ph type="body" idx="1"/>
          </p:nvPr>
        </p:nvSpPr>
        <p:spPr>
          <a:noFill/>
        </p:spPr>
        <p:txBody>
          <a:bodyPr/>
          <a:lstStyle/>
          <a:p>
            <a:pPr>
              <a:spcBef>
                <a:spcPct val="0"/>
              </a:spcBef>
            </a:pPr>
            <a:endParaRPr lang="zh-CN" altLang="zh-CN" smtClean="0"/>
          </a:p>
        </p:txBody>
      </p:sp>
      <p:sp>
        <p:nvSpPr>
          <p:cNvPr id="24581" name="スライド番号プレースホルダ 3"/>
          <p:cNvSpPr txBox="1">
            <a:spLocks noGrp="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07248E2C-FA52-434B-A64D-0A2772BAA46C}" type="slidenum">
              <a:rPr lang="en-US" altLang="ja-JP" sz="1200">
                <a:latin typeface="Calibri" panose="020F0502020204030204" pitchFamily="34" charset="0"/>
              </a:rPr>
              <a:pPr algn="r"/>
              <a:t>18</a:t>
            </a:fld>
            <a:endParaRPr lang="en-US" altLang="ja-JP" sz="1200">
              <a:latin typeface="Calibri" panose="020F0502020204030204" pitchFamily="34" charset="0"/>
            </a:endParaRPr>
          </a:p>
        </p:txBody>
      </p:sp>
    </p:spTree>
    <p:extLst>
      <p:ext uri="{BB962C8B-B14F-4D97-AF65-F5344CB8AC3E}">
        <p14:creationId xmlns:p14="http://schemas.microsoft.com/office/powerpoint/2010/main" val="1443401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C64ED8E1-0853-416B-969B-1B1CFDF7DDB3}" type="slidenum">
              <a:rPr lang="en-US" altLang="ja-JP" smtClean="0"/>
              <a:pPr/>
              <a:t>22</a:t>
            </a:fld>
            <a:endParaRPr lang="en-US" altLang="ja-JP" smtClean="0"/>
          </a:p>
        </p:txBody>
      </p:sp>
      <p:sp>
        <p:nvSpPr>
          <p:cNvPr id="29699"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B70E1D0A-CFDD-4A8F-855E-D100A98A27D5}" type="slidenum">
              <a:rPr lang="en-US" altLang="ja-JP" sz="1200"/>
              <a:pPr algn="r" eaLnBrk="1" hangingPunct="1"/>
              <a:t>22</a:t>
            </a:fld>
            <a:endParaRPr lang="en-US" altLang="ja-JP" sz="1200"/>
          </a:p>
        </p:txBody>
      </p:sp>
      <p:sp>
        <p:nvSpPr>
          <p:cNvPr id="29700" name="Rectangle 2"/>
          <p:cNvSpPr>
            <a:spLocks noGrp="1" noRot="1" noChangeAspect="1" noChangeArrowheads="1" noTextEdit="1"/>
          </p:cNvSpPr>
          <p:nvPr>
            <p:ph type="sldImg"/>
          </p:nvPr>
        </p:nvSpPr>
        <p:spPr>
          <a:ln/>
        </p:spPr>
      </p:sp>
      <p:sp>
        <p:nvSpPr>
          <p:cNvPr id="29701"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4293274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92876A5-5C6C-4430-8CF7-2ECA6FDAC92B}" type="slidenum">
              <a:rPr lang="en-US" altLang="ja-JP" smtClean="0"/>
              <a:pPr/>
              <a:t>27</a:t>
            </a:fld>
            <a:endParaRPr lang="en-US" altLang="ja-JP" smtClean="0"/>
          </a:p>
        </p:txBody>
      </p:sp>
      <p:sp>
        <p:nvSpPr>
          <p:cNvPr id="33795"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C46E091D-DFD0-4B91-BF66-290E7AC0AC94}" type="slidenum">
              <a:rPr lang="en-US" altLang="ja-JP" sz="1200"/>
              <a:pPr algn="r" eaLnBrk="1" hangingPunct="1"/>
              <a:t>27</a:t>
            </a:fld>
            <a:endParaRPr lang="en-US" altLang="ja-JP" sz="1200"/>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1207087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42C4747-B05D-4A18-943C-16524A28DDAF}" type="slidenum">
              <a:rPr lang="en-US" altLang="ja-JP" smtClean="0"/>
              <a:pPr/>
              <a:t>30</a:t>
            </a:fld>
            <a:endParaRPr lang="en-US" altLang="ja-JP" smtClean="0"/>
          </a:p>
        </p:txBody>
      </p:sp>
      <p:sp>
        <p:nvSpPr>
          <p:cNvPr id="37891"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3D13501E-7EBB-4489-BA8E-F63BE0EBFB8F}" type="slidenum">
              <a:rPr lang="en-US" altLang="ja-JP" sz="1200"/>
              <a:pPr algn="r" eaLnBrk="1" hangingPunct="1"/>
              <a:t>30</a:t>
            </a:fld>
            <a:endParaRPr lang="en-US" altLang="ja-JP" sz="120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4270907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E0F67777-C116-4ABD-A71D-5063981AB9E0}" type="slidenum">
              <a:rPr lang="en-US" altLang="ja-JP" smtClean="0"/>
              <a:pPr/>
              <a:t>31</a:t>
            </a:fld>
            <a:endParaRPr lang="en-US" altLang="ja-JP" smtClean="0"/>
          </a:p>
        </p:txBody>
      </p:sp>
      <p:sp>
        <p:nvSpPr>
          <p:cNvPr id="39939"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227E633C-DDBF-4A8E-A9C3-DAED6208137A}" type="slidenum">
              <a:rPr lang="en-US" altLang="ja-JP" sz="1200"/>
              <a:pPr algn="r" eaLnBrk="1" hangingPunct="1"/>
              <a:t>31</a:t>
            </a:fld>
            <a:endParaRPr lang="en-US" altLang="ja-JP" sz="1200"/>
          </a:p>
        </p:txBody>
      </p:sp>
      <p:sp>
        <p:nvSpPr>
          <p:cNvPr id="39940" name="Rectangle 2"/>
          <p:cNvSpPr>
            <a:spLocks noGrp="1" noRot="1" noChangeAspect="1" noChangeArrowheads="1" noTextEdit="1"/>
          </p:cNvSpPr>
          <p:nvPr>
            <p:ph type="sldImg"/>
          </p:nvPr>
        </p:nvSpPr>
        <p:spPr>
          <a:ln/>
        </p:spPr>
      </p:sp>
      <p:sp>
        <p:nvSpPr>
          <p:cNvPr id="39941"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341231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D583C51-B11E-48D3-90BB-560AB7D6FE84}" type="slidenum">
              <a:rPr lang="en-US" altLang="ja-JP" smtClean="0"/>
              <a:pPr/>
              <a:t>33</a:t>
            </a:fld>
            <a:endParaRPr lang="en-US" altLang="ja-JP" smtClean="0"/>
          </a:p>
        </p:txBody>
      </p:sp>
      <p:sp>
        <p:nvSpPr>
          <p:cNvPr id="43011"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6322F1B7-CB52-443B-BB19-21724925D744}" type="slidenum">
              <a:rPr lang="en-US" altLang="ja-JP" sz="1200"/>
              <a:pPr algn="r" eaLnBrk="1" hangingPunct="1"/>
              <a:t>33</a:t>
            </a:fld>
            <a:endParaRPr lang="en-US" altLang="ja-JP" sz="1200"/>
          </a:p>
        </p:txBody>
      </p:sp>
      <p:sp>
        <p:nvSpPr>
          <p:cNvPr id="43012" name="Rectangle 2"/>
          <p:cNvSpPr>
            <a:spLocks noGrp="1" noRot="1" noChangeAspect="1" noChangeArrowheads="1" noTextEdit="1"/>
          </p:cNvSpPr>
          <p:nvPr>
            <p:ph type="sldImg"/>
          </p:nvPr>
        </p:nvSpPr>
        <p:spPr>
          <a:ln/>
        </p:spPr>
      </p:sp>
      <p:sp>
        <p:nvSpPr>
          <p:cNvPr id="43013"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225008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DE3D85B3-9EB2-41E0-82BA-C986160D5E5E}" type="slidenum">
              <a:rPr lang="en-US" altLang="ja-JP" smtClean="0"/>
              <a:pPr/>
              <a:t>36</a:t>
            </a:fld>
            <a:endParaRPr lang="en-US" altLang="ja-JP" smtClean="0"/>
          </a:p>
        </p:txBody>
      </p:sp>
      <p:sp>
        <p:nvSpPr>
          <p:cNvPr id="47107"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873B69A3-3266-4FFB-825B-6B7B410DF5DD}" type="slidenum">
              <a:rPr lang="en-US" altLang="ja-JP" sz="1200"/>
              <a:pPr algn="r" eaLnBrk="1" hangingPunct="1"/>
              <a:t>36</a:t>
            </a:fld>
            <a:endParaRPr lang="en-US" altLang="ja-JP" sz="1200"/>
          </a:p>
        </p:txBody>
      </p:sp>
      <p:sp>
        <p:nvSpPr>
          <p:cNvPr id="47108" name="Rectangle 2"/>
          <p:cNvSpPr>
            <a:spLocks noGrp="1" noRot="1" noChangeAspect="1" noChangeArrowheads="1" noTextEdit="1"/>
          </p:cNvSpPr>
          <p:nvPr>
            <p:ph type="sldImg"/>
          </p:nvPr>
        </p:nvSpPr>
        <p:spPr>
          <a:ln/>
        </p:spPr>
      </p:sp>
      <p:sp>
        <p:nvSpPr>
          <p:cNvPr id="47109"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776989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2A12939-14F2-45DF-802A-AD75BD5DA738}" type="slidenum">
              <a:rPr lang="en-US" altLang="ja-JP" smtClean="0"/>
              <a:pPr/>
              <a:t>39</a:t>
            </a:fld>
            <a:endParaRPr lang="en-US" altLang="ja-JP" smtClean="0"/>
          </a:p>
        </p:txBody>
      </p:sp>
      <p:sp>
        <p:nvSpPr>
          <p:cNvPr id="50179"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E5645F3C-B538-4F9A-9968-805DF4AA2350}" type="slidenum">
              <a:rPr lang="en-US" altLang="ja-JP" sz="1200"/>
              <a:pPr algn="r" eaLnBrk="1" hangingPunct="1"/>
              <a:t>39</a:t>
            </a:fld>
            <a:endParaRPr lang="en-US" altLang="ja-JP" sz="1200"/>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2328632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3415C714-5166-409B-8D27-125BEC0ECA52}" type="slidenum">
              <a:rPr lang="en-US" altLang="ja-JP" smtClean="0"/>
              <a:pPr/>
              <a:t>40</a:t>
            </a:fld>
            <a:endParaRPr lang="en-US" altLang="ja-JP" smtClean="0"/>
          </a:p>
        </p:txBody>
      </p:sp>
      <p:sp>
        <p:nvSpPr>
          <p:cNvPr id="52227"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841833B4-B792-47FA-A85F-02A31B15C82C}" type="slidenum">
              <a:rPr lang="en-US" altLang="ja-JP" sz="1200"/>
              <a:pPr algn="r" eaLnBrk="1" hangingPunct="1"/>
              <a:t>40</a:t>
            </a:fld>
            <a:endParaRPr lang="en-US" altLang="ja-JP" sz="1200"/>
          </a:p>
        </p:txBody>
      </p:sp>
      <p:sp>
        <p:nvSpPr>
          <p:cNvPr id="52228" name="Rectangle 2"/>
          <p:cNvSpPr>
            <a:spLocks noGrp="1" noRot="1" noChangeAspect="1" noChangeArrowheads="1" noTextEdit="1"/>
          </p:cNvSpPr>
          <p:nvPr>
            <p:ph type="sldImg"/>
          </p:nvPr>
        </p:nvSpPr>
        <p:spPr>
          <a:ln/>
        </p:spPr>
      </p:sp>
      <p:sp>
        <p:nvSpPr>
          <p:cNvPr id="52229"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2356443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C4139F30-6D0F-4C36-A3EA-E6552A93160B}" type="slidenum">
              <a:rPr lang="en-US" altLang="ja-JP" smtClean="0"/>
              <a:pPr/>
              <a:t>41</a:t>
            </a:fld>
            <a:endParaRPr lang="en-US" altLang="ja-JP" smtClean="0"/>
          </a:p>
        </p:txBody>
      </p:sp>
      <p:sp>
        <p:nvSpPr>
          <p:cNvPr id="54275"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1F2FBA42-C3E8-4CEA-98E0-27C0BC3B5AD0}" type="slidenum">
              <a:rPr lang="en-US" altLang="ja-JP" sz="1200"/>
              <a:pPr algn="r" eaLnBrk="1" hangingPunct="1"/>
              <a:t>41</a:t>
            </a:fld>
            <a:endParaRPr lang="en-US" altLang="ja-JP" sz="1200"/>
          </a:p>
        </p:txBody>
      </p:sp>
      <p:sp>
        <p:nvSpPr>
          <p:cNvPr id="54276" name="Rectangle 2"/>
          <p:cNvSpPr>
            <a:spLocks noGrp="1" noRot="1" noChangeAspect="1" noChangeArrowheads="1" noTextEdit="1"/>
          </p:cNvSpPr>
          <p:nvPr>
            <p:ph type="sldImg"/>
          </p:nvPr>
        </p:nvSpPr>
        <p:spPr>
          <a:ln/>
        </p:spPr>
      </p:sp>
      <p:sp>
        <p:nvSpPr>
          <p:cNvPr id="54277"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1534597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D006C9E8-F8BE-4F8E-924C-01B3067A8CFB}" type="slidenum">
              <a:rPr lang="en-US" altLang="ja-JP" smtClean="0"/>
              <a:pPr/>
              <a:t>42</a:t>
            </a:fld>
            <a:endParaRPr lang="en-US" altLang="ja-JP" smtClean="0"/>
          </a:p>
        </p:txBody>
      </p:sp>
      <p:sp>
        <p:nvSpPr>
          <p:cNvPr id="56323"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6D659AB0-7E1C-4711-B451-1ACEDA680CC1}" type="slidenum">
              <a:rPr lang="en-US" altLang="ja-JP" sz="1200"/>
              <a:pPr algn="r" eaLnBrk="1" hangingPunct="1"/>
              <a:t>42</a:t>
            </a:fld>
            <a:endParaRPr lang="en-US" altLang="ja-JP" sz="1200"/>
          </a:p>
        </p:txBody>
      </p:sp>
      <p:sp>
        <p:nvSpPr>
          <p:cNvPr id="56324" name="Rectangle 2"/>
          <p:cNvSpPr>
            <a:spLocks noGrp="1" noRot="1" noChangeAspect="1" noChangeArrowheads="1" noTextEdit="1"/>
          </p:cNvSpPr>
          <p:nvPr>
            <p:ph type="sldImg"/>
          </p:nvPr>
        </p:nvSpPr>
        <p:spPr>
          <a:ln/>
        </p:spPr>
      </p:sp>
      <p:sp>
        <p:nvSpPr>
          <p:cNvPr id="56325"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1528326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B9672B1-2D98-495C-A8BA-23EC643CCF01}" type="slidenum">
              <a:rPr lang="en-US" altLang="ja-JP" smtClean="0"/>
              <a:pPr/>
              <a:t>44</a:t>
            </a:fld>
            <a:endParaRPr lang="en-US" altLang="ja-JP" smtClean="0"/>
          </a:p>
        </p:txBody>
      </p:sp>
      <p:sp>
        <p:nvSpPr>
          <p:cNvPr id="59395"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C56F84BD-CC9D-48B5-ADA4-F528DF9F8815}" type="slidenum">
              <a:rPr lang="en-US" altLang="ja-JP" sz="1200"/>
              <a:pPr algn="r" eaLnBrk="1" hangingPunct="1"/>
              <a:t>44</a:t>
            </a:fld>
            <a:endParaRPr lang="en-US" altLang="ja-JP" sz="1200"/>
          </a:p>
        </p:txBody>
      </p:sp>
      <p:sp>
        <p:nvSpPr>
          <p:cNvPr id="59396" name="Rectangle 2"/>
          <p:cNvSpPr>
            <a:spLocks noGrp="1" noRot="1" noChangeAspect="1" noChangeArrowheads="1" noTextEdit="1"/>
          </p:cNvSpPr>
          <p:nvPr>
            <p:ph type="sldImg"/>
          </p:nvPr>
        </p:nvSpPr>
        <p:spPr>
          <a:ln/>
        </p:spPr>
      </p:sp>
      <p:sp>
        <p:nvSpPr>
          <p:cNvPr id="59397"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1741864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5733ACE-95DA-407F-9EFE-209B07C49827}" type="slidenum">
              <a:rPr lang="en-US" altLang="ja-JP" smtClean="0"/>
              <a:pPr/>
              <a:t>47</a:t>
            </a:fld>
            <a:endParaRPr lang="en-US" altLang="ja-JP" smtClean="0"/>
          </a:p>
        </p:txBody>
      </p:sp>
      <p:sp>
        <p:nvSpPr>
          <p:cNvPr id="62467"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8B5D1ECC-EC71-4362-83E6-5E7836D34665}" type="slidenum">
              <a:rPr lang="en-US" altLang="ja-JP" sz="1200"/>
              <a:pPr algn="r" eaLnBrk="1" hangingPunct="1"/>
              <a:t>47</a:t>
            </a:fld>
            <a:endParaRPr lang="en-US" altLang="ja-JP" sz="1200"/>
          </a:p>
        </p:txBody>
      </p:sp>
      <p:sp>
        <p:nvSpPr>
          <p:cNvPr id="62468" name="Rectangle 7"/>
          <p:cNvSpPr txBox="1">
            <a:spLocks noGrp="1" noChangeArrowheads="1"/>
          </p:cNvSpPr>
          <p:nvPr/>
        </p:nvSpPr>
        <p:spPr bwMode="auto">
          <a:xfrm>
            <a:off x="3883025" y="9446678"/>
            <a:ext cx="2973388"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5" tIns="47723" rIns="95445" bIns="47723" anchor="b"/>
          <a:lstStyle>
            <a:lvl1pPr defTabSz="954088">
              <a:defRPr kumimoji="1">
                <a:solidFill>
                  <a:schemeClr val="tx1"/>
                </a:solidFill>
                <a:latin typeface="Arial" panose="020B0604020202020204" pitchFamily="34" charset="0"/>
                <a:ea typeface="ＭＳ Ｐゴシック" panose="020B0600070205080204" pitchFamily="50" charset="-128"/>
              </a:defRPr>
            </a:lvl1pPr>
            <a:lvl2pPr marL="742950" indent="-285750" defTabSz="954088">
              <a:defRPr kumimoji="1">
                <a:solidFill>
                  <a:schemeClr val="tx1"/>
                </a:solidFill>
                <a:latin typeface="Arial" panose="020B0604020202020204" pitchFamily="34" charset="0"/>
                <a:ea typeface="ＭＳ Ｐゴシック" panose="020B0600070205080204" pitchFamily="50" charset="-128"/>
              </a:defRPr>
            </a:lvl2pPr>
            <a:lvl3pPr marL="1143000" indent="-228600" defTabSz="954088">
              <a:defRPr kumimoji="1">
                <a:solidFill>
                  <a:schemeClr val="tx1"/>
                </a:solidFill>
                <a:latin typeface="Arial" panose="020B0604020202020204" pitchFamily="34" charset="0"/>
                <a:ea typeface="ＭＳ Ｐゴシック" panose="020B0600070205080204" pitchFamily="50" charset="-128"/>
              </a:defRPr>
            </a:lvl3pPr>
            <a:lvl4pPr marL="1600200" indent="-228600" defTabSz="954088">
              <a:defRPr kumimoji="1">
                <a:solidFill>
                  <a:schemeClr val="tx1"/>
                </a:solidFill>
                <a:latin typeface="Arial" panose="020B0604020202020204" pitchFamily="34" charset="0"/>
                <a:ea typeface="ＭＳ Ｐゴシック" panose="020B0600070205080204" pitchFamily="50" charset="-128"/>
              </a:defRPr>
            </a:lvl4pPr>
            <a:lvl5pPr marL="2057400" indent="-228600" defTabSz="954088">
              <a:defRPr kumimoji="1">
                <a:solidFill>
                  <a:schemeClr val="tx1"/>
                </a:solidFill>
                <a:latin typeface="Arial" panose="020B0604020202020204" pitchFamily="34" charset="0"/>
                <a:ea typeface="ＭＳ Ｐゴシック" panose="020B0600070205080204" pitchFamily="50" charset="-128"/>
              </a:defRPr>
            </a:lvl5pPr>
            <a:lvl6pPr marL="2514600" indent="-228600" defTabSz="954088"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954088"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954088"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954088"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243F55B2-8EC1-47EF-A7BD-2D4FE4A8FBAE}" type="slidenum">
              <a:rPr lang="en-US" altLang="ja-JP" sz="1300"/>
              <a:pPr algn="r" eaLnBrk="1" hangingPunct="1"/>
              <a:t>47</a:t>
            </a:fld>
            <a:endParaRPr lang="en-US" altLang="ja-JP" sz="1300"/>
          </a:p>
        </p:txBody>
      </p:sp>
      <p:sp>
        <p:nvSpPr>
          <p:cNvPr id="62469" name="Rectangle 2"/>
          <p:cNvSpPr>
            <a:spLocks noGrp="1" noRot="1" noChangeAspect="1" noChangeArrowheads="1" noTextEdit="1"/>
          </p:cNvSpPr>
          <p:nvPr>
            <p:ph type="sldImg"/>
          </p:nvPr>
        </p:nvSpPr>
        <p:spPr>
          <a:xfrm>
            <a:off x="942975" y="744538"/>
            <a:ext cx="4973638" cy="3732212"/>
          </a:xfrm>
          <a:ln/>
        </p:spPr>
      </p:sp>
      <p:sp>
        <p:nvSpPr>
          <p:cNvPr id="62470" name="Rectangle 3"/>
          <p:cNvSpPr>
            <a:spLocks noGrp="1" noChangeArrowheads="1"/>
          </p:cNvSpPr>
          <p:nvPr>
            <p:ph type="body" idx="1"/>
          </p:nvPr>
        </p:nvSpPr>
        <p:spPr>
          <a:xfrm>
            <a:off x="685800" y="4724202"/>
            <a:ext cx="5486400" cy="4477287"/>
          </a:xfrm>
          <a:noFill/>
        </p:spPr>
        <p:txBody>
          <a:bodyPr lIns="95445" tIns="47723" rIns="95445" bIns="47723"/>
          <a:lstStyle/>
          <a:p>
            <a:pPr eaLnBrk="1" hangingPunct="1"/>
            <a:endParaRPr lang="ja-JP" altLang="ja-JP" smtClean="0"/>
          </a:p>
        </p:txBody>
      </p:sp>
    </p:spTree>
    <p:extLst>
      <p:ext uri="{BB962C8B-B14F-4D97-AF65-F5344CB8AC3E}">
        <p14:creationId xmlns:p14="http://schemas.microsoft.com/office/powerpoint/2010/main" val="3523532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A5E81D2-DC8E-453A-AFA4-CFF04909DE4B}" type="slidenum">
              <a:rPr lang="en-US" altLang="ja-JP" smtClean="0"/>
              <a:pPr/>
              <a:t>48</a:t>
            </a:fld>
            <a:endParaRPr lang="en-US" altLang="ja-JP" smtClean="0"/>
          </a:p>
        </p:txBody>
      </p:sp>
      <p:sp>
        <p:nvSpPr>
          <p:cNvPr id="64515"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6A87EFCC-A397-466F-A802-C05D51BD1C88}" type="slidenum">
              <a:rPr lang="en-US" altLang="ja-JP" sz="1200"/>
              <a:pPr algn="r" eaLnBrk="1" hangingPunct="1"/>
              <a:t>48</a:t>
            </a:fld>
            <a:endParaRPr lang="en-US" altLang="ja-JP" sz="1200"/>
          </a:p>
        </p:txBody>
      </p:sp>
      <p:sp>
        <p:nvSpPr>
          <p:cNvPr id="64516" name="Rectangle 2"/>
          <p:cNvSpPr>
            <a:spLocks noGrp="1" noRot="1" noChangeAspect="1" noChangeArrowheads="1" noTextEdit="1"/>
          </p:cNvSpPr>
          <p:nvPr>
            <p:ph type="sldImg"/>
          </p:nvPr>
        </p:nvSpPr>
        <p:spPr>
          <a:ln/>
        </p:spPr>
      </p:sp>
      <p:sp>
        <p:nvSpPr>
          <p:cNvPr id="64517"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1409509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3D32E0B-70B0-4672-831B-973E4ADEDE9C}" type="slidenum">
              <a:rPr lang="en-US" altLang="ja-JP" smtClean="0"/>
              <a:pPr/>
              <a:t>49</a:t>
            </a:fld>
            <a:endParaRPr lang="en-US" altLang="ja-JP" smtClean="0"/>
          </a:p>
        </p:txBody>
      </p:sp>
      <p:sp>
        <p:nvSpPr>
          <p:cNvPr id="66563"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FC4D5589-1185-49D5-9015-A0A2A52EBE3C}" type="slidenum">
              <a:rPr lang="en-US" altLang="ja-JP" sz="1200"/>
              <a:pPr algn="r" eaLnBrk="1" hangingPunct="1"/>
              <a:t>49</a:t>
            </a:fld>
            <a:endParaRPr lang="en-US" altLang="ja-JP" sz="1200"/>
          </a:p>
        </p:txBody>
      </p:sp>
      <p:sp>
        <p:nvSpPr>
          <p:cNvPr id="66564" name="Rectangle 2"/>
          <p:cNvSpPr>
            <a:spLocks noGrp="1" noRot="1" noChangeAspect="1" noChangeArrowheads="1" noTextEdit="1"/>
          </p:cNvSpPr>
          <p:nvPr>
            <p:ph type="sldImg"/>
          </p:nvPr>
        </p:nvSpPr>
        <p:spPr>
          <a:ln/>
        </p:spPr>
      </p:sp>
      <p:sp>
        <p:nvSpPr>
          <p:cNvPr id="66565"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1025266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398DBFF3-7924-4462-9A4E-D5EF5544D614}" type="slidenum">
              <a:rPr lang="en-US" altLang="ja-JP" smtClean="0"/>
              <a:pPr/>
              <a:t>50</a:t>
            </a:fld>
            <a:endParaRPr lang="en-US" altLang="ja-JP" smtClean="0"/>
          </a:p>
        </p:txBody>
      </p:sp>
      <p:sp>
        <p:nvSpPr>
          <p:cNvPr id="68611"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2E43B4F5-C33E-487A-9ED5-E3FB3F535FE7}" type="slidenum">
              <a:rPr lang="en-US" altLang="ja-JP" sz="1200"/>
              <a:pPr algn="r" eaLnBrk="1" hangingPunct="1"/>
              <a:t>50</a:t>
            </a:fld>
            <a:endParaRPr lang="en-US" altLang="ja-JP" sz="1200"/>
          </a:p>
        </p:txBody>
      </p:sp>
      <p:sp>
        <p:nvSpPr>
          <p:cNvPr id="68612" name="Rectangle 2"/>
          <p:cNvSpPr>
            <a:spLocks noGrp="1" noRot="1" noChangeAspect="1" noChangeArrowheads="1" noTextEdit="1"/>
          </p:cNvSpPr>
          <p:nvPr>
            <p:ph type="sldImg"/>
          </p:nvPr>
        </p:nvSpPr>
        <p:spPr>
          <a:ln/>
        </p:spPr>
      </p:sp>
      <p:sp>
        <p:nvSpPr>
          <p:cNvPr id="68613"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3390631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001B04D5-AC12-4B83-8892-D06A77D8605F}" type="slidenum">
              <a:rPr lang="en-US" altLang="ja-JP" smtClean="0"/>
              <a:pPr/>
              <a:t>51</a:t>
            </a:fld>
            <a:endParaRPr lang="en-US" altLang="ja-JP" smtClean="0"/>
          </a:p>
        </p:txBody>
      </p:sp>
      <p:sp>
        <p:nvSpPr>
          <p:cNvPr id="70659"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844A8343-9DFF-4539-8836-2B0D7B702A2D}" type="slidenum">
              <a:rPr lang="en-US" altLang="ja-JP" sz="1200"/>
              <a:pPr algn="r" eaLnBrk="1" hangingPunct="1"/>
              <a:t>51</a:t>
            </a:fld>
            <a:endParaRPr lang="en-US" altLang="ja-JP" sz="1200"/>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2625895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72B8E075-F1C9-4E42-B5ED-BB51B4E0D664}" type="slidenum">
              <a:rPr lang="en-US" altLang="ja-JP" smtClean="0"/>
              <a:pPr/>
              <a:t>52</a:t>
            </a:fld>
            <a:endParaRPr lang="en-US" altLang="ja-JP" smtClean="0"/>
          </a:p>
        </p:txBody>
      </p:sp>
      <p:sp>
        <p:nvSpPr>
          <p:cNvPr id="72707"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97C4F640-1C63-42EF-AEE5-D919E2FD83DA}" type="slidenum">
              <a:rPr lang="en-US" altLang="ja-JP" sz="1200"/>
              <a:pPr algn="r" eaLnBrk="1" hangingPunct="1"/>
              <a:t>52</a:t>
            </a:fld>
            <a:endParaRPr lang="en-US" altLang="ja-JP" sz="1200"/>
          </a:p>
        </p:txBody>
      </p:sp>
      <p:sp>
        <p:nvSpPr>
          <p:cNvPr id="72708" name="Rectangle 2"/>
          <p:cNvSpPr>
            <a:spLocks noGrp="1" noRot="1" noChangeAspect="1" noChangeArrowheads="1" noTextEdit="1"/>
          </p:cNvSpPr>
          <p:nvPr>
            <p:ph type="sldImg"/>
          </p:nvPr>
        </p:nvSpPr>
        <p:spPr>
          <a:ln/>
        </p:spPr>
      </p:sp>
      <p:sp>
        <p:nvSpPr>
          <p:cNvPr id="72709"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573945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9B3F82E-3140-4584-8565-B35ABE26F583}" type="slidenum">
              <a:rPr lang="en-US" altLang="ja-JP" smtClean="0"/>
              <a:pPr/>
              <a:t>55</a:t>
            </a:fld>
            <a:endParaRPr lang="en-US" altLang="ja-JP" smtClean="0"/>
          </a:p>
        </p:txBody>
      </p:sp>
      <p:sp>
        <p:nvSpPr>
          <p:cNvPr id="76803"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8427FCB2-F74B-4BA7-BE72-30D0DF883A1A}" type="slidenum">
              <a:rPr lang="en-US" altLang="ja-JP" sz="1200"/>
              <a:pPr algn="r" eaLnBrk="1" hangingPunct="1"/>
              <a:t>55</a:t>
            </a:fld>
            <a:endParaRPr lang="en-US" altLang="ja-JP" sz="1200"/>
          </a:p>
        </p:txBody>
      </p:sp>
      <p:sp>
        <p:nvSpPr>
          <p:cNvPr id="76804" name="Rectangle 2"/>
          <p:cNvSpPr>
            <a:spLocks noGrp="1" noRot="1" noChangeAspect="1" noChangeArrowheads="1" noTextEdit="1"/>
          </p:cNvSpPr>
          <p:nvPr>
            <p:ph type="sldImg"/>
          </p:nvPr>
        </p:nvSpPr>
        <p:spPr>
          <a:ln/>
        </p:spPr>
      </p:sp>
      <p:sp>
        <p:nvSpPr>
          <p:cNvPr id="76805"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1909460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B7ECA39-BF5F-4E51-8EA6-AD1C168EB358}" type="slidenum">
              <a:rPr lang="en-US" altLang="ja-JP" smtClean="0"/>
              <a:pPr/>
              <a:t>56</a:t>
            </a:fld>
            <a:endParaRPr lang="en-US" altLang="ja-JP" smtClean="0"/>
          </a:p>
        </p:txBody>
      </p:sp>
      <p:sp>
        <p:nvSpPr>
          <p:cNvPr id="78851"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ED5F2D5C-0ED5-4480-A16F-3B23F259E9FD}" type="slidenum">
              <a:rPr lang="en-US" altLang="ja-JP" sz="1200"/>
              <a:pPr algn="r" eaLnBrk="1" hangingPunct="1"/>
              <a:t>56</a:t>
            </a:fld>
            <a:endParaRPr lang="en-US" altLang="ja-JP" sz="1200"/>
          </a:p>
        </p:txBody>
      </p:sp>
      <p:sp>
        <p:nvSpPr>
          <p:cNvPr id="78852" name="Rectangle 2"/>
          <p:cNvSpPr>
            <a:spLocks noGrp="1" noRot="1" noChangeAspect="1" noChangeArrowheads="1" noTextEdit="1"/>
          </p:cNvSpPr>
          <p:nvPr>
            <p:ph type="sldImg"/>
          </p:nvPr>
        </p:nvSpPr>
        <p:spPr>
          <a:ln/>
        </p:spPr>
      </p:sp>
      <p:sp>
        <p:nvSpPr>
          <p:cNvPr id="78853"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551553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F5A4A3C-771E-4FCB-BF1B-E91A6787DDCB}" type="slidenum">
              <a:rPr lang="en-US" altLang="ja-JP" smtClean="0"/>
              <a:pPr/>
              <a:t>57</a:t>
            </a:fld>
            <a:endParaRPr lang="en-US" altLang="ja-JP" smtClean="0"/>
          </a:p>
        </p:txBody>
      </p:sp>
      <p:sp>
        <p:nvSpPr>
          <p:cNvPr id="80899"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B5B6940F-E24A-4D69-B32B-60A35B69032A}" type="slidenum">
              <a:rPr lang="en-US" altLang="ja-JP" sz="1200"/>
              <a:pPr algn="r" eaLnBrk="1" hangingPunct="1"/>
              <a:t>57</a:t>
            </a:fld>
            <a:endParaRPr lang="en-US" altLang="ja-JP" sz="1200"/>
          </a:p>
        </p:txBody>
      </p:sp>
      <p:sp>
        <p:nvSpPr>
          <p:cNvPr id="80900" name="Rectangle 2"/>
          <p:cNvSpPr>
            <a:spLocks noGrp="1" noRot="1" noChangeAspect="1" noChangeArrowheads="1" noTextEdit="1"/>
          </p:cNvSpPr>
          <p:nvPr>
            <p:ph type="sldImg"/>
          </p:nvPr>
        </p:nvSpPr>
        <p:spPr>
          <a:ln/>
        </p:spPr>
      </p:sp>
      <p:sp>
        <p:nvSpPr>
          <p:cNvPr id="80901"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2103655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FB82D5C-B830-46FF-A5BA-5E85FFF594C4}" type="slidenum">
              <a:rPr lang="en-US" altLang="ja-JP" smtClean="0"/>
              <a:pPr/>
              <a:t>58</a:t>
            </a:fld>
            <a:endParaRPr lang="en-US" altLang="ja-JP" smtClean="0"/>
          </a:p>
        </p:txBody>
      </p:sp>
      <p:sp>
        <p:nvSpPr>
          <p:cNvPr id="82947" name="Rectangle 7"/>
          <p:cNvSpPr txBox="1">
            <a:spLocks noGrp="1" noChangeArrowheads="1"/>
          </p:cNvSpPr>
          <p:nvPr/>
        </p:nvSpPr>
        <p:spPr bwMode="auto">
          <a:xfrm>
            <a:off x="3884613" y="9446678"/>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63E52620-24A5-4F5C-BF36-B570E4305F28}" type="slidenum">
              <a:rPr lang="en-US" altLang="ja-JP" sz="1200"/>
              <a:pPr algn="r" eaLnBrk="1" hangingPunct="1"/>
              <a:t>58</a:t>
            </a:fld>
            <a:endParaRPr lang="en-US" altLang="ja-JP" sz="1200"/>
          </a:p>
        </p:txBody>
      </p:sp>
      <p:sp>
        <p:nvSpPr>
          <p:cNvPr id="82948" name="Rectangle 2"/>
          <p:cNvSpPr>
            <a:spLocks noGrp="1" noRot="1" noChangeAspect="1" noChangeArrowheads="1" noTextEdit="1"/>
          </p:cNvSpPr>
          <p:nvPr>
            <p:ph type="sldImg"/>
          </p:nvPr>
        </p:nvSpPr>
        <p:spPr>
          <a:ln/>
        </p:spPr>
      </p:sp>
      <p:sp>
        <p:nvSpPr>
          <p:cNvPr id="82949" name="Rectangle 3"/>
          <p:cNvSpPr>
            <a:spLocks noGrp="1" noChangeArrowheads="1"/>
          </p:cNvSpPr>
          <p:nvPr>
            <p:ph type="body" idx="1"/>
          </p:nvPr>
        </p:nvSpPr>
        <p:spPr>
          <a:noFill/>
        </p:spPr>
        <p:txBody>
          <a:bodyPr/>
          <a:lstStyle/>
          <a:p>
            <a:pPr eaLnBrk="1" hangingPunct="1"/>
            <a:endParaRPr lang="ja-JP" altLang="ja-JP" smtClean="0"/>
          </a:p>
        </p:txBody>
      </p:sp>
    </p:spTree>
    <p:extLst>
      <p:ext uri="{BB962C8B-B14F-4D97-AF65-F5344CB8AC3E}">
        <p14:creationId xmlns:p14="http://schemas.microsoft.com/office/powerpoint/2010/main" val="2580133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7C09BEB-B3A3-4306-B674-A77EEA85EFC9}" type="slidenum">
              <a:rPr lang="en-US" altLang="ja-JP"/>
              <a:pPr>
                <a:defRPr/>
              </a:pPr>
              <a:t>‹#›</a:t>
            </a:fld>
            <a:endParaRPr lang="en-US" altLang="ja-JP"/>
          </a:p>
        </p:txBody>
      </p:sp>
    </p:spTree>
    <p:extLst>
      <p:ext uri="{BB962C8B-B14F-4D97-AF65-F5344CB8AC3E}">
        <p14:creationId xmlns:p14="http://schemas.microsoft.com/office/powerpoint/2010/main" val="4119436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AC1786F-EF46-42AC-AC9C-58F27A91B0AC}" type="slidenum">
              <a:rPr lang="en-US" altLang="ja-JP"/>
              <a:pPr>
                <a:defRPr/>
              </a:pPr>
              <a:t>‹#›</a:t>
            </a:fld>
            <a:endParaRPr lang="en-US" altLang="ja-JP"/>
          </a:p>
        </p:txBody>
      </p:sp>
    </p:spTree>
    <p:extLst>
      <p:ext uri="{BB962C8B-B14F-4D97-AF65-F5344CB8AC3E}">
        <p14:creationId xmlns:p14="http://schemas.microsoft.com/office/powerpoint/2010/main" val="545465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DDBA04A-2404-4DDE-B971-CC9FB573EF0D}" type="slidenum">
              <a:rPr lang="en-US" altLang="ja-JP"/>
              <a:pPr>
                <a:defRPr/>
              </a:pPr>
              <a:t>‹#›</a:t>
            </a:fld>
            <a:endParaRPr lang="en-US" altLang="ja-JP"/>
          </a:p>
        </p:txBody>
      </p:sp>
    </p:spTree>
    <p:extLst>
      <p:ext uri="{BB962C8B-B14F-4D97-AF65-F5344CB8AC3E}">
        <p14:creationId xmlns:p14="http://schemas.microsoft.com/office/powerpoint/2010/main" val="2962095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4648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678507F-E3F3-4747-BE31-08D94EC7E92B}" type="slidenum">
              <a:rPr lang="en-US" altLang="ja-JP"/>
              <a:pPr>
                <a:defRPr/>
              </a:pPr>
              <a:t>‹#›</a:t>
            </a:fld>
            <a:endParaRPr lang="en-US" altLang="ja-JP"/>
          </a:p>
        </p:txBody>
      </p:sp>
    </p:spTree>
    <p:extLst>
      <p:ext uri="{BB962C8B-B14F-4D97-AF65-F5344CB8AC3E}">
        <p14:creationId xmlns:p14="http://schemas.microsoft.com/office/powerpoint/2010/main" val="2117828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CC6433B2-8AB1-443D-AF62-B89821F46F4C}" type="slidenum">
              <a:rPr lang="en-US" altLang="ja-JP"/>
              <a:pPr>
                <a:defRPr/>
              </a:pPr>
              <a:t>‹#›</a:t>
            </a:fld>
            <a:endParaRPr lang="en-US" altLang="ja-JP"/>
          </a:p>
        </p:txBody>
      </p:sp>
    </p:spTree>
    <p:extLst>
      <p:ext uri="{BB962C8B-B14F-4D97-AF65-F5344CB8AC3E}">
        <p14:creationId xmlns:p14="http://schemas.microsoft.com/office/powerpoint/2010/main" val="3568958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45D514FA-8CC1-4BD7-AA1B-7802453E4774}" type="slidenum">
              <a:rPr lang="en-US" altLang="ja-JP"/>
              <a:pPr>
                <a:defRPr/>
              </a:pPr>
              <a:t>‹#›</a:t>
            </a:fld>
            <a:endParaRPr lang="en-US" altLang="ja-JP"/>
          </a:p>
        </p:txBody>
      </p:sp>
    </p:spTree>
    <p:extLst>
      <p:ext uri="{BB962C8B-B14F-4D97-AF65-F5344CB8AC3E}">
        <p14:creationId xmlns:p14="http://schemas.microsoft.com/office/powerpoint/2010/main" val="2147328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4A69F217-8267-4B3B-B63B-76BD713E30A6}" type="slidenum">
              <a:rPr lang="en-US" altLang="ja-JP"/>
              <a:pPr>
                <a:defRPr/>
              </a:pPr>
              <a:t>‹#›</a:t>
            </a:fld>
            <a:endParaRPr lang="en-US" altLang="ja-JP"/>
          </a:p>
        </p:txBody>
      </p:sp>
    </p:spTree>
    <p:extLst>
      <p:ext uri="{BB962C8B-B14F-4D97-AF65-F5344CB8AC3E}">
        <p14:creationId xmlns:p14="http://schemas.microsoft.com/office/powerpoint/2010/main" val="1341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5DB771A2-F396-4B95-8B7C-872E8D81EB51}" type="slidenum">
              <a:rPr lang="en-US" altLang="ja-JP"/>
              <a:pPr>
                <a:defRPr/>
              </a:pPr>
              <a:t>‹#›</a:t>
            </a:fld>
            <a:endParaRPr lang="en-US" altLang="ja-JP"/>
          </a:p>
        </p:txBody>
      </p:sp>
    </p:spTree>
    <p:extLst>
      <p:ext uri="{BB962C8B-B14F-4D97-AF65-F5344CB8AC3E}">
        <p14:creationId xmlns:p14="http://schemas.microsoft.com/office/powerpoint/2010/main" val="1787483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BFAB33CD-033E-4C61-828E-718A0AD93B44}" type="slidenum">
              <a:rPr lang="en-US" altLang="ja-JP"/>
              <a:pPr>
                <a:defRPr/>
              </a:pPr>
              <a:t>‹#›</a:t>
            </a:fld>
            <a:endParaRPr lang="en-US" altLang="ja-JP"/>
          </a:p>
        </p:txBody>
      </p:sp>
    </p:spTree>
    <p:extLst>
      <p:ext uri="{BB962C8B-B14F-4D97-AF65-F5344CB8AC3E}">
        <p14:creationId xmlns:p14="http://schemas.microsoft.com/office/powerpoint/2010/main" val="4271364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2C8BCD54-4173-4295-BE5A-89794D6549B5}" type="slidenum">
              <a:rPr lang="en-US" altLang="ja-JP"/>
              <a:pPr>
                <a:defRPr/>
              </a:pPr>
              <a:t>‹#›</a:t>
            </a:fld>
            <a:endParaRPr lang="en-US" altLang="ja-JP"/>
          </a:p>
        </p:txBody>
      </p:sp>
    </p:spTree>
    <p:extLst>
      <p:ext uri="{BB962C8B-B14F-4D97-AF65-F5344CB8AC3E}">
        <p14:creationId xmlns:p14="http://schemas.microsoft.com/office/powerpoint/2010/main" val="3856230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949FC87-88A0-4D06-9587-7219BCD4F470}" type="slidenum">
              <a:rPr lang="en-US" altLang="ja-JP"/>
              <a:pPr>
                <a:defRPr/>
              </a:pPr>
              <a:t>‹#›</a:t>
            </a:fld>
            <a:endParaRPr lang="en-US" altLang="ja-JP"/>
          </a:p>
        </p:txBody>
      </p:sp>
    </p:spTree>
    <p:extLst>
      <p:ext uri="{BB962C8B-B14F-4D97-AF65-F5344CB8AC3E}">
        <p14:creationId xmlns:p14="http://schemas.microsoft.com/office/powerpoint/2010/main" val="1883422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57200" y="274638"/>
            <a:ext cx="82296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D6517E9A-A5FC-4BD8-9EAC-875D8C615F41}" type="slidenum">
              <a:rPr lang="en-US" altLang="ja-JP"/>
              <a:pPr>
                <a:defRPr/>
              </a:pPr>
              <a:t>‹#›</a:t>
            </a:fld>
            <a:endParaRPr lang="en-US" altLang="ja-JP"/>
          </a:p>
        </p:txBody>
      </p:sp>
    </p:spTree>
    <p:extLst>
      <p:ext uri="{BB962C8B-B14F-4D97-AF65-F5344CB8AC3E}">
        <p14:creationId xmlns:p14="http://schemas.microsoft.com/office/powerpoint/2010/main" val="2698805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BE4FFD4-956B-42EF-81F8-5B3BCB55112D}"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j.people.com.cn/94476/206575/8091352.html" TargetMode="External"/><Relationship Id="rId2" Type="http://schemas.openxmlformats.org/officeDocument/2006/relationships/hyperlink" Target="http://j.people.com.cn/94476/100561/100569/7210982.html" TargetMode="Externa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j.people.com.cn/94638/205938/8112394.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j.people.com.cn/94475/8444136.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8.emf"/><Relationship Id="rId4" Type="http://schemas.openxmlformats.org/officeDocument/2006/relationships/oleObject" Target="../embeddings/oleObject2.bin"/></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7.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pPr eaLnBrk="1" hangingPunct="1"/>
            <a:r>
              <a:rPr lang="ja-JP" altLang="en-US" smtClean="0"/>
              <a:t>中国の環境問題</a:t>
            </a:r>
          </a:p>
        </p:txBody>
      </p:sp>
      <p:sp>
        <p:nvSpPr>
          <p:cNvPr id="2053" name="Rectangle 5"/>
          <p:cNvSpPr>
            <a:spLocks noGrp="1" noChangeArrowheads="1"/>
          </p:cNvSpPr>
          <p:nvPr>
            <p:ph type="body" idx="1"/>
          </p:nvPr>
        </p:nvSpPr>
        <p:spPr/>
        <p:txBody>
          <a:bodyPr/>
          <a:lstStyle/>
          <a:p>
            <a:pPr eaLnBrk="1" hangingPunct="1">
              <a:buFontTx/>
              <a:buNone/>
            </a:pPr>
            <a:r>
              <a:rPr lang="ja-JP" altLang="en-US" smtClean="0"/>
              <a:t>圧縮された経済発展、圧縮された環境問題</a:t>
            </a:r>
          </a:p>
          <a:p>
            <a:pPr eaLnBrk="1" hangingPunct="1">
              <a:buFontTx/>
              <a:buNone/>
            </a:pPr>
            <a:r>
              <a:rPr lang="en-US" altLang="ja-JP" smtClean="0"/>
              <a:t>1.</a:t>
            </a:r>
            <a:r>
              <a:rPr lang="ja-JP" altLang="en-US" smtClean="0"/>
              <a:t>産業公害時代</a:t>
            </a:r>
          </a:p>
          <a:p>
            <a:pPr eaLnBrk="1" hangingPunct="1">
              <a:buFontTx/>
              <a:buNone/>
            </a:pPr>
            <a:r>
              <a:rPr lang="en-US" altLang="ja-JP" smtClean="0"/>
              <a:t>2.</a:t>
            </a:r>
            <a:r>
              <a:rPr lang="ja-JP" altLang="en-US" smtClean="0"/>
              <a:t>都市環境汚染時代</a:t>
            </a:r>
          </a:p>
          <a:p>
            <a:pPr eaLnBrk="1" hangingPunct="1">
              <a:buFontTx/>
              <a:buNone/>
            </a:pPr>
            <a:r>
              <a:rPr lang="en-US" altLang="ja-JP" smtClean="0"/>
              <a:t>3.</a:t>
            </a:r>
            <a:r>
              <a:rPr lang="ja-JP" altLang="en-US" smtClean="0"/>
              <a:t>地球環境汚染時代（再生可能な物資の衰退～森林の激減、遺伝子の絶滅</a:t>
            </a:r>
          </a:p>
          <a:p>
            <a:pPr eaLnBrk="1" hangingPunct="1">
              <a:buFontTx/>
              <a:buNone/>
            </a:pPr>
            <a:r>
              <a:rPr lang="ja-JP" altLang="en-US" smtClean="0"/>
              <a:t>　地球温暖化、砂漠化、草原劣化</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1000" fill="hold"/>
                                        <p:tgtEl>
                                          <p:spTgt spid="2052"/>
                                        </p:tgtEl>
                                        <p:attrNameLst>
                                          <p:attrName>ppt_x</p:attrName>
                                        </p:attrNameLst>
                                      </p:cBhvr>
                                      <p:tavLst>
                                        <p:tav tm="0">
                                          <p:val>
                                            <p:strVal val="#ppt_x-.2"/>
                                          </p:val>
                                        </p:tav>
                                        <p:tav tm="100000">
                                          <p:val>
                                            <p:strVal val="#ppt_x"/>
                                          </p:val>
                                        </p:tav>
                                      </p:tavLst>
                                    </p:anim>
                                    <p:anim calcmode="lin" valueType="num">
                                      <p:cBhvr>
                                        <p:cTn id="8" dur="1000" fill="hold"/>
                                        <p:tgtEl>
                                          <p:spTgt spid="205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5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53">
                                            <p:txEl>
                                              <p:pRg st="0" end="0"/>
                                            </p:txEl>
                                          </p:spTgt>
                                        </p:tgtEl>
                                        <p:attrNameLst>
                                          <p:attrName>style.visibility</p:attrName>
                                        </p:attrNameLst>
                                      </p:cBhvr>
                                      <p:to>
                                        <p:strVal val="visible"/>
                                      </p:to>
                                    </p:set>
                                    <p:animEffect transition="in" filter="fade">
                                      <p:cBhvr>
                                        <p:cTn id="14" dur="500"/>
                                        <p:tgtEl>
                                          <p:spTgt spid="2053">
                                            <p:txEl>
                                              <p:pRg st="0" end="0"/>
                                            </p:txEl>
                                          </p:spTgt>
                                        </p:tgtEl>
                                      </p:cBhvr>
                                    </p:animEffect>
                                    <p:anim calcmode="lin" valueType="num">
                                      <p:cBhvr>
                                        <p:cTn id="15" dur="500" fill="hold"/>
                                        <p:tgtEl>
                                          <p:spTgt spid="205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5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053">
                                            <p:txEl>
                                              <p:pRg st="1" end="1"/>
                                            </p:txEl>
                                          </p:spTgt>
                                        </p:tgtEl>
                                        <p:attrNameLst>
                                          <p:attrName>style.visibility</p:attrName>
                                        </p:attrNameLst>
                                      </p:cBhvr>
                                      <p:to>
                                        <p:strVal val="visible"/>
                                      </p:to>
                                    </p:set>
                                    <p:animEffect transition="in" filter="fade">
                                      <p:cBhvr>
                                        <p:cTn id="21" dur="500"/>
                                        <p:tgtEl>
                                          <p:spTgt spid="2053">
                                            <p:txEl>
                                              <p:pRg st="1" end="1"/>
                                            </p:txEl>
                                          </p:spTgt>
                                        </p:tgtEl>
                                      </p:cBhvr>
                                    </p:animEffect>
                                    <p:anim calcmode="lin" valueType="num">
                                      <p:cBhvr>
                                        <p:cTn id="22" dur="500" fill="hold"/>
                                        <p:tgtEl>
                                          <p:spTgt spid="205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05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053">
                                            <p:txEl>
                                              <p:pRg st="2" end="2"/>
                                            </p:txEl>
                                          </p:spTgt>
                                        </p:tgtEl>
                                        <p:attrNameLst>
                                          <p:attrName>style.visibility</p:attrName>
                                        </p:attrNameLst>
                                      </p:cBhvr>
                                      <p:to>
                                        <p:strVal val="visible"/>
                                      </p:to>
                                    </p:set>
                                    <p:animEffect transition="in" filter="fade">
                                      <p:cBhvr>
                                        <p:cTn id="28" dur="500"/>
                                        <p:tgtEl>
                                          <p:spTgt spid="2053">
                                            <p:txEl>
                                              <p:pRg st="2" end="2"/>
                                            </p:txEl>
                                          </p:spTgt>
                                        </p:tgtEl>
                                      </p:cBhvr>
                                    </p:animEffect>
                                    <p:anim calcmode="lin" valueType="num">
                                      <p:cBhvr>
                                        <p:cTn id="29" dur="500" fill="hold"/>
                                        <p:tgtEl>
                                          <p:spTgt spid="205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05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2053">
                                            <p:txEl>
                                              <p:pRg st="3" end="3"/>
                                            </p:txEl>
                                          </p:spTgt>
                                        </p:tgtEl>
                                        <p:attrNameLst>
                                          <p:attrName>style.visibility</p:attrName>
                                        </p:attrNameLst>
                                      </p:cBhvr>
                                      <p:to>
                                        <p:strVal val="visible"/>
                                      </p:to>
                                    </p:set>
                                    <p:animEffect transition="in" filter="fade">
                                      <p:cBhvr>
                                        <p:cTn id="35" dur="500"/>
                                        <p:tgtEl>
                                          <p:spTgt spid="2053">
                                            <p:txEl>
                                              <p:pRg st="3" end="3"/>
                                            </p:txEl>
                                          </p:spTgt>
                                        </p:tgtEl>
                                      </p:cBhvr>
                                    </p:animEffect>
                                    <p:anim calcmode="lin" valueType="num">
                                      <p:cBhvr>
                                        <p:cTn id="36" dur="500" fill="hold"/>
                                        <p:tgtEl>
                                          <p:spTgt spid="205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05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2053">
                                            <p:txEl>
                                              <p:pRg st="4" end="4"/>
                                            </p:txEl>
                                          </p:spTgt>
                                        </p:tgtEl>
                                        <p:attrNameLst>
                                          <p:attrName>style.visibility</p:attrName>
                                        </p:attrNameLst>
                                      </p:cBhvr>
                                      <p:to>
                                        <p:strVal val="visible"/>
                                      </p:to>
                                    </p:set>
                                    <p:animEffect transition="in" filter="fade">
                                      <p:cBhvr>
                                        <p:cTn id="42" dur="500"/>
                                        <p:tgtEl>
                                          <p:spTgt spid="2053">
                                            <p:txEl>
                                              <p:pRg st="4" end="4"/>
                                            </p:txEl>
                                          </p:spTgt>
                                        </p:tgtEl>
                                      </p:cBhvr>
                                    </p:animEffect>
                                    <p:anim calcmode="lin" valueType="num">
                                      <p:cBhvr>
                                        <p:cTn id="43" dur="500" fill="hold"/>
                                        <p:tgtEl>
                                          <p:spTgt spid="205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205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P spid="205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156F88C1-3DDD-4490-945A-06762968A89B}" type="slidenum">
              <a:rPr lang="en-US" altLang="ja-JP" sz="1400"/>
              <a:pPr algn="r" eaLnBrk="1" hangingPunct="1">
                <a:spcBef>
                  <a:spcPct val="0"/>
                </a:spcBef>
                <a:buFontTx/>
                <a:buNone/>
              </a:pPr>
              <a:t>2</a:t>
            </a:fld>
            <a:endParaRPr lang="en-US" altLang="ja-JP" sz="1400"/>
          </a:p>
        </p:txBody>
      </p:sp>
      <p:sp>
        <p:nvSpPr>
          <p:cNvPr id="4099" name="Rectangle 2"/>
          <p:cNvSpPr>
            <a:spLocks noGrp="1" noChangeArrowheads="1"/>
          </p:cNvSpPr>
          <p:nvPr>
            <p:ph type="title" idx="4294967295"/>
          </p:nvPr>
        </p:nvSpPr>
        <p:spPr/>
        <p:txBody>
          <a:bodyPr/>
          <a:lstStyle/>
          <a:p>
            <a:pPr eaLnBrk="1" hangingPunct="1"/>
            <a:r>
              <a:rPr lang="ja-JP" altLang="en-US" smtClean="0"/>
              <a:t>環境と経済の多様性</a:t>
            </a:r>
          </a:p>
        </p:txBody>
      </p:sp>
      <p:sp>
        <p:nvSpPr>
          <p:cNvPr id="4100" name="Rectangle 3"/>
          <p:cNvSpPr>
            <a:spLocks noGrp="1" noChangeArrowheads="1"/>
          </p:cNvSpPr>
          <p:nvPr>
            <p:ph type="body" idx="4294967295"/>
          </p:nvPr>
        </p:nvSpPr>
        <p:spPr/>
        <p:txBody>
          <a:bodyPr/>
          <a:lstStyle/>
          <a:p>
            <a:pPr eaLnBrk="1" hangingPunct="1">
              <a:lnSpc>
                <a:spcPct val="90000"/>
              </a:lnSpc>
            </a:pPr>
            <a:r>
              <a:rPr lang="ja-JP" altLang="en-US" dirty="0" smtClean="0"/>
              <a:t>中国の環境問題の特徴　＝　「多様性」</a:t>
            </a:r>
          </a:p>
          <a:p>
            <a:pPr eaLnBrk="1" hangingPunct="1">
              <a:lnSpc>
                <a:spcPct val="90000"/>
              </a:lnSpc>
            </a:pPr>
            <a:endParaRPr lang="ja-JP" altLang="en-US" dirty="0" smtClean="0"/>
          </a:p>
          <a:p>
            <a:pPr eaLnBrk="1" hangingPunct="1">
              <a:lnSpc>
                <a:spcPct val="90000"/>
              </a:lnSpc>
            </a:pPr>
            <a:r>
              <a:rPr lang="ja-JP" altLang="en-US" dirty="0" smtClean="0"/>
              <a:t>理由１）　自然環境の多様性</a:t>
            </a:r>
          </a:p>
          <a:p>
            <a:pPr lvl="1" eaLnBrk="1" hangingPunct="1">
              <a:lnSpc>
                <a:spcPct val="90000"/>
              </a:lnSpc>
            </a:pPr>
            <a:r>
              <a:rPr lang="ja-JP" altLang="en-US" dirty="0" smtClean="0"/>
              <a:t>広い国土、亜寒帯から亜熱帯までの気候</a:t>
            </a:r>
          </a:p>
          <a:p>
            <a:pPr lvl="1" eaLnBrk="1" hangingPunct="1">
              <a:lnSpc>
                <a:spcPct val="90000"/>
              </a:lnSpc>
            </a:pPr>
            <a:endParaRPr lang="ja-JP" altLang="en-US" dirty="0" smtClean="0"/>
          </a:p>
          <a:p>
            <a:pPr eaLnBrk="1" hangingPunct="1">
              <a:lnSpc>
                <a:spcPct val="90000"/>
              </a:lnSpc>
            </a:pPr>
            <a:r>
              <a:rPr lang="ja-JP" altLang="en-US" dirty="0" smtClean="0"/>
              <a:t>理由２）　経済の多様性</a:t>
            </a:r>
          </a:p>
          <a:p>
            <a:pPr lvl="1" eaLnBrk="1" hangingPunct="1">
              <a:lnSpc>
                <a:spcPct val="90000"/>
              </a:lnSpc>
            </a:pPr>
            <a:r>
              <a:rPr lang="ja-JP" altLang="en-US" dirty="0" smtClean="0"/>
              <a:t>世界第２位（</a:t>
            </a:r>
            <a:r>
              <a:rPr lang="en-US" altLang="ja-JP" dirty="0" smtClean="0"/>
              <a:t>2010</a:t>
            </a:r>
            <a:r>
              <a:rPr lang="ja-JP" altLang="en-US" dirty="0" smtClean="0"/>
              <a:t>年）の経済規模（</a:t>
            </a:r>
            <a:r>
              <a:rPr lang="en-US" altLang="ja-JP" dirty="0" smtClean="0"/>
              <a:t>GDP</a:t>
            </a:r>
            <a:r>
              <a:rPr lang="ja-JP" altLang="en-US" dirty="0" smtClean="0"/>
              <a:t>）</a:t>
            </a:r>
          </a:p>
          <a:p>
            <a:pPr lvl="1" eaLnBrk="1" hangingPunct="1">
              <a:lnSpc>
                <a:spcPct val="90000"/>
              </a:lnSpc>
            </a:pPr>
            <a:r>
              <a:rPr lang="ja-JP" altLang="en-US" dirty="0" smtClean="0"/>
              <a:t>１人あたり</a:t>
            </a:r>
            <a:r>
              <a:rPr lang="en-US" altLang="ja-JP" dirty="0" smtClean="0"/>
              <a:t>GDP</a:t>
            </a:r>
            <a:r>
              <a:rPr lang="ja-JP" altLang="en-US" dirty="0" smtClean="0"/>
              <a:t>では、まだ「中</a:t>
            </a:r>
            <a:r>
              <a:rPr lang="ja-JP" altLang="en-US" dirty="0"/>
              <a:t>所</a:t>
            </a:r>
            <a:r>
              <a:rPr lang="ja-JP" altLang="en-US" dirty="0" smtClean="0"/>
              <a:t>得</a:t>
            </a:r>
            <a:r>
              <a:rPr lang="ja-JP" altLang="en-US" dirty="0"/>
              <a:t>国</a:t>
            </a:r>
            <a:r>
              <a:rPr lang="ja-JP" altLang="en-US" dirty="0" smtClean="0"/>
              <a:t>」</a:t>
            </a:r>
          </a:p>
          <a:p>
            <a:pPr lvl="1" eaLnBrk="1" hangingPunct="1">
              <a:lnSpc>
                <a:spcPct val="90000"/>
              </a:lnSpc>
            </a:pPr>
            <a:r>
              <a:rPr lang="ja-JP" altLang="en-US" dirty="0" smtClean="0"/>
              <a:t>国内に大きな格差が存在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8218BC1E-0F04-47C3-B5BC-B94BFC516E24}" type="slidenum">
              <a:rPr lang="en-US" altLang="ja-JP" sz="1400"/>
              <a:pPr algn="r" eaLnBrk="1" hangingPunct="1">
                <a:spcBef>
                  <a:spcPct val="0"/>
                </a:spcBef>
                <a:buFontTx/>
                <a:buNone/>
              </a:pPr>
              <a:t>3</a:t>
            </a:fld>
            <a:endParaRPr lang="en-US" altLang="ja-JP" sz="1400"/>
          </a:p>
        </p:txBody>
      </p:sp>
      <p:sp>
        <p:nvSpPr>
          <p:cNvPr id="6147" name="Rectangle 2"/>
          <p:cNvSpPr>
            <a:spLocks noGrp="1" noChangeArrowheads="1"/>
          </p:cNvSpPr>
          <p:nvPr>
            <p:ph type="title" idx="4294967295"/>
          </p:nvPr>
        </p:nvSpPr>
        <p:spPr/>
        <p:txBody>
          <a:bodyPr/>
          <a:lstStyle/>
          <a:p>
            <a:pPr eaLnBrk="1" hangingPunct="1"/>
            <a:r>
              <a:rPr lang="ja-JP" altLang="en-US" smtClean="0"/>
              <a:t>多様な環境問題</a:t>
            </a:r>
          </a:p>
        </p:txBody>
      </p:sp>
      <p:sp>
        <p:nvSpPr>
          <p:cNvPr id="6148" name="Rectangle 3"/>
          <p:cNvSpPr>
            <a:spLocks noGrp="1" noChangeArrowheads="1"/>
          </p:cNvSpPr>
          <p:nvPr>
            <p:ph type="body" idx="4294967295"/>
          </p:nvPr>
        </p:nvSpPr>
        <p:spPr>
          <a:xfrm>
            <a:off x="457200" y="1557338"/>
            <a:ext cx="8229600" cy="4824412"/>
          </a:xfrm>
        </p:spPr>
        <p:txBody>
          <a:bodyPr/>
          <a:lstStyle/>
          <a:p>
            <a:pPr eaLnBrk="1" hangingPunct="1"/>
            <a:r>
              <a:rPr lang="ja-JP" altLang="en-US" smtClean="0"/>
              <a:t>工場などによる大気や水の汚染に加えて・・・</a:t>
            </a:r>
          </a:p>
          <a:p>
            <a:pPr eaLnBrk="1" hangingPunct="1"/>
            <a:r>
              <a:rPr lang="ja-JP" altLang="en-US" smtClean="0"/>
              <a:t>所得水準の高い沿海部の大都市では、</a:t>
            </a:r>
          </a:p>
          <a:p>
            <a:pPr lvl="1" eaLnBrk="1" hangingPunct="1"/>
            <a:r>
              <a:rPr lang="ja-JP" altLang="en-US" smtClean="0"/>
              <a:t>自動車の普及による大気汚染や騒音問題</a:t>
            </a:r>
          </a:p>
          <a:p>
            <a:pPr lvl="1" eaLnBrk="1" hangingPunct="1"/>
            <a:r>
              <a:rPr lang="ja-JP" altLang="en-US" smtClean="0"/>
              <a:t>生活ごみの問題</a:t>
            </a:r>
          </a:p>
          <a:p>
            <a:pPr lvl="1" eaLnBrk="1" hangingPunct="1">
              <a:buFontTx/>
              <a:buNone/>
            </a:pPr>
            <a:r>
              <a:rPr lang="ja-JP" altLang="en-US" smtClean="0"/>
              <a:t>→　先進国と同様の問題</a:t>
            </a:r>
          </a:p>
          <a:p>
            <a:pPr eaLnBrk="1" hangingPunct="1"/>
            <a:r>
              <a:rPr lang="ja-JP" altLang="en-US" smtClean="0"/>
              <a:t>所得水準の低い内陸部の農村では、</a:t>
            </a:r>
          </a:p>
          <a:p>
            <a:pPr lvl="1" eaLnBrk="1" hangingPunct="1"/>
            <a:r>
              <a:rPr lang="ja-JP" altLang="en-US" smtClean="0"/>
              <a:t>森林破壊、砂漠化・石漠化</a:t>
            </a:r>
          </a:p>
          <a:p>
            <a:pPr lvl="1" eaLnBrk="1" hangingPunct="1">
              <a:buFontTx/>
              <a:buNone/>
            </a:pPr>
            <a:r>
              <a:rPr lang="ja-JP" altLang="en-US" smtClean="0"/>
              <a:t>→　貧困と環境破壊の悪循環に苦しむところも</a:t>
            </a:r>
          </a:p>
          <a:p>
            <a:pPr lvl="1" eaLnBrk="1" hangingPunct="1"/>
            <a:endParaRPr lang="en-US" altLang="ja-JP"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Y-1C02031622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23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3"/>
          <p:cNvSpPr txBox="1">
            <a:spLocks noChangeArrowheads="1"/>
          </p:cNvSpPr>
          <p:nvPr/>
        </p:nvSpPr>
        <p:spPr bwMode="auto">
          <a:xfrm>
            <a:off x="1763713" y="6216650"/>
            <a:ext cx="56880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FY-1C</a:t>
            </a:r>
            <a:r>
              <a:rPr lang="ja-JP" altLang="en-US" sz="1800"/>
              <a:t>画像（</a:t>
            </a:r>
            <a:r>
              <a:rPr lang="en-US" altLang="ja-JP" sz="1800"/>
              <a:t>2002</a:t>
            </a:r>
            <a:r>
              <a:rPr lang="ja-JP" altLang="en-US" sz="1800"/>
              <a:t>年</a:t>
            </a:r>
            <a:r>
              <a:rPr lang="en-US" altLang="ja-JP" sz="1800"/>
              <a:t>3</a:t>
            </a:r>
            <a:r>
              <a:rPr lang="ja-JP" altLang="en-US" sz="1800"/>
              <a:t>月</a:t>
            </a:r>
            <a:r>
              <a:rPr lang="en-US" altLang="ja-JP" sz="1800"/>
              <a:t>17</a:t>
            </a:r>
            <a:r>
              <a:rPr lang="ja-JP" altLang="en-US" sz="1800"/>
              <a:t>日受信：黄色部分は大陸から</a:t>
            </a:r>
          </a:p>
          <a:p>
            <a:pPr eaLnBrk="1" hangingPunct="1">
              <a:spcBef>
                <a:spcPct val="0"/>
              </a:spcBef>
              <a:buFontTx/>
              <a:buNone/>
            </a:pPr>
            <a:r>
              <a:rPr lang="ja-JP" altLang="en-US" sz="1800"/>
              <a:t>　　　　黄砂が朝鮮半島や日本海へ飛来する様子を示す） </a:t>
            </a:r>
          </a:p>
        </p:txBody>
      </p:sp>
      <p:sp>
        <p:nvSpPr>
          <p:cNvPr id="8196" name="Text Box 4"/>
          <p:cNvSpPr txBox="1">
            <a:spLocks noChangeArrowheads="1"/>
          </p:cNvSpPr>
          <p:nvPr/>
        </p:nvSpPr>
        <p:spPr bwMode="auto">
          <a:xfrm>
            <a:off x="8172450" y="6400800"/>
            <a:ext cx="81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NPEC</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692275" y="404813"/>
            <a:ext cx="640873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kumimoji="0" lang="ja-JP" altLang="en-US" b="1">
                <a:solidFill>
                  <a:srgbClr val="000000"/>
                </a:solidFill>
              </a:rPr>
              <a:t>中国峨眉山の冷杉の枯死状況</a:t>
            </a:r>
          </a:p>
        </p:txBody>
      </p:sp>
      <p:sp>
        <p:nvSpPr>
          <p:cNvPr id="10243" name="Text Box 3"/>
          <p:cNvSpPr txBox="1">
            <a:spLocks noChangeArrowheads="1"/>
          </p:cNvSpPr>
          <p:nvPr/>
        </p:nvSpPr>
        <p:spPr bwMode="auto">
          <a:xfrm>
            <a:off x="5791200" y="6324600"/>
            <a:ext cx="2819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kumimoji="0" lang="ja-JP" altLang="en-US" sz="1800"/>
              <a:t>出典：酸性雨研究センター</a:t>
            </a:r>
          </a:p>
        </p:txBody>
      </p:sp>
      <p:pic>
        <p:nvPicPr>
          <p:cNvPr id="10244" name="Picture 4" descr="Picture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938213"/>
            <a:ext cx="8351837" cy="545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333375"/>
            <a:ext cx="5040313" cy="626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052513"/>
            <a:ext cx="6553200" cy="511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196975"/>
            <a:ext cx="72009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850900"/>
          </a:xfrm>
        </p:spPr>
        <p:txBody>
          <a:bodyPr/>
          <a:lstStyle/>
          <a:p>
            <a:pPr eaLnBrk="1" hangingPunct="1"/>
            <a:r>
              <a:rPr lang="ja-JP" altLang="en-US" sz="3600" smtClean="0"/>
              <a:t>過去</a:t>
            </a:r>
            <a:r>
              <a:rPr lang="en-US" altLang="ja-JP" sz="3600" smtClean="0"/>
              <a:t>17</a:t>
            </a:r>
            <a:r>
              <a:rPr lang="ja-JP" altLang="en-US" sz="3600" smtClean="0"/>
              <a:t>年で最大の砂嵐</a:t>
            </a:r>
            <a:r>
              <a:rPr lang="ja-JP" altLang="en-US" sz="2800" smtClean="0"/>
              <a:t>（</a:t>
            </a:r>
            <a:r>
              <a:rPr lang="en-US" altLang="ja-JP" sz="2800" smtClean="0"/>
              <a:t>10</a:t>
            </a:r>
            <a:r>
              <a:rPr lang="ja-JP" altLang="en-US" sz="2800" smtClean="0"/>
              <a:t>年</a:t>
            </a:r>
            <a:r>
              <a:rPr lang="en-US" altLang="ja-JP" sz="2800" smtClean="0"/>
              <a:t>4</a:t>
            </a:r>
            <a:r>
              <a:rPr lang="ja-JP" altLang="en-US" sz="2800" smtClean="0"/>
              <a:t>月</a:t>
            </a:r>
            <a:r>
              <a:rPr lang="en-US" altLang="ja-JP" sz="2800" smtClean="0"/>
              <a:t>26</a:t>
            </a:r>
            <a:r>
              <a:rPr lang="ja-JP" altLang="en-US" sz="2800" smtClean="0"/>
              <a:t>日、甘粛）</a:t>
            </a:r>
            <a:endParaRPr lang="ja-JP" altLang="en-US" sz="4000" smtClean="0"/>
          </a:p>
        </p:txBody>
      </p:sp>
      <p:sp>
        <p:nvSpPr>
          <p:cNvPr id="14339" name="Rectangle 3"/>
          <p:cNvSpPr>
            <a:spLocks noGrp="1" noChangeArrowheads="1"/>
          </p:cNvSpPr>
          <p:nvPr>
            <p:ph type="body" idx="1"/>
          </p:nvPr>
        </p:nvSpPr>
        <p:spPr/>
        <p:txBody>
          <a:bodyPr/>
          <a:lstStyle/>
          <a:p>
            <a:pPr eaLnBrk="1" hangingPunct="1"/>
            <a:endParaRPr lang="zh-CN" altLang="zh-CN" smtClean="0"/>
          </a:p>
        </p:txBody>
      </p:sp>
      <p:pic>
        <p:nvPicPr>
          <p:cNvPr id="14340" name="Picture 4" descr="F20100426162907065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700213"/>
            <a:ext cx="7273925"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endParaRPr lang="zh-CN" altLang="zh-CN" smtClean="0"/>
          </a:p>
        </p:txBody>
      </p:sp>
      <p:sp>
        <p:nvSpPr>
          <p:cNvPr id="15363" name="Rectangle 3"/>
          <p:cNvSpPr>
            <a:spLocks noGrp="1" noChangeArrowheads="1"/>
          </p:cNvSpPr>
          <p:nvPr>
            <p:ph type="body" idx="1"/>
          </p:nvPr>
        </p:nvSpPr>
        <p:spPr/>
        <p:txBody>
          <a:bodyPr/>
          <a:lstStyle/>
          <a:p>
            <a:pPr eaLnBrk="1" hangingPunct="1"/>
            <a:endParaRPr lang="zh-CN" altLang="zh-CN" smtClean="0"/>
          </a:p>
        </p:txBody>
      </p:sp>
      <p:pic>
        <p:nvPicPr>
          <p:cNvPr id="15364" name="Picture 4" descr="F201004261638450657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981075"/>
            <a:ext cx="76327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p:txBody>
          <a:bodyPr/>
          <a:lstStyle/>
          <a:p>
            <a:pPr eaLnBrk="1" hangingPunct="1"/>
            <a:endParaRPr lang="zh-CN" altLang="zh-CN" smtClean="0"/>
          </a:p>
        </p:txBody>
      </p:sp>
      <p:pic>
        <p:nvPicPr>
          <p:cNvPr id="16387" name="Picture 3" descr="F20100426163839065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412875"/>
            <a:ext cx="763270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ja-JP" sz="3200" smtClean="0"/>
              <a:t>P</a:t>
            </a:r>
            <a:r>
              <a:rPr lang="en-US" altLang="ja-JP" sz="3200" smtClean="0">
                <a:hlinkClick r:id="rId2"/>
              </a:rPr>
              <a:t>M2</a:t>
            </a:r>
            <a:r>
              <a:rPr lang="en-US" altLang="ja-JP" sz="3200" smtClean="0"/>
              <a:t>.5</a:t>
            </a:r>
            <a:r>
              <a:rPr lang="ja-JP" altLang="en-US" sz="3200" smtClean="0"/>
              <a:t>（微小粒子状物資</a:t>
            </a:r>
            <a:r>
              <a:rPr lang="en-US" altLang="ja-JP" sz="3200" smtClean="0"/>
              <a:t>PM</a:t>
            </a:r>
            <a:r>
              <a:rPr lang="ja-JP" altLang="en-US" sz="3200" smtClean="0"/>
              <a:t>）</a:t>
            </a:r>
            <a:r>
              <a:rPr lang="ja-JP" altLang="en-US" sz="4000" smtClean="0"/>
              <a:t> </a:t>
            </a:r>
            <a:br>
              <a:rPr lang="ja-JP" altLang="en-US" sz="4000" smtClean="0"/>
            </a:br>
            <a:r>
              <a:rPr lang="ja-JP" altLang="en-US" sz="2800" smtClean="0"/>
              <a:t>（「人民網」</a:t>
            </a:r>
            <a:r>
              <a:rPr lang="en-US" altLang="ja-JP" sz="2800" smtClean="0"/>
              <a:t>2013</a:t>
            </a:r>
            <a:r>
              <a:rPr lang="ja-JP" altLang="en-US" sz="2800" smtClean="0"/>
              <a:t>年</a:t>
            </a:r>
            <a:r>
              <a:rPr lang="en-US" altLang="ja-JP" sz="2800" smtClean="0"/>
              <a:t>1</a:t>
            </a:r>
            <a:r>
              <a:rPr lang="ja-JP" altLang="en-US" sz="2800" smtClean="0"/>
              <a:t>月</a:t>
            </a:r>
            <a:r>
              <a:rPr lang="en-US" altLang="ja-JP" sz="2800" smtClean="0"/>
              <a:t>14</a:t>
            </a:r>
            <a:r>
              <a:rPr lang="ja-JP" altLang="en-US" sz="2800" smtClean="0"/>
              <a:t>日）</a:t>
            </a:r>
            <a:endParaRPr lang="ja-JP" altLang="en-US" sz="4000" smtClean="0"/>
          </a:p>
        </p:txBody>
      </p:sp>
      <p:sp>
        <p:nvSpPr>
          <p:cNvPr id="17411" name="Rectangle 3"/>
          <p:cNvSpPr>
            <a:spLocks noGrp="1" noChangeArrowheads="1"/>
          </p:cNvSpPr>
          <p:nvPr>
            <p:ph type="body" idx="1"/>
          </p:nvPr>
        </p:nvSpPr>
        <p:spPr/>
        <p:txBody>
          <a:bodyPr/>
          <a:lstStyle/>
          <a:p>
            <a:pPr eaLnBrk="1" hangingPunct="1"/>
            <a:endParaRPr lang="zh-CN" altLang="zh-CN" smtClean="0"/>
          </a:p>
        </p:txBody>
      </p:sp>
      <p:pic>
        <p:nvPicPr>
          <p:cNvPr id="17412" name="Picture 5" descr="F20130114152846132549717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1773238"/>
            <a:ext cx="6264275"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7" descr="F20130129111906195831009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6350"/>
            <a:ext cx="4667250" cy="619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8"/>
          <p:cNvSpPr>
            <a:spLocks noChangeArrowheads="1"/>
          </p:cNvSpPr>
          <p:nvPr/>
        </p:nvSpPr>
        <p:spPr bwMode="auto">
          <a:xfrm>
            <a:off x="5508625" y="5157788"/>
            <a:ext cx="3024188"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「人民網」</a:t>
            </a:r>
            <a:r>
              <a:rPr lang="en-US" altLang="ja-JP" sz="1800"/>
              <a:t>2013</a:t>
            </a:r>
            <a:r>
              <a:rPr lang="ja-JP" altLang="en-US" sz="1800"/>
              <a:t>年</a:t>
            </a:r>
            <a:r>
              <a:rPr lang="en-US" altLang="ja-JP" sz="1800"/>
              <a:t>1</a:t>
            </a:r>
            <a:r>
              <a:rPr lang="ja-JP" altLang="en-US" sz="1800"/>
              <a:t>月</a:t>
            </a:r>
            <a:r>
              <a:rPr lang="en-US" altLang="ja-JP" sz="1800"/>
              <a:t>29</a:t>
            </a:r>
            <a:r>
              <a:rPr lang="ja-JP" altLang="en-US" sz="1800"/>
              <a:t>日</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ja-JP" sz="3000" smtClean="0"/>
              <a:t>PM2.5</a:t>
            </a:r>
            <a:r>
              <a:rPr lang="ja-JP" altLang="en-US" sz="3000" smtClean="0"/>
              <a:t>の影響は</a:t>
            </a:r>
            <a:r>
              <a:rPr lang="en-US" altLang="ja-JP" sz="3000" smtClean="0"/>
              <a:t>6</a:t>
            </a:r>
            <a:r>
              <a:rPr lang="ja-JP" altLang="en-US" sz="3000" smtClean="0"/>
              <a:t>億人に及び</a:t>
            </a:r>
            <a:br>
              <a:rPr lang="ja-JP" altLang="en-US" sz="3000" smtClean="0"/>
            </a:br>
            <a:r>
              <a:rPr lang="ja-JP" altLang="en-US" sz="3000" smtClean="0"/>
              <a:t>　　</a:t>
            </a:r>
            <a:r>
              <a:rPr lang="en-US" altLang="ja-JP" sz="3000" smtClean="0"/>
              <a:t>GDP</a:t>
            </a:r>
            <a:r>
              <a:rPr lang="ja-JP" altLang="en-US" sz="3000" smtClean="0"/>
              <a:t>成長目標の衝動抑制し難し</a:t>
            </a:r>
            <a:r>
              <a:rPr lang="ja-JP" altLang="en-US" sz="1900" smtClean="0"/>
              <a:t>（</a:t>
            </a:r>
            <a:r>
              <a:rPr lang="en-US" altLang="ja-JP" sz="1900" smtClean="0"/>
              <a:t>『</a:t>
            </a:r>
            <a:r>
              <a:rPr lang="ja-JP" altLang="en-US" sz="1900" smtClean="0"/>
              <a:t>国際商報</a:t>
            </a:r>
            <a:r>
              <a:rPr lang="en-US" altLang="ja-JP" sz="1900" smtClean="0"/>
              <a:t>』13</a:t>
            </a:r>
            <a:r>
              <a:rPr lang="ja-JP" altLang="en-US" sz="1900" smtClean="0"/>
              <a:t>年</a:t>
            </a:r>
            <a:r>
              <a:rPr lang="en-US" altLang="ja-JP" sz="1900" smtClean="0"/>
              <a:t>3</a:t>
            </a:r>
            <a:r>
              <a:rPr lang="ja-JP" altLang="en-US" sz="1900" smtClean="0"/>
              <a:t>月</a:t>
            </a:r>
            <a:r>
              <a:rPr lang="en-US" altLang="ja-JP" sz="1900" smtClean="0"/>
              <a:t>6</a:t>
            </a:r>
            <a:r>
              <a:rPr lang="ja-JP" altLang="en-US" sz="1900" smtClean="0"/>
              <a:t>日）</a:t>
            </a:r>
          </a:p>
        </p:txBody>
      </p:sp>
      <p:sp>
        <p:nvSpPr>
          <p:cNvPr id="19459" name="Rectangle 3"/>
          <p:cNvSpPr>
            <a:spLocks noGrp="1" noChangeArrowheads="1"/>
          </p:cNvSpPr>
          <p:nvPr>
            <p:ph type="body" idx="1"/>
          </p:nvPr>
        </p:nvSpPr>
        <p:spPr/>
        <p:txBody>
          <a:bodyPr/>
          <a:lstStyle/>
          <a:p>
            <a:pPr eaLnBrk="1" hangingPunct="1"/>
            <a:endParaRPr lang="zh-CN" altLang="zh-CN" smtClean="0"/>
          </a:p>
        </p:txBody>
      </p:sp>
      <p:pic>
        <p:nvPicPr>
          <p:cNvPr id="19460" name="Picture 4" descr="2013年04月04日16時37分29秒0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3987800"/>
            <a:ext cx="7589838" cy="1068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1282700"/>
          </a:xfrm>
        </p:spPr>
        <p:txBody>
          <a:bodyPr/>
          <a:lstStyle/>
          <a:p>
            <a:pPr eaLnBrk="1" hangingPunct="1"/>
            <a:r>
              <a:rPr lang="ja-JP" altLang="en-US" smtClean="0"/>
              <a:t>「</a:t>
            </a:r>
            <a:r>
              <a:rPr lang="en-US" altLang="ja-JP" smtClean="0"/>
              <a:t>10</a:t>
            </a:r>
            <a:r>
              <a:rPr lang="ja-JP" altLang="en-US" smtClean="0"/>
              <a:t>月の北京　煙霧日が半数」</a:t>
            </a:r>
            <a:br>
              <a:rPr lang="ja-JP" altLang="en-US" smtClean="0"/>
            </a:br>
            <a:r>
              <a:rPr lang="ja-JP" altLang="en-US" sz="3200" smtClean="0"/>
              <a:t>「人民網」</a:t>
            </a:r>
            <a:r>
              <a:rPr lang="en-US" altLang="ja-JP" sz="3200" smtClean="0"/>
              <a:t>2013</a:t>
            </a:r>
            <a:r>
              <a:rPr lang="ja-JP" altLang="en-US" sz="3200" smtClean="0"/>
              <a:t>年</a:t>
            </a:r>
            <a:r>
              <a:rPr lang="en-US" altLang="ja-JP" sz="3200" smtClean="0"/>
              <a:t>11</a:t>
            </a:r>
            <a:r>
              <a:rPr lang="ja-JP" altLang="en-US" sz="3200" smtClean="0"/>
              <a:t>月</a:t>
            </a:r>
            <a:r>
              <a:rPr lang="en-US" altLang="ja-JP" sz="3200" smtClean="0"/>
              <a:t>1</a:t>
            </a:r>
            <a:r>
              <a:rPr lang="ja-JP" altLang="en-US" sz="3200" smtClean="0"/>
              <a:t>日</a:t>
            </a:r>
            <a:endParaRPr lang="ja-JP" altLang="en-US" smtClean="0"/>
          </a:p>
        </p:txBody>
      </p:sp>
      <p:pic>
        <p:nvPicPr>
          <p:cNvPr id="20484" name="Picture 4" descr="F20131101172858530795315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557338"/>
            <a:ext cx="7920037"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777875"/>
          </a:xfrm>
        </p:spPr>
        <p:txBody>
          <a:bodyPr/>
          <a:lstStyle/>
          <a:p>
            <a:pPr eaLnBrk="1" hangingPunct="1"/>
            <a:r>
              <a:rPr lang="ja-JP" altLang="en-US" smtClean="0"/>
              <a:t>環境問題と環境政策の変遷</a:t>
            </a:r>
          </a:p>
        </p:txBody>
      </p:sp>
      <p:sp>
        <p:nvSpPr>
          <p:cNvPr id="21507" name="Rectangle 3"/>
          <p:cNvSpPr>
            <a:spLocks noGrp="1" noChangeArrowheads="1"/>
          </p:cNvSpPr>
          <p:nvPr>
            <p:ph type="body" idx="1"/>
          </p:nvPr>
        </p:nvSpPr>
        <p:spPr>
          <a:xfrm>
            <a:off x="457200" y="1268413"/>
            <a:ext cx="8229600" cy="4857750"/>
          </a:xfrm>
        </p:spPr>
        <p:txBody>
          <a:bodyPr/>
          <a:lstStyle/>
          <a:p>
            <a:pPr eaLnBrk="1" hangingPunct="1">
              <a:buFontTx/>
              <a:buNone/>
            </a:pPr>
            <a:r>
              <a:rPr lang="ja-JP" altLang="en-US" smtClean="0"/>
              <a:t>＊亜寒帯から亜熱帯、湿潤気候から砂漠気候</a:t>
            </a:r>
          </a:p>
          <a:p>
            <a:pPr eaLnBrk="1" hangingPunct="1">
              <a:buFontTx/>
              <a:buNone/>
            </a:pPr>
            <a:r>
              <a:rPr lang="ja-JP" altLang="en-US" smtClean="0"/>
              <a:t>　森林問題～内陸部（砂漠化）</a:t>
            </a:r>
          </a:p>
          <a:p>
            <a:pPr eaLnBrk="1" hangingPunct="1">
              <a:buFontTx/>
              <a:buNone/>
            </a:pPr>
            <a:r>
              <a:rPr lang="ja-JP" altLang="en-US" smtClean="0"/>
              <a:t>　　　　　　　～南部（洪水）</a:t>
            </a:r>
          </a:p>
          <a:p>
            <a:pPr eaLnBrk="1" hangingPunct="1">
              <a:buFontTx/>
              <a:buNone/>
            </a:pPr>
            <a:r>
              <a:rPr lang="ja-JP" altLang="en-US" smtClean="0"/>
              <a:t>＊所得水準の高い地域～先進国と同様の問題</a:t>
            </a:r>
          </a:p>
          <a:p>
            <a:pPr eaLnBrk="1" hangingPunct="1">
              <a:buFontTx/>
              <a:buNone/>
            </a:pPr>
            <a:r>
              <a:rPr lang="ja-JP" altLang="en-US" smtClean="0"/>
              <a:t>　内陸部～貧困と自然環境破壊の悪循環</a:t>
            </a:r>
          </a:p>
          <a:p>
            <a:pPr eaLnBrk="1" hangingPunct="1">
              <a:buFontTx/>
              <a:buNone/>
            </a:pPr>
            <a:r>
              <a:rPr lang="ja-JP" altLang="en-US" smtClean="0"/>
              <a:t>「環境問題のデパート」</a:t>
            </a:r>
          </a:p>
          <a:p>
            <a:pPr eaLnBrk="1" hangingPunct="1">
              <a:buFontTx/>
              <a:buNone/>
            </a:pPr>
            <a:endParaRPr lang="en-US" altLang="ja-JP"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706437"/>
          </a:xfrm>
        </p:spPr>
        <p:txBody>
          <a:bodyPr/>
          <a:lstStyle/>
          <a:p>
            <a:pPr eaLnBrk="1" hangingPunct="1"/>
            <a:r>
              <a:rPr lang="ja-JP" altLang="en-US" sz="4000" smtClean="0"/>
              <a:t>環境政策略史</a:t>
            </a:r>
          </a:p>
        </p:txBody>
      </p:sp>
      <p:sp>
        <p:nvSpPr>
          <p:cNvPr id="22531" name="Rectangle 3"/>
          <p:cNvSpPr>
            <a:spLocks noGrp="1" noChangeArrowheads="1"/>
          </p:cNvSpPr>
          <p:nvPr>
            <p:ph type="body" idx="1"/>
          </p:nvPr>
        </p:nvSpPr>
        <p:spPr>
          <a:xfrm>
            <a:off x="457200" y="981075"/>
            <a:ext cx="8229600" cy="5543550"/>
          </a:xfrm>
        </p:spPr>
        <p:txBody>
          <a:bodyPr/>
          <a:lstStyle/>
          <a:p>
            <a:pPr eaLnBrk="1" hangingPunct="1">
              <a:buFontTx/>
              <a:buNone/>
            </a:pPr>
            <a:r>
              <a:rPr lang="ja-JP" altLang="en-US" smtClean="0"/>
              <a:t>環境保全政策意識なし</a:t>
            </a:r>
          </a:p>
          <a:p>
            <a:pPr eaLnBrk="1" hangingPunct="1">
              <a:buFontTx/>
              <a:buNone/>
            </a:pPr>
            <a:r>
              <a:rPr lang="ja-JP" altLang="en-US" smtClean="0"/>
              <a:t>　大躍進～土法高炉（石炭採掘、木材伐採）</a:t>
            </a:r>
          </a:p>
          <a:p>
            <a:pPr eaLnBrk="1" hangingPunct="1">
              <a:buFontTx/>
              <a:buNone/>
            </a:pPr>
            <a:r>
              <a:rPr lang="ja-JP" altLang="en-US" smtClean="0"/>
              <a:t>　文革～重工業の内陸移転や湖沼の開墾</a:t>
            </a:r>
          </a:p>
          <a:p>
            <a:pPr eaLnBrk="1" hangingPunct="1">
              <a:buFontTx/>
              <a:buNone/>
            </a:pPr>
            <a:r>
              <a:rPr lang="en-US" altLang="ja-JP" smtClean="0"/>
              <a:t>1972</a:t>
            </a:r>
            <a:r>
              <a:rPr lang="ja-JP" altLang="en-US" smtClean="0"/>
              <a:t>年　第</a:t>
            </a:r>
            <a:r>
              <a:rPr lang="en-US" altLang="ja-JP" smtClean="0"/>
              <a:t>1</a:t>
            </a:r>
            <a:r>
              <a:rPr lang="ja-JP" altLang="en-US" smtClean="0"/>
              <a:t>回国連人間環境会議に参加</a:t>
            </a:r>
          </a:p>
          <a:p>
            <a:pPr eaLnBrk="1" hangingPunct="1">
              <a:buFontTx/>
              <a:buNone/>
            </a:pPr>
            <a:r>
              <a:rPr lang="ja-JP" altLang="en-US" smtClean="0"/>
              <a:t>　→</a:t>
            </a:r>
            <a:r>
              <a:rPr lang="en-US" altLang="ja-JP" smtClean="0"/>
              <a:t>1973</a:t>
            </a:r>
            <a:r>
              <a:rPr lang="ja-JP" altLang="en-US" smtClean="0"/>
              <a:t>年「環境の保護と改善に関する若干　　の規定（試行）」</a:t>
            </a:r>
          </a:p>
          <a:p>
            <a:pPr eaLnBrk="1" hangingPunct="1">
              <a:buFontTx/>
              <a:buNone/>
            </a:pPr>
            <a:r>
              <a:rPr lang="en-US" altLang="ja-JP" smtClean="0"/>
              <a:t>1979</a:t>
            </a:r>
            <a:r>
              <a:rPr lang="ja-JP" altLang="en-US" smtClean="0"/>
              <a:t>年　環境保護法（試行）</a:t>
            </a:r>
          </a:p>
          <a:p>
            <a:pPr eaLnBrk="1" hangingPunct="1">
              <a:buFontTx/>
              <a:buNone/>
            </a:pPr>
            <a:endParaRPr lang="ja-JP" altLang="en-US" smtClean="0"/>
          </a:p>
          <a:p>
            <a:pPr eaLnBrk="1" hangingPunct="1">
              <a:buFontTx/>
              <a:buNone/>
            </a:pPr>
            <a:endParaRPr lang="en-US" altLang="ja-JP"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タイトル 1"/>
          <p:cNvSpPr>
            <a:spLocks noGrp="1"/>
          </p:cNvSpPr>
          <p:nvPr>
            <p:ph type="title" idx="4294967295"/>
          </p:nvPr>
        </p:nvSpPr>
        <p:spPr/>
        <p:txBody>
          <a:bodyPr/>
          <a:lstStyle/>
          <a:p>
            <a:r>
              <a:rPr lang="ja-JP" altLang="en-US" smtClean="0"/>
              <a:t>土法高炉</a:t>
            </a:r>
          </a:p>
        </p:txBody>
      </p:sp>
      <p:pic>
        <p:nvPicPr>
          <p:cNvPr id="23555"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57188" y="1714500"/>
            <a:ext cx="7940675" cy="257175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57200" y="115888"/>
            <a:ext cx="8229600" cy="576262"/>
          </a:xfrm>
        </p:spPr>
        <p:txBody>
          <a:bodyPr/>
          <a:lstStyle/>
          <a:p>
            <a:pPr eaLnBrk="1" hangingPunct="1"/>
            <a:r>
              <a:rPr lang="ja-JP" altLang="en-US" sz="4000" smtClean="0"/>
              <a:t>汚染防止政策の実効性</a:t>
            </a:r>
          </a:p>
        </p:txBody>
      </p:sp>
      <p:sp>
        <p:nvSpPr>
          <p:cNvPr id="144387" name="Rectangle 3"/>
          <p:cNvSpPr>
            <a:spLocks noGrp="1" noChangeArrowheads="1"/>
          </p:cNvSpPr>
          <p:nvPr>
            <p:ph type="body" idx="1"/>
          </p:nvPr>
        </p:nvSpPr>
        <p:spPr>
          <a:xfrm>
            <a:off x="457200" y="765175"/>
            <a:ext cx="8229600" cy="5832475"/>
          </a:xfrm>
        </p:spPr>
        <p:txBody>
          <a:bodyPr/>
          <a:lstStyle/>
          <a:p>
            <a:pPr eaLnBrk="1" hangingPunct="1">
              <a:lnSpc>
                <a:spcPct val="90000"/>
              </a:lnSpc>
              <a:buFontTx/>
              <a:buNone/>
            </a:pPr>
            <a:r>
              <a:rPr lang="en-US" altLang="ja-JP" smtClean="0"/>
              <a:t>78</a:t>
            </a:r>
            <a:r>
              <a:rPr lang="ja-JP" altLang="en-US" smtClean="0"/>
              <a:t>年</a:t>
            </a:r>
            <a:r>
              <a:rPr lang="en-US" altLang="ja-JP" smtClean="0"/>
              <a:t>10</a:t>
            </a:r>
            <a:r>
              <a:rPr lang="ja-JP" altLang="en-US" smtClean="0"/>
              <a:t>月　「三同時」政策</a:t>
            </a:r>
          </a:p>
          <a:p>
            <a:pPr eaLnBrk="1" hangingPunct="1">
              <a:lnSpc>
                <a:spcPct val="90000"/>
              </a:lnSpc>
              <a:buFontTx/>
              <a:buNone/>
            </a:pPr>
            <a:r>
              <a:rPr lang="ja-JP" altLang="en-US" smtClean="0"/>
              <a:t>　新規（</a:t>
            </a:r>
            <a:r>
              <a:rPr lang="en-US" altLang="ja-JP" smtClean="0"/>
              <a:t>80</a:t>
            </a:r>
            <a:r>
              <a:rPr lang="ja-JP" altLang="en-US" smtClean="0"/>
              <a:t>年より増改築も含む）プロジェクトでは必ず三同時政策を行うように</a:t>
            </a:r>
          </a:p>
          <a:p>
            <a:pPr eaLnBrk="1" hangingPunct="1">
              <a:lnSpc>
                <a:spcPct val="90000"/>
              </a:lnSpc>
              <a:buFontTx/>
              <a:buNone/>
            </a:pPr>
            <a:r>
              <a:rPr lang="ja-JP" altLang="en-US" smtClean="0"/>
              <a:t>　→工場の本体と同時に排出物の処理施設を設計、施工、操業段階で機能させるように</a:t>
            </a:r>
          </a:p>
          <a:p>
            <a:pPr eaLnBrk="1" hangingPunct="1">
              <a:lnSpc>
                <a:spcPct val="90000"/>
              </a:lnSpc>
              <a:buFontTx/>
              <a:buNone/>
            </a:pPr>
            <a:r>
              <a:rPr lang="ja-JP" altLang="en-US" smtClean="0">
                <a:solidFill>
                  <a:schemeClr val="accent2"/>
                </a:solidFill>
              </a:rPr>
              <a:t>→維持費高いとやめてしまう</a:t>
            </a:r>
          </a:p>
          <a:p>
            <a:pPr eaLnBrk="1" hangingPunct="1">
              <a:lnSpc>
                <a:spcPct val="90000"/>
              </a:lnSpc>
              <a:buFontTx/>
              <a:buNone/>
            </a:pPr>
            <a:r>
              <a:rPr lang="ja-JP" altLang="en-US" smtClean="0">
                <a:solidFill>
                  <a:schemeClr val="accent2"/>
                </a:solidFill>
              </a:rPr>
              <a:t>　　制度対象外の企業も多数ある</a:t>
            </a:r>
          </a:p>
          <a:p>
            <a:pPr eaLnBrk="1" hangingPunct="1">
              <a:lnSpc>
                <a:spcPct val="90000"/>
              </a:lnSpc>
              <a:buFontTx/>
              <a:buNone/>
            </a:pPr>
            <a:r>
              <a:rPr lang="en-US" altLang="ja-JP" smtClean="0"/>
              <a:t>82</a:t>
            </a:r>
            <a:r>
              <a:rPr lang="ja-JP" altLang="en-US" smtClean="0"/>
              <a:t>年</a:t>
            </a:r>
            <a:r>
              <a:rPr lang="en-US" altLang="ja-JP" smtClean="0"/>
              <a:t>2</a:t>
            </a:r>
            <a:r>
              <a:rPr lang="ja-JP" altLang="en-US" smtClean="0"/>
              <a:t>月　排汚費徴収暫行弁法</a:t>
            </a:r>
          </a:p>
          <a:p>
            <a:pPr eaLnBrk="1" hangingPunct="1">
              <a:lnSpc>
                <a:spcPct val="90000"/>
              </a:lnSpc>
              <a:buFontTx/>
              <a:buNone/>
            </a:pPr>
            <a:r>
              <a:rPr lang="ja-JP" altLang="en-US" smtClean="0"/>
              <a:t>　（課徴金制度、環境基準を超えた濃度の廃液や廃ガスを排出した場合に一定の金額を）</a:t>
            </a:r>
          </a:p>
          <a:p>
            <a:pPr eaLnBrk="1" hangingPunct="1">
              <a:lnSpc>
                <a:spcPct val="90000"/>
              </a:lnSpc>
              <a:buFontTx/>
              <a:buNone/>
            </a:pPr>
            <a:r>
              <a:rPr lang="ja-JP" altLang="en-US" smtClean="0">
                <a:solidFill>
                  <a:schemeClr val="accent2"/>
                </a:solidFill>
              </a:rPr>
              <a:t>課徴金を払ったほうが安上がり</a:t>
            </a:r>
          </a:p>
          <a:p>
            <a:pPr eaLnBrk="1" hangingPunct="1">
              <a:lnSpc>
                <a:spcPct val="90000"/>
              </a:lnSpc>
              <a:buFontTx/>
              <a:buNone/>
            </a:pPr>
            <a:endParaRPr lang="ja-JP" altLang="en-US" smtClean="0"/>
          </a:p>
          <a:p>
            <a:pPr eaLnBrk="1" hangingPunct="1">
              <a:lnSpc>
                <a:spcPct val="90000"/>
              </a:lnSpc>
              <a:buFontTx/>
              <a:buNone/>
            </a:pPr>
            <a:endParaRPr lang="en-US" altLang="ja-JP"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44386"/>
                                        </p:tgtEl>
                                        <p:attrNameLst>
                                          <p:attrName>style.visibility</p:attrName>
                                        </p:attrNameLst>
                                      </p:cBhvr>
                                      <p:to>
                                        <p:strVal val="visible"/>
                                      </p:to>
                                    </p:set>
                                    <p:anim calcmode="lin" valueType="num">
                                      <p:cBhvr>
                                        <p:cTn id="7" dur="1000" fill="hold"/>
                                        <p:tgtEl>
                                          <p:spTgt spid="144386"/>
                                        </p:tgtEl>
                                        <p:attrNameLst>
                                          <p:attrName>ppt_x</p:attrName>
                                        </p:attrNameLst>
                                      </p:cBhvr>
                                      <p:tavLst>
                                        <p:tav tm="0">
                                          <p:val>
                                            <p:strVal val="#ppt_x-.2"/>
                                          </p:val>
                                        </p:tav>
                                        <p:tav tm="100000">
                                          <p:val>
                                            <p:strVal val="#ppt_x"/>
                                          </p:val>
                                        </p:tav>
                                      </p:tavLst>
                                    </p:anim>
                                    <p:anim calcmode="lin" valueType="num">
                                      <p:cBhvr>
                                        <p:cTn id="8" dur="1000" fill="hold"/>
                                        <p:tgtEl>
                                          <p:spTgt spid="14438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438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44387">
                                            <p:txEl>
                                              <p:pRg st="0" end="0"/>
                                            </p:txEl>
                                          </p:spTgt>
                                        </p:tgtEl>
                                        <p:attrNameLst>
                                          <p:attrName>style.visibility</p:attrName>
                                        </p:attrNameLst>
                                      </p:cBhvr>
                                      <p:to>
                                        <p:strVal val="visible"/>
                                      </p:to>
                                    </p:set>
                                    <p:animEffect transition="in" filter="fade">
                                      <p:cBhvr>
                                        <p:cTn id="14" dur="500"/>
                                        <p:tgtEl>
                                          <p:spTgt spid="144387">
                                            <p:txEl>
                                              <p:pRg st="0" end="0"/>
                                            </p:txEl>
                                          </p:spTgt>
                                        </p:tgtEl>
                                      </p:cBhvr>
                                    </p:animEffect>
                                    <p:anim calcmode="lin" valueType="num">
                                      <p:cBhvr>
                                        <p:cTn id="15" dur="500" fill="hold"/>
                                        <p:tgtEl>
                                          <p:spTgt spid="14438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4438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44387">
                                            <p:txEl>
                                              <p:pRg st="1" end="1"/>
                                            </p:txEl>
                                          </p:spTgt>
                                        </p:tgtEl>
                                        <p:attrNameLst>
                                          <p:attrName>style.visibility</p:attrName>
                                        </p:attrNameLst>
                                      </p:cBhvr>
                                      <p:to>
                                        <p:strVal val="visible"/>
                                      </p:to>
                                    </p:set>
                                    <p:animEffect transition="in" filter="fade">
                                      <p:cBhvr>
                                        <p:cTn id="21" dur="500"/>
                                        <p:tgtEl>
                                          <p:spTgt spid="144387">
                                            <p:txEl>
                                              <p:pRg st="1" end="1"/>
                                            </p:txEl>
                                          </p:spTgt>
                                        </p:tgtEl>
                                      </p:cBhvr>
                                    </p:animEffect>
                                    <p:anim calcmode="lin" valueType="num">
                                      <p:cBhvr>
                                        <p:cTn id="22" dur="500" fill="hold"/>
                                        <p:tgtEl>
                                          <p:spTgt spid="14438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4438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44387">
                                            <p:txEl>
                                              <p:pRg st="2" end="2"/>
                                            </p:txEl>
                                          </p:spTgt>
                                        </p:tgtEl>
                                        <p:attrNameLst>
                                          <p:attrName>style.visibility</p:attrName>
                                        </p:attrNameLst>
                                      </p:cBhvr>
                                      <p:to>
                                        <p:strVal val="visible"/>
                                      </p:to>
                                    </p:set>
                                    <p:animEffect transition="in" filter="fade">
                                      <p:cBhvr>
                                        <p:cTn id="28" dur="500"/>
                                        <p:tgtEl>
                                          <p:spTgt spid="144387">
                                            <p:txEl>
                                              <p:pRg st="2" end="2"/>
                                            </p:txEl>
                                          </p:spTgt>
                                        </p:tgtEl>
                                      </p:cBhvr>
                                    </p:animEffect>
                                    <p:anim calcmode="lin" valueType="num">
                                      <p:cBhvr>
                                        <p:cTn id="29" dur="500" fill="hold"/>
                                        <p:tgtEl>
                                          <p:spTgt spid="14438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4438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44387">
                                            <p:txEl>
                                              <p:pRg st="3" end="3"/>
                                            </p:txEl>
                                          </p:spTgt>
                                        </p:tgtEl>
                                        <p:attrNameLst>
                                          <p:attrName>style.visibility</p:attrName>
                                        </p:attrNameLst>
                                      </p:cBhvr>
                                      <p:to>
                                        <p:strVal val="visible"/>
                                      </p:to>
                                    </p:set>
                                    <p:animEffect transition="in" filter="fade">
                                      <p:cBhvr>
                                        <p:cTn id="35" dur="500"/>
                                        <p:tgtEl>
                                          <p:spTgt spid="144387">
                                            <p:txEl>
                                              <p:pRg st="3" end="3"/>
                                            </p:txEl>
                                          </p:spTgt>
                                        </p:tgtEl>
                                      </p:cBhvr>
                                    </p:animEffect>
                                    <p:anim calcmode="lin" valueType="num">
                                      <p:cBhvr>
                                        <p:cTn id="36" dur="500" fill="hold"/>
                                        <p:tgtEl>
                                          <p:spTgt spid="14438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44387">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44387">
                                            <p:txEl>
                                              <p:pRg st="4" end="4"/>
                                            </p:txEl>
                                          </p:spTgt>
                                        </p:tgtEl>
                                        <p:attrNameLst>
                                          <p:attrName>style.visibility</p:attrName>
                                        </p:attrNameLst>
                                      </p:cBhvr>
                                      <p:to>
                                        <p:strVal val="visible"/>
                                      </p:to>
                                    </p:set>
                                    <p:animEffect transition="in" filter="fade">
                                      <p:cBhvr>
                                        <p:cTn id="42" dur="500"/>
                                        <p:tgtEl>
                                          <p:spTgt spid="144387">
                                            <p:txEl>
                                              <p:pRg st="4" end="4"/>
                                            </p:txEl>
                                          </p:spTgt>
                                        </p:tgtEl>
                                      </p:cBhvr>
                                    </p:animEffect>
                                    <p:anim calcmode="lin" valueType="num">
                                      <p:cBhvr>
                                        <p:cTn id="43" dur="500" fill="hold"/>
                                        <p:tgtEl>
                                          <p:spTgt spid="144387">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44387">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144387">
                                            <p:txEl>
                                              <p:pRg st="5" end="5"/>
                                            </p:txEl>
                                          </p:spTgt>
                                        </p:tgtEl>
                                        <p:attrNameLst>
                                          <p:attrName>style.visibility</p:attrName>
                                        </p:attrNameLst>
                                      </p:cBhvr>
                                      <p:to>
                                        <p:strVal val="visible"/>
                                      </p:to>
                                    </p:set>
                                    <p:animEffect transition="in" filter="fade">
                                      <p:cBhvr>
                                        <p:cTn id="49" dur="500"/>
                                        <p:tgtEl>
                                          <p:spTgt spid="144387">
                                            <p:txEl>
                                              <p:pRg st="5" end="5"/>
                                            </p:txEl>
                                          </p:spTgt>
                                        </p:tgtEl>
                                      </p:cBhvr>
                                    </p:animEffect>
                                    <p:anim calcmode="lin" valueType="num">
                                      <p:cBhvr>
                                        <p:cTn id="50" dur="500" fill="hold"/>
                                        <p:tgtEl>
                                          <p:spTgt spid="144387">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144387">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144387">
                                            <p:txEl>
                                              <p:pRg st="6" end="6"/>
                                            </p:txEl>
                                          </p:spTgt>
                                        </p:tgtEl>
                                        <p:attrNameLst>
                                          <p:attrName>style.visibility</p:attrName>
                                        </p:attrNameLst>
                                      </p:cBhvr>
                                      <p:to>
                                        <p:strVal val="visible"/>
                                      </p:to>
                                    </p:set>
                                    <p:animEffect transition="in" filter="fade">
                                      <p:cBhvr>
                                        <p:cTn id="56" dur="500"/>
                                        <p:tgtEl>
                                          <p:spTgt spid="144387">
                                            <p:txEl>
                                              <p:pRg st="6" end="6"/>
                                            </p:txEl>
                                          </p:spTgt>
                                        </p:tgtEl>
                                      </p:cBhvr>
                                    </p:animEffect>
                                    <p:anim calcmode="lin" valueType="num">
                                      <p:cBhvr>
                                        <p:cTn id="57" dur="500" fill="hold"/>
                                        <p:tgtEl>
                                          <p:spTgt spid="144387">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144387">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144387">
                                            <p:txEl>
                                              <p:pRg st="7" end="7"/>
                                            </p:txEl>
                                          </p:spTgt>
                                        </p:tgtEl>
                                        <p:attrNameLst>
                                          <p:attrName>style.visibility</p:attrName>
                                        </p:attrNameLst>
                                      </p:cBhvr>
                                      <p:to>
                                        <p:strVal val="visible"/>
                                      </p:to>
                                    </p:set>
                                    <p:animEffect transition="in" filter="fade">
                                      <p:cBhvr>
                                        <p:cTn id="63" dur="500"/>
                                        <p:tgtEl>
                                          <p:spTgt spid="144387">
                                            <p:txEl>
                                              <p:pRg st="7" end="7"/>
                                            </p:txEl>
                                          </p:spTgt>
                                        </p:tgtEl>
                                      </p:cBhvr>
                                    </p:animEffect>
                                    <p:anim calcmode="lin" valueType="num">
                                      <p:cBhvr>
                                        <p:cTn id="64" dur="500" fill="hold"/>
                                        <p:tgtEl>
                                          <p:spTgt spid="144387">
                                            <p:txEl>
                                              <p:pRg st="7" end="7"/>
                                            </p:txEl>
                                          </p:spTgt>
                                        </p:tgtEl>
                                        <p:attrNameLst>
                                          <p:attrName>ppt_x</p:attrName>
                                        </p:attrNameLst>
                                      </p:cBhvr>
                                      <p:tavLst>
                                        <p:tav tm="0">
                                          <p:val>
                                            <p:strVal val="#ppt_x"/>
                                          </p:val>
                                        </p:tav>
                                        <p:tav tm="100000">
                                          <p:val>
                                            <p:strVal val="#ppt_x"/>
                                          </p:val>
                                        </p:tav>
                                      </p:tavLst>
                                    </p:anim>
                                    <p:anim calcmode="lin" valueType="num">
                                      <p:cBhvr>
                                        <p:cTn id="65" dur="500" fill="hold"/>
                                        <p:tgtEl>
                                          <p:spTgt spid="144387">
                                            <p:txEl>
                                              <p:pRg st="7" end="7"/>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p:bldP spid="14438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706437"/>
          </a:xfrm>
        </p:spPr>
        <p:txBody>
          <a:bodyPr/>
          <a:lstStyle/>
          <a:p>
            <a:pPr eaLnBrk="1" hangingPunct="1"/>
            <a:r>
              <a:rPr lang="ja-JP" altLang="en-US" sz="4000" smtClean="0"/>
              <a:t>法律はできても・・・</a:t>
            </a:r>
          </a:p>
        </p:txBody>
      </p:sp>
      <p:sp>
        <p:nvSpPr>
          <p:cNvPr id="26627" name="Rectangle 3"/>
          <p:cNvSpPr>
            <a:spLocks noGrp="1" noChangeArrowheads="1"/>
          </p:cNvSpPr>
          <p:nvPr>
            <p:ph type="body" idx="1"/>
          </p:nvPr>
        </p:nvSpPr>
        <p:spPr>
          <a:xfrm>
            <a:off x="457200" y="1125538"/>
            <a:ext cx="8229600" cy="5399087"/>
          </a:xfrm>
        </p:spPr>
        <p:txBody>
          <a:bodyPr/>
          <a:lstStyle/>
          <a:p>
            <a:pPr eaLnBrk="1" hangingPunct="1">
              <a:buFontTx/>
              <a:buNone/>
            </a:pPr>
            <a:r>
              <a:rPr lang="en-US" altLang="ja-JP" smtClean="0"/>
              <a:t>60</a:t>
            </a:r>
            <a:r>
              <a:rPr lang="ja-JP" altLang="en-US" smtClean="0"/>
              <a:t>年代末～</a:t>
            </a:r>
            <a:r>
              <a:rPr lang="en-US" altLang="ja-JP" smtClean="0"/>
              <a:t>80</a:t>
            </a:r>
            <a:r>
              <a:rPr lang="ja-JP" altLang="en-US" smtClean="0"/>
              <a:t>年代初　松花江汚染</a:t>
            </a:r>
          </a:p>
          <a:p>
            <a:pPr eaLnBrk="1" hangingPunct="1">
              <a:buFontTx/>
              <a:buNone/>
            </a:pPr>
            <a:r>
              <a:rPr lang="en-US" altLang="ja-JP" smtClean="0"/>
              <a:t>1980</a:t>
            </a:r>
            <a:r>
              <a:rPr lang="ja-JP" altLang="en-US" smtClean="0"/>
              <a:t>年代半ば以降　郷鎮企業の増加</a:t>
            </a:r>
          </a:p>
          <a:p>
            <a:pPr eaLnBrk="1" hangingPunct="1">
              <a:buFontTx/>
              <a:buNone/>
            </a:pPr>
            <a:r>
              <a:rPr lang="ja-JP" altLang="en-US" smtClean="0"/>
              <a:t>→環境汚染の農村への拡大</a:t>
            </a:r>
          </a:p>
          <a:p>
            <a:pPr eaLnBrk="1" hangingPunct="1">
              <a:buFontTx/>
              <a:buNone/>
            </a:pPr>
            <a:r>
              <a:rPr lang="en-US" altLang="ja-JP" smtClean="0"/>
              <a:t>1984</a:t>
            </a:r>
            <a:r>
              <a:rPr lang="ja-JP" altLang="en-US" smtClean="0"/>
              <a:t>年　環境保護局</a:t>
            </a:r>
          </a:p>
          <a:p>
            <a:pPr eaLnBrk="1" hangingPunct="1">
              <a:buFontTx/>
              <a:buNone/>
            </a:pPr>
            <a:r>
              <a:rPr lang="en-US" altLang="ja-JP" smtClean="0"/>
              <a:t>1989</a:t>
            </a:r>
            <a:r>
              <a:rPr lang="ja-JP" altLang="en-US" smtClean="0"/>
              <a:t>年　環境保護法（正式施行）</a:t>
            </a:r>
          </a:p>
          <a:p>
            <a:pPr eaLnBrk="1" hangingPunct="1">
              <a:buFontTx/>
              <a:buNone/>
            </a:pPr>
            <a:r>
              <a:rPr lang="en-US" altLang="ja-JP" smtClean="0"/>
              <a:t>96</a:t>
            </a:r>
            <a:r>
              <a:rPr lang="ja-JP" altLang="en-US" smtClean="0"/>
              <a:t>年　小規模工場の閉鎖</a:t>
            </a:r>
          </a:p>
          <a:p>
            <a:pPr eaLnBrk="1" hangingPunct="1">
              <a:buFontTx/>
              <a:buNone/>
            </a:pPr>
            <a:r>
              <a:rPr lang="ja-JP" altLang="en-US" smtClean="0"/>
              <a:t>（</a:t>
            </a:r>
            <a:r>
              <a:rPr lang="en-US" altLang="ja-JP" smtClean="0"/>
              <a:t>97</a:t>
            </a:r>
            <a:r>
              <a:rPr lang="ja-JP" altLang="en-US" smtClean="0"/>
              <a:t>年</a:t>
            </a:r>
            <a:r>
              <a:rPr lang="en-US" altLang="ja-JP" smtClean="0"/>
              <a:t>1</a:t>
            </a:r>
            <a:r>
              <a:rPr lang="ja-JP" altLang="en-US" smtClean="0"/>
              <a:t>月末時点で</a:t>
            </a:r>
            <a:r>
              <a:rPr lang="en-US" altLang="ja-JP" smtClean="0"/>
              <a:t>6</a:t>
            </a:r>
            <a:r>
              <a:rPr lang="ja-JP" altLang="en-US" smtClean="0"/>
              <a:t>万社以上閉鎖）</a:t>
            </a:r>
          </a:p>
          <a:p>
            <a:pPr eaLnBrk="1" hangingPunct="1">
              <a:buFontTx/>
              <a:buNone/>
            </a:pPr>
            <a:r>
              <a:rPr lang="ja-JP" altLang="en-US" smtClean="0"/>
              <a:t>「癌村」とよばれる環境汚染に起因していると思われる病気の多発地域</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ja-JP" altLang="en-US" smtClean="0"/>
              <a:t>河南沈丘癌村の奇形魚</a:t>
            </a:r>
            <a:br>
              <a:rPr lang="ja-JP" altLang="en-US" smtClean="0"/>
            </a:br>
            <a:r>
              <a:rPr lang="ja-JP" altLang="en-US" sz="2700" smtClean="0"/>
              <a:t>　　（「人民網」</a:t>
            </a:r>
            <a:r>
              <a:rPr lang="en-US" altLang="ja-JP" sz="2700" smtClean="0"/>
              <a:t>2013</a:t>
            </a:r>
            <a:r>
              <a:rPr lang="ja-JP" altLang="en-US" sz="2700" smtClean="0"/>
              <a:t>年</a:t>
            </a:r>
            <a:r>
              <a:rPr lang="en-US" altLang="ja-JP" sz="2700" smtClean="0"/>
              <a:t>3</a:t>
            </a:r>
            <a:r>
              <a:rPr lang="ja-JP" altLang="en-US" sz="2700" smtClean="0"/>
              <a:t>月</a:t>
            </a:r>
            <a:r>
              <a:rPr lang="en-US" altLang="ja-JP" sz="2700" smtClean="0"/>
              <a:t>29</a:t>
            </a:r>
            <a:r>
              <a:rPr lang="ja-JP" altLang="en-US" sz="2700" smtClean="0"/>
              <a:t>日）</a:t>
            </a:r>
            <a:endParaRPr lang="ja-JP" altLang="en-US" smtClean="0"/>
          </a:p>
        </p:txBody>
      </p:sp>
      <p:pic>
        <p:nvPicPr>
          <p:cNvPr id="27652" name="Picture 4" descr="114603582512333499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1700213"/>
            <a:ext cx="4762500"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Rectangle 5"/>
          <p:cNvSpPr>
            <a:spLocks noChangeArrowheads="1"/>
          </p:cNvSpPr>
          <p:nvPr/>
        </p:nvSpPr>
        <p:spPr bwMode="auto">
          <a:xfrm>
            <a:off x="539750" y="5373688"/>
            <a:ext cx="8135938" cy="1346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淮河の最大の支流沙頴河に面した村、沿岸には草木も生えず、奇形の魚が多い</a:t>
            </a:r>
          </a:p>
          <a:p>
            <a:pPr algn="ctr" eaLnBrk="1" hangingPunct="1">
              <a:spcBef>
                <a:spcPct val="0"/>
              </a:spcBef>
              <a:buFontTx/>
              <a:buNone/>
            </a:pPr>
            <a:r>
              <a:rPr lang="ja-JP" altLang="en-US" sz="1800"/>
              <a:t>フッ素の含有量多い、</a:t>
            </a:r>
            <a:r>
              <a:rPr lang="en-US" altLang="ja-JP" sz="1800"/>
              <a:t>Ⅴ</a:t>
            </a:r>
            <a:r>
              <a:rPr lang="ja-JP" altLang="en-US" sz="1800"/>
              <a:t>類の水質</a:t>
            </a:r>
          </a:p>
          <a:p>
            <a:pPr algn="ctr" eaLnBrk="1" hangingPunct="1">
              <a:spcBef>
                <a:spcPct val="0"/>
              </a:spcBef>
              <a:buFontTx/>
              <a:buNone/>
            </a:pPr>
            <a:r>
              <a:rPr lang="ja-JP" altLang="en-US" sz="1800"/>
              <a:t>がん死亡者数（</a:t>
            </a:r>
            <a:r>
              <a:rPr lang="en-US" altLang="ja-JP" sz="1800"/>
              <a:t>1990</a:t>
            </a:r>
            <a:r>
              <a:rPr lang="ja-JP" altLang="en-US" sz="1800"/>
              <a:t>～</a:t>
            </a:r>
            <a:r>
              <a:rPr lang="en-US" altLang="ja-JP" sz="1800"/>
              <a:t>2005</a:t>
            </a:r>
            <a:r>
              <a:rPr lang="ja-JP" altLang="en-US" sz="1800"/>
              <a:t>）～陳口村</a:t>
            </a:r>
            <a:r>
              <a:rPr lang="en-US" altLang="ja-JP" sz="1800"/>
              <a:t>1300</a:t>
            </a:r>
            <a:r>
              <a:rPr lang="ja-JP" altLang="en-US" sz="1800"/>
              <a:t>人中</a:t>
            </a:r>
            <a:r>
              <a:rPr lang="en-US" altLang="ja-JP" sz="1800"/>
              <a:t>116</a:t>
            </a:r>
            <a:r>
              <a:rPr lang="ja-JP" altLang="en-US" sz="1800"/>
              <a:t>人、杜営村</a:t>
            </a:r>
            <a:r>
              <a:rPr lang="en-US" altLang="ja-JP" sz="1800"/>
              <a:t>1687</a:t>
            </a:r>
            <a:r>
              <a:rPr lang="ja-JP" altLang="en-US" sz="1800"/>
              <a:t>人中</a:t>
            </a:r>
            <a:r>
              <a:rPr lang="en-US" altLang="ja-JP" sz="1800"/>
              <a:t>187</a:t>
            </a:r>
            <a:r>
              <a:rPr lang="ja-JP" altLang="en-US" sz="1800"/>
              <a:t>人、</a:t>
            </a:r>
          </a:p>
          <a:p>
            <a:pPr algn="ctr" eaLnBrk="1" hangingPunct="1">
              <a:spcBef>
                <a:spcPct val="0"/>
              </a:spcBef>
              <a:buFontTx/>
              <a:buNone/>
            </a:pPr>
            <a:r>
              <a:rPr lang="ja-JP" altLang="en-US" sz="1800"/>
              <a:t>黄孟営村</a:t>
            </a:r>
            <a:r>
              <a:rPr lang="en-US" altLang="ja-JP" sz="1800"/>
              <a:t>2470</a:t>
            </a:r>
            <a:r>
              <a:rPr lang="ja-JP" altLang="en-US" sz="1800"/>
              <a:t>人中</a:t>
            </a:r>
            <a:r>
              <a:rPr lang="en-US" altLang="ja-JP" sz="1800"/>
              <a:t>116</a:t>
            </a:r>
            <a:r>
              <a:rPr lang="ja-JP" altLang="en-US" sz="1800"/>
              <a:t>人、孟寨村</a:t>
            </a:r>
            <a:r>
              <a:rPr lang="en-US" altLang="ja-JP" sz="1800"/>
              <a:t>2366</a:t>
            </a:r>
            <a:r>
              <a:rPr lang="ja-JP" altLang="en-US" sz="1800"/>
              <a:t>人中</a:t>
            </a:r>
            <a:r>
              <a:rPr lang="en-US" altLang="ja-JP" sz="1800"/>
              <a:t>103</a:t>
            </a:r>
            <a:r>
              <a:rPr lang="ja-JP" altLang="en-US" sz="1800"/>
              <a:t>人など</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58165D37-8E5C-4BE7-867A-490E715ECE77}" type="slidenum">
              <a:rPr lang="en-US" altLang="ja-JP" sz="1400"/>
              <a:pPr algn="r" eaLnBrk="1" hangingPunct="1">
                <a:spcBef>
                  <a:spcPct val="0"/>
                </a:spcBef>
                <a:buFontTx/>
                <a:buNone/>
              </a:pPr>
              <a:t>22</a:t>
            </a:fld>
            <a:endParaRPr lang="en-US" altLang="ja-JP" sz="1400"/>
          </a:p>
        </p:txBody>
      </p:sp>
      <p:sp>
        <p:nvSpPr>
          <p:cNvPr id="28675" name="Rectangle 2"/>
          <p:cNvSpPr>
            <a:spLocks noGrp="1" noChangeArrowheads="1"/>
          </p:cNvSpPr>
          <p:nvPr>
            <p:ph type="title" idx="4294967295"/>
          </p:nvPr>
        </p:nvSpPr>
        <p:spPr/>
        <p:txBody>
          <a:bodyPr/>
          <a:lstStyle/>
          <a:p>
            <a:pPr eaLnBrk="1" hangingPunct="1"/>
            <a:r>
              <a:rPr lang="ja-JP" altLang="en-US" smtClean="0"/>
              <a:t>環境問題と環境政策の略史　</a:t>
            </a:r>
            <a:endParaRPr lang="en-US" altLang="ja-JP" smtClean="0"/>
          </a:p>
        </p:txBody>
      </p:sp>
      <p:sp>
        <p:nvSpPr>
          <p:cNvPr id="28676" name="Rectangle 3"/>
          <p:cNvSpPr>
            <a:spLocks noGrp="1" noChangeArrowheads="1"/>
          </p:cNvSpPr>
          <p:nvPr>
            <p:ph type="body" idx="4294967295"/>
          </p:nvPr>
        </p:nvSpPr>
        <p:spPr>
          <a:xfrm>
            <a:off x="457200" y="1484313"/>
            <a:ext cx="8229600" cy="5113337"/>
          </a:xfrm>
        </p:spPr>
        <p:txBody>
          <a:bodyPr/>
          <a:lstStyle/>
          <a:p>
            <a:pPr eaLnBrk="1" hangingPunct="1">
              <a:lnSpc>
                <a:spcPct val="90000"/>
              </a:lnSpc>
            </a:pPr>
            <a:r>
              <a:rPr lang="en-US" altLang="ja-JP" smtClean="0"/>
              <a:t>2000</a:t>
            </a:r>
            <a:r>
              <a:rPr lang="ja-JP" altLang="en-US" smtClean="0"/>
              <a:t>年代～</a:t>
            </a:r>
          </a:p>
          <a:p>
            <a:pPr lvl="1" eaLnBrk="1" hangingPunct="1">
              <a:lnSpc>
                <a:spcPct val="90000"/>
              </a:lnSpc>
            </a:pPr>
            <a:r>
              <a:rPr lang="ja-JP" altLang="en-US" smtClean="0"/>
              <a:t>加速する経済成長に環境対策が追いつかず、資源需要も急拡大</a:t>
            </a:r>
          </a:p>
          <a:p>
            <a:pPr eaLnBrk="1" hangingPunct="1">
              <a:lnSpc>
                <a:spcPct val="90000"/>
              </a:lnSpc>
            </a:pPr>
            <a:r>
              <a:rPr lang="en-US" altLang="ja-JP" smtClean="0"/>
              <a:t>2003</a:t>
            </a:r>
            <a:r>
              <a:rPr lang="ja-JP" altLang="en-US" smtClean="0"/>
              <a:t>年ごろ～</a:t>
            </a:r>
          </a:p>
          <a:p>
            <a:pPr lvl="1" eaLnBrk="1" hangingPunct="1">
              <a:lnSpc>
                <a:spcPct val="90000"/>
              </a:lnSpc>
            </a:pPr>
            <a:r>
              <a:rPr lang="ja-JP" altLang="en-US" smtClean="0"/>
              <a:t>「循環経済」の取り組み</a:t>
            </a:r>
          </a:p>
          <a:p>
            <a:pPr eaLnBrk="1" hangingPunct="1">
              <a:lnSpc>
                <a:spcPct val="90000"/>
              </a:lnSpc>
            </a:pPr>
            <a:r>
              <a:rPr lang="en-US" altLang="ja-JP" smtClean="0"/>
              <a:t>2007</a:t>
            </a:r>
            <a:r>
              <a:rPr lang="ja-JP" altLang="en-US" smtClean="0"/>
              <a:t>年～</a:t>
            </a:r>
          </a:p>
          <a:p>
            <a:pPr lvl="1" eaLnBrk="1" hangingPunct="1">
              <a:lnSpc>
                <a:spcPct val="90000"/>
              </a:lnSpc>
            </a:pPr>
            <a:r>
              <a:rPr lang="en-US" altLang="ja-JP" smtClean="0"/>
              <a:t>CO2</a:t>
            </a:r>
            <a:r>
              <a:rPr lang="ja-JP" altLang="en-US" smtClean="0"/>
              <a:t>排出量が世界一に</a:t>
            </a:r>
          </a:p>
          <a:p>
            <a:pPr lvl="1" eaLnBrk="1" hangingPunct="1">
              <a:lnSpc>
                <a:spcPct val="90000"/>
              </a:lnSpc>
              <a:buFontTx/>
              <a:buNone/>
            </a:pPr>
            <a:r>
              <a:rPr lang="ja-JP" altLang="en-US" smtClean="0"/>
              <a:t>　→　「低炭素経済」への取り組み</a:t>
            </a:r>
          </a:p>
          <a:p>
            <a:pPr eaLnBrk="1" hangingPunct="1">
              <a:lnSpc>
                <a:spcPct val="90000"/>
              </a:lnSpc>
            </a:pPr>
            <a:r>
              <a:rPr lang="ja-JP" altLang="en-US" smtClean="0"/>
              <a:t>「公害問題」と「省資源・</a:t>
            </a:r>
            <a:r>
              <a:rPr lang="en-US" altLang="ja-JP" smtClean="0"/>
              <a:t>CO2</a:t>
            </a:r>
            <a:r>
              <a:rPr lang="ja-JP" altLang="en-US" smtClean="0"/>
              <a:t>削減」の両方への対応が求められている。</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4638"/>
            <a:ext cx="8229600" cy="777875"/>
          </a:xfrm>
        </p:spPr>
        <p:txBody>
          <a:bodyPr/>
          <a:lstStyle/>
          <a:p>
            <a:pPr eaLnBrk="1" hangingPunct="1"/>
            <a:r>
              <a:rPr lang="ja-JP" altLang="en-US" smtClean="0"/>
              <a:t>第</a:t>
            </a:r>
            <a:r>
              <a:rPr lang="en-US" altLang="ja-JP" smtClean="0"/>
              <a:t>10</a:t>
            </a:r>
            <a:r>
              <a:rPr lang="ja-JP" altLang="en-US" smtClean="0"/>
              <a:t>次</a:t>
            </a:r>
            <a:r>
              <a:rPr lang="en-US" altLang="ja-JP" smtClean="0"/>
              <a:t>5</a:t>
            </a:r>
            <a:r>
              <a:rPr lang="ja-JP" altLang="en-US" smtClean="0"/>
              <a:t>カ年計画期間中</a:t>
            </a:r>
          </a:p>
        </p:txBody>
      </p:sp>
      <p:sp>
        <p:nvSpPr>
          <p:cNvPr id="30723" name="Rectangle 3"/>
          <p:cNvSpPr>
            <a:spLocks noGrp="1" noChangeArrowheads="1"/>
          </p:cNvSpPr>
          <p:nvPr>
            <p:ph type="body" idx="1"/>
          </p:nvPr>
        </p:nvSpPr>
        <p:spPr>
          <a:xfrm>
            <a:off x="457200" y="1125538"/>
            <a:ext cx="8229600" cy="5000625"/>
          </a:xfrm>
        </p:spPr>
        <p:txBody>
          <a:bodyPr/>
          <a:lstStyle/>
          <a:p>
            <a:pPr eaLnBrk="1" hangingPunct="1">
              <a:buFontTx/>
              <a:buNone/>
            </a:pPr>
            <a:r>
              <a:rPr lang="ja-JP" altLang="en-US" sz="3600" smtClean="0"/>
              <a:t>国家環境保護十五計画～主な汚染物質の総排出量を</a:t>
            </a:r>
            <a:r>
              <a:rPr lang="en-US" altLang="ja-JP" sz="3600" smtClean="0"/>
              <a:t>2000</a:t>
            </a:r>
            <a:r>
              <a:rPr lang="ja-JP" altLang="en-US" sz="3600" smtClean="0"/>
              <a:t>年比</a:t>
            </a:r>
            <a:r>
              <a:rPr lang="en-US" altLang="ja-JP" sz="3600" smtClean="0"/>
              <a:t>10</a:t>
            </a:r>
            <a:r>
              <a:rPr lang="ja-JP" altLang="en-US" sz="3600" smtClean="0"/>
              <a:t>％減</a:t>
            </a:r>
          </a:p>
          <a:p>
            <a:pPr eaLnBrk="1" hangingPunct="1">
              <a:buFontTx/>
              <a:buNone/>
            </a:pPr>
            <a:r>
              <a:rPr lang="ja-JP" altLang="en-US" sz="3600" smtClean="0"/>
              <a:t>→二酸化硫黄</a:t>
            </a:r>
            <a:r>
              <a:rPr lang="en-US" altLang="ja-JP" sz="3600" smtClean="0"/>
              <a:t>28</a:t>
            </a:r>
            <a:r>
              <a:rPr lang="ja-JP" altLang="en-US" sz="3600" smtClean="0"/>
              <a:t>％増、</a:t>
            </a:r>
            <a:r>
              <a:rPr lang="en-US" altLang="ja-JP" sz="3600" smtClean="0"/>
              <a:t>COD2</a:t>
            </a:r>
            <a:r>
              <a:rPr lang="ja-JP" altLang="en-US" sz="3600" smtClean="0"/>
              <a:t>％減</a:t>
            </a:r>
          </a:p>
          <a:p>
            <a:pPr eaLnBrk="1" hangingPunct="1">
              <a:buFontTx/>
              <a:buNone/>
            </a:pPr>
            <a:r>
              <a:rPr lang="ja-JP" altLang="en-US" sz="2800" smtClean="0"/>
              <a:t>　　</a:t>
            </a:r>
            <a:r>
              <a:rPr lang="en-US" altLang="ja-JP" sz="2800" smtClean="0"/>
              <a:t>95</a:t>
            </a:r>
            <a:r>
              <a:rPr lang="ja-JP" altLang="en-US" sz="2800" smtClean="0"/>
              <a:t>年に比べて</a:t>
            </a:r>
            <a:r>
              <a:rPr lang="en-US" altLang="ja-JP" sz="2800" smtClean="0"/>
              <a:t>2004</a:t>
            </a:r>
            <a:r>
              <a:rPr lang="ja-JP" altLang="en-US" sz="2800" smtClean="0"/>
              <a:t>年には</a:t>
            </a:r>
            <a:r>
              <a:rPr lang="en-US" altLang="ja-JP" sz="2800" smtClean="0"/>
              <a:t>GDP1</a:t>
            </a:r>
            <a:r>
              <a:rPr lang="ja-JP" altLang="en-US" sz="2800" smtClean="0"/>
              <a:t>単位あたり</a:t>
            </a:r>
          </a:p>
          <a:p>
            <a:pPr eaLnBrk="1" hangingPunct="1">
              <a:buFontTx/>
              <a:buNone/>
            </a:pPr>
            <a:r>
              <a:rPr lang="ja-JP" altLang="en-US" sz="2800" smtClean="0"/>
              <a:t>　　　工業廃水　</a:t>
            </a:r>
            <a:r>
              <a:rPr lang="en-US" altLang="ja-JP" sz="2800" smtClean="0"/>
              <a:t>58</a:t>
            </a:r>
            <a:r>
              <a:rPr lang="ja-JP" altLang="en-US" sz="2800" smtClean="0"/>
              <a:t>％減　　　　</a:t>
            </a:r>
            <a:r>
              <a:rPr lang="en-US" altLang="ja-JP" sz="2800" smtClean="0">
                <a:solidFill>
                  <a:schemeClr val="accent2"/>
                </a:solidFill>
              </a:rPr>
              <a:t>0.98</a:t>
            </a:r>
            <a:r>
              <a:rPr lang="ja-JP" altLang="en-US" sz="2800" smtClean="0">
                <a:solidFill>
                  <a:schemeClr val="accent2"/>
                </a:solidFill>
              </a:rPr>
              <a:t>倍</a:t>
            </a:r>
            <a:r>
              <a:rPr lang="ja-JP" altLang="en-US" sz="2800" smtClean="0"/>
              <a:t>　</a:t>
            </a:r>
          </a:p>
          <a:p>
            <a:pPr eaLnBrk="1" hangingPunct="1">
              <a:buFontTx/>
              <a:buNone/>
            </a:pPr>
            <a:r>
              <a:rPr lang="ja-JP" altLang="en-US" sz="2800" smtClean="0"/>
              <a:t>　　　二酸化硫黄　</a:t>
            </a:r>
            <a:r>
              <a:rPr lang="en-US" altLang="ja-JP" sz="2800" smtClean="0"/>
              <a:t>55</a:t>
            </a:r>
            <a:r>
              <a:rPr lang="ja-JP" altLang="en-US" sz="2800" smtClean="0"/>
              <a:t>％減　　　</a:t>
            </a:r>
            <a:r>
              <a:rPr lang="en-US" altLang="ja-JP" sz="2800" smtClean="0">
                <a:solidFill>
                  <a:schemeClr val="accent2"/>
                </a:solidFill>
              </a:rPr>
              <a:t>1.05</a:t>
            </a:r>
            <a:r>
              <a:rPr lang="ja-JP" altLang="en-US" sz="2800" smtClean="0">
                <a:solidFill>
                  <a:schemeClr val="accent2"/>
                </a:solidFill>
              </a:rPr>
              <a:t>倍</a:t>
            </a:r>
            <a:endParaRPr lang="ja-JP" altLang="en-US" sz="2800" smtClean="0"/>
          </a:p>
          <a:p>
            <a:pPr eaLnBrk="1" hangingPunct="1">
              <a:buFontTx/>
              <a:buNone/>
            </a:pPr>
            <a:r>
              <a:rPr lang="ja-JP" altLang="en-US" sz="2800" smtClean="0"/>
              <a:t>　　　粉塵など　　</a:t>
            </a:r>
            <a:r>
              <a:rPr lang="en-US" altLang="ja-JP" sz="2800" smtClean="0"/>
              <a:t>39</a:t>
            </a:r>
            <a:r>
              <a:rPr lang="ja-JP" altLang="en-US" sz="2800" smtClean="0"/>
              <a:t>％減　　　　</a:t>
            </a:r>
            <a:r>
              <a:rPr lang="en-US" altLang="ja-JP" sz="2800" smtClean="0">
                <a:solidFill>
                  <a:schemeClr val="accent2"/>
                </a:solidFill>
              </a:rPr>
              <a:t>1.43</a:t>
            </a:r>
            <a:r>
              <a:rPr lang="ja-JP" altLang="en-US" sz="2800" smtClean="0">
                <a:solidFill>
                  <a:schemeClr val="accent2"/>
                </a:solidFill>
              </a:rPr>
              <a:t>倍</a:t>
            </a:r>
            <a:endParaRPr lang="ja-JP" altLang="en-US" sz="2800" smtClean="0"/>
          </a:p>
          <a:p>
            <a:pPr eaLnBrk="1" hangingPunct="1">
              <a:buFontTx/>
              <a:buNone/>
            </a:pPr>
            <a:r>
              <a:rPr lang="ja-JP" altLang="en-US" sz="2800" smtClean="0"/>
              <a:t>　　　しかし</a:t>
            </a:r>
            <a:r>
              <a:rPr lang="en-US" altLang="ja-JP" sz="2800" smtClean="0">
                <a:solidFill>
                  <a:schemeClr val="accent2"/>
                </a:solidFill>
              </a:rPr>
              <a:t>GDP</a:t>
            </a:r>
            <a:r>
              <a:rPr lang="ja-JP" altLang="en-US" sz="2800" smtClean="0">
                <a:solidFill>
                  <a:schemeClr val="accent2"/>
                </a:solidFill>
              </a:rPr>
              <a:t>は</a:t>
            </a:r>
            <a:r>
              <a:rPr lang="en-US" altLang="ja-JP" sz="2800" smtClean="0">
                <a:solidFill>
                  <a:schemeClr val="accent2"/>
                </a:solidFill>
              </a:rPr>
              <a:t>2.34</a:t>
            </a:r>
            <a:r>
              <a:rPr lang="ja-JP" altLang="en-US" sz="2800" smtClean="0">
                <a:solidFill>
                  <a:schemeClr val="accent2"/>
                </a:solidFill>
              </a:rPr>
              <a:t>倍</a:t>
            </a:r>
          </a:p>
          <a:p>
            <a:pPr eaLnBrk="1" hangingPunct="1">
              <a:buFontTx/>
              <a:buNone/>
            </a:pPr>
            <a:r>
              <a:rPr lang="ja-JP" altLang="en-US" sz="2800" smtClean="0">
                <a:solidFill>
                  <a:schemeClr val="accent2"/>
                </a:solidFill>
              </a:rPr>
              <a:t>　　　</a:t>
            </a:r>
            <a:r>
              <a:rPr lang="ja-JP" altLang="en-US" sz="2800" smtClean="0"/>
              <a:t>（「経済日報」</a:t>
            </a:r>
            <a:r>
              <a:rPr lang="en-US" altLang="ja-JP" sz="2800" smtClean="0"/>
              <a:t>06.6.6</a:t>
            </a:r>
            <a:r>
              <a:rPr lang="ja-JP" altLang="en-US" sz="2800" smtClean="0"/>
              <a:t>）</a:t>
            </a:r>
          </a:p>
          <a:p>
            <a:pPr eaLnBrk="1" hangingPunct="1">
              <a:buFontTx/>
              <a:buNone/>
            </a:pPr>
            <a:endParaRPr lang="ja-JP" altLang="en-US" sz="3600" smtClean="0"/>
          </a:p>
          <a:p>
            <a:pPr eaLnBrk="1" hangingPunct="1">
              <a:buFontTx/>
              <a:buNone/>
            </a:pPr>
            <a:endParaRPr lang="en-US" altLang="ja-JP" sz="360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ja-JP" altLang="en-US" smtClean="0"/>
              <a:t>環境保護法改正案</a:t>
            </a:r>
          </a:p>
        </p:txBody>
      </p:sp>
      <p:sp>
        <p:nvSpPr>
          <p:cNvPr id="27651" name="Rectangle 3"/>
          <p:cNvSpPr>
            <a:spLocks noGrp="1" noChangeArrowheads="1"/>
          </p:cNvSpPr>
          <p:nvPr>
            <p:ph type="body" idx="1"/>
          </p:nvPr>
        </p:nvSpPr>
        <p:spPr/>
        <p:txBody>
          <a:bodyPr/>
          <a:lstStyle/>
          <a:p>
            <a:pPr eaLnBrk="1" hangingPunct="1">
              <a:buFontTx/>
              <a:buNone/>
            </a:pPr>
            <a:r>
              <a:rPr lang="en-US" altLang="ja-JP" smtClean="0"/>
              <a:t>2015</a:t>
            </a:r>
            <a:r>
              <a:rPr lang="ja-JP" altLang="en-US" smtClean="0"/>
              <a:t>年</a:t>
            </a:r>
            <a:r>
              <a:rPr lang="en-US" altLang="ja-JP" smtClean="0"/>
              <a:t>1</a:t>
            </a:r>
            <a:r>
              <a:rPr lang="ja-JP" altLang="en-US" smtClean="0"/>
              <a:t>月より施行</a:t>
            </a:r>
          </a:p>
          <a:p>
            <a:pPr eaLnBrk="1" hangingPunct="1">
              <a:buFontTx/>
              <a:buNone/>
            </a:pPr>
            <a:r>
              <a:rPr lang="ja-JP" altLang="en-US" smtClean="0"/>
              <a:t>＊モニタリングによる汚染防止体制の強化や違反企業に対する罰則の厳格化</a:t>
            </a:r>
          </a:p>
          <a:p>
            <a:pPr eaLnBrk="1" hangingPunct="1">
              <a:buFontTx/>
              <a:buNone/>
            </a:pPr>
            <a:r>
              <a:rPr lang="ja-JP" altLang="en-US" smtClean="0"/>
              <a:t>＊環境問題に対する訴訟</a:t>
            </a:r>
          </a:p>
          <a:p>
            <a:pPr eaLnBrk="1" hangingPunct="1">
              <a:buFontTx/>
              <a:buNone/>
            </a:pPr>
            <a:r>
              <a:rPr lang="ja-JP" altLang="en-US" smtClean="0"/>
              <a:t>→政府系団体である中華環境保護連合会のほか、政府に登録した団体であれば条件満たせば可能に</a:t>
            </a:r>
          </a:p>
          <a:p>
            <a:pPr eaLnBrk="1" hangingPunct="1">
              <a:buFontTx/>
              <a:buNone/>
            </a:pPr>
            <a:endParaRPr lang="en-US" altLang="ja-JP" smtClean="0"/>
          </a:p>
        </p:txBody>
      </p:sp>
    </p:spTree>
    <p:extLst>
      <p:ext uri="{BB962C8B-B14F-4D97-AF65-F5344CB8AC3E}">
        <p14:creationId xmlns:p14="http://schemas.microsoft.com/office/powerpoint/2010/main" val="608462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274638"/>
            <a:ext cx="8229600" cy="561975"/>
          </a:xfrm>
        </p:spPr>
        <p:txBody>
          <a:bodyPr/>
          <a:lstStyle/>
          <a:p>
            <a:pPr eaLnBrk="1" hangingPunct="1"/>
            <a:r>
              <a:rPr lang="ja-JP" altLang="en-US" sz="4000" smtClean="0"/>
              <a:t>中国固有の問題</a:t>
            </a:r>
          </a:p>
        </p:txBody>
      </p:sp>
      <p:sp>
        <p:nvSpPr>
          <p:cNvPr id="84995" name="Rectangle 3"/>
          <p:cNvSpPr>
            <a:spLocks noGrp="1" noChangeArrowheads="1"/>
          </p:cNvSpPr>
          <p:nvPr>
            <p:ph type="body" idx="1"/>
          </p:nvPr>
        </p:nvSpPr>
        <p:spPr>
          <a:xfrm>
            <a:off x="457200" y="981075"/>
            <a:ext cx="8229600" cy="5145088"/>
          </a:xfrm>
        </p:spPr>
        <p:txBody>
          <a:bodyPr/>
          <a:lstStyle/>
          <a:p>
            <a:pPr eaLnBrk="1" hangingPunct="1">
              <a:buFontTx/>
              <a:buNone/>
            </a:pPr>
            <a:r>
              <a:rPr lang="ja-JP" altLang="en-US" sz="2800" smtClean="0"/>
              <a:t>（１）自然条件</a:t>
            </a:r>
          </a:p>
          <a:p>
            <a:pPr eaLnBrk="1" hangingPunct="1">
              <a:buFontTx/>
              <a:buNone/>
            </a:pPr>
            <a:r>
              <a:rPr lang="ja-JP" altLang="en-US" sz="2800" smtClean="0"/>
              <a:t>①平坦な地形</a:t>
            </a:r>
          </a:p>
          <a:p>
            <a:pPr eaLnBrk="1" hangingPunct="1">
              <a:buFontTx/>
              <a:buNone/>
            </a:pPr>
            <a:r>
              <a:rPr lang="ja-JP" altLang="en-US" sz="2800" smtClean="0"/>
              <a:t>　重慶は河口から</a:t>
            </a:r>
            <a:r>
              <a:rPr lang="en-US" altLang="ja-JP" sz="2800" smtClean="0"/>
              <a:t>2300㌔</a:t>
            </a:r>
            <a:r>
              <a:rPr lang="ja-JP" altLang="en-US" sz="2800" smtClean="0"/>
              <a:t>、海抜は平均</a:t>
            </a:r>
            <a:r>
              <a:rPr lang="en-US" altLang="ja-JP" sz="2800" smtClean="0"/>
              <a:t>280㍍</a:t>
            </a:r>
          </a:p>
          <a:p>
            <a:pPr eaLnBrk="1" hangingPunct="1">
              <a:buFontTx/>
              <a:buNone/>
            </a:pPr>
            <a:r>
              <a:rPr lang="ja-JP" altLang="en-US" sz="2800" smtClean="0"/>
              <a:t>　（富山　</a:t>
            </a:r>
            <a:r>
              <a:rPr lang="en-US" altLang="ja-JP" sz="2800" smtClean="0"/>
              <a:t>90㌔</a:t>
            </a:r>
            <a:r>
              <a:rPr lang="ja-JP" altLang="en-US" sz="2800" smtClean="0"/>
              <a:t>の範囲で</a:t>
            </a:r>
            <a:r>
              <a:rPr lang="en-US" altLang="ja-JP" sz="2800" smtClean="0"/>
              <a:t>3000</a:t>
            </a:r>
            <a:r>
              <a:rPr lang="ja-JP" altLang="en-US" sz="2800" smtClean="0"/>
              <a:t>ｍの山と</a:t>
            </a:r>
            <a:r>
              <a:rPr lang="en-US" altLang="ja-JP" sz="2800" smtClean="0"/>
              <a:t>1000</a:t>
            </a:r>
            <a:r>
              <a:rPr lang="ja-JP" altLang="en-US" sz="2800" smtClean="0"/>
              <a:t>ｍの深海）</a:t>
            </a:r>
          </a:p>
          <a:p>
            <a:pPr eaLnBrk="1" hangingPunct="1">
              <a:buFontTx/>
              <a:buNone/>
            </a:pPr>
            <a:r>
              <a:rPr lang="ja-JP" altLang="en-US" sz="2800" smtClean="0"/>
              <a:t>②寡雨</a:t>
            </a:r>
          </a:p>
          <a:p>
            <a:pPr eaLnBrk="1" hangingPunct="1">
              <a:buFontTx/>
              <a:buNone/>
            </a:pPr>
            <a:r>
              <a:rPr lang="ja-JP" altLang="en-US" sz="2800" smtClean="0"/>
              <a:t>　年間の降雨量　北京　</a:t>
            </a:r>
            <a:r>
              <a:rPr lang="en-US" altLang="ja-JP" sz="2800" smtClean="0"/>
              <a:t>500㍉</a:t>
            </a:r>
            <a:r>
              <a:rPr lang="ja-JP" altLang="en-US" sz="2800" smtClean="0"/>
              <a:t>前後</a:t>
            </a:r>
          </a:p>
          <a:p>
            <a:pPr eaLnBrk="1" hangingPunct="1">
              <a:buFontTx/>
              <a:buNone/>
            </a:pPr>
            <a:r>
              <a:rPr lang="ja-JP" altLang="en-US" sz="2800" smtClean="0"/>
              <a:t>　　　　　　　　　　　北陸　</a:t>
            </a:r>
            <a:r>
              <a:rPr lang="en-US" altLang="ja-JP" sz="2800" smtClean="0"/>
              <a:t>3000㍉</a:t>
            </a:r>
            <a:r>
              <a:rPr lang="ja-JP" altLang="en-US" sz="2800" smtClean="0"/>
              <a:t>前後</a:t>
            </a:r>
          </a:p>
          <a:p>
            <a:pPr eaLnBrk="1" hangingPunct="1">
              <a:buFontTx/>
              <a:buNone/>
            </a:pPr>
            <a:r>
              <a:rPr lang="ja-JP" altLang="en-US" sz="2800" smtClean="0"/>
              <a:t>③人口稠密</a:t>
            </a:r>
          </a:p>
          <a:p>
            <a:pPr eaLnBrk="1" hangingPunct="1">
              <a:buFontTx/>
              <a:buNone/>
            </a:pPr>
            <a:r>
              <a:rPr lang="ja-JP" altLang="en-US" sz="2800" smtClean="0"/>
              <a:t>　「耕して天に至る」</a:t>
            </a:r>
          </a:p>
          <a:p>
            <a:pPr eaLnBrk="1" hangingPunct="1">
              <a:buFontTx/>
              <a:buNone/>
            </a:pPr>
            <a:r>
              <a:rPr lang="ja-JP" altLang="en-US" sz="2800" smtClean="0"/>
              <a:t>　森林面積率　</a:t>
            </a:r>
            <a:r>
              <a:rPr lang="en-US" altLang="ja-JP" sz="2800" smtClean="0"/>
              <a:t>7.9</a:t>
            </a:r>
            <a:r>
              <a:rPr lang="ja-JP" altLang="en-US" sz="2800" smtClean="0"/>
              <a:t>％（世界の森林面積　</a:t>
            </a:r>
            <a:r>
              <a:rPr lang="en-US" altLang="ja-JP" sz="2800" smtClean="0"/>
              <a:t>30</a:t>
            </a:r>
            <a:r>
              <a:rPr lang="ja-JP" altLang="en-US" sz="2800" smtClean="0"/>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4994"/>
                                        </p:tgtEl>
                                        <p:attrNameLst>
                                          <p:attrName>style.visibility</p:attrName>
                                        </p:attrNameLst>
                                      </p:cBhvr>
                                      <p:to>
                                        <p:strVal val="visible"/>
                                      </p:to>
                                    </p:set>
                                    <p:anim calcmode="lin" valueType="num">
                                      <p:cBhvr>
                                        <p:cTn id="7" dur="1000" fill="hold"/>
                                        <p:tgtEl>
                                          <p:spTgt spid="84994"/>
                                        </p:tgtEl>
                                        <p:attrNameLst>
                                          <p:attrName>ppt_x</p:attrName>
                                        </p:attrNameLst>
                                      </p:cBhvr>
                                      <p:tavLst>
                                        <p:tav tm="0">
                                          <p:val>
                                            <p:strVal val="#ppt_x-.2"/>
                                          </p:val>
                                        </p:tav>
                                        <p:tav tm="100000">
                                          <p:val>
                                            <p:strVal val="#ppt_x"/>
                                          </p:val>
                                        </p:tav>
                                      </p:tavLst>
                                    </p:anim>
                                    <p:anim calcmode="lin" valueType="num">
                                      <p:cBhvr>
                                        <p:cTn id="8" dur="1000" fill="hold"/>
                                        <p:tgtEl>
                                          <p:spTgt spid="849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8499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84995">
                                            <p:txEl>
                                              <p:pRg st="0" end="0"/>
                                            </p:txEl>
                                          </p:spTgt>
                                        </p:tgtEl>
                                        <p:attrNameLst>
                                          <p:attrName>style.visibility</p:attrName>
                                        </p:attrNameLst>
                                      </p:cBhvr>
                                      <p:to>
                                        <p:strVal val="visible"/>
                                      </p:to>
                                    </p:set>
                                    <p:animEffect transition="in" filter="fade">
                                      <p:cBhvr>
                                        <p:cTn id="14" dur="500"/>
                                        <p:tgtEl>
                                          <p:spTgt spid="84995">
                                            <p:txEl>
                                              <p:pRg st="0" end="0"/>
                                            </p:txEl>
                                          </p:spTgt>
                                        </p:tgtEl>
                                      </p:cBhvr>
                                    </p:animEffect>
                                    <p:anim calcmode="lin" valueType="num">
                                      <p:cBhvr>
                                        <p:cTn id="15" dur="500" fill="hold"/>
                                        <p:tgtEl>
                                          <p:spTgt spid="8499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8499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84995">
                                            <p:txEl>
                                              <p:pRg st="1" end="1"/>
                                            </p:txEl>
                                          </p:spTgt>
                                        </p:tgtEl>
                                        <p:attrNameLst>
                                          <p:attrName>style.visibility</p:attrName>
                                        </p:attrNameLst>
                                      </p:cBhvr>
                                      <p:to>
                                        <p:strVal val="visible"/>
                                      </p:to>
                                    </p:set>
                                    <p:animEffect transition="in" filter="fade">
                                      <p:cBhvr>
                                        <p:cTn id="21" dur="500"/>
                                        <p:tgtEl>
                                          <p:spTgt spid="84995">
                                            <p:txEl>
                                              <p:pRg st="1" end="1"/>
                                            </p:txEl>
                                          </p:spTgt>
                                        </p:tgtEl>
                                      </p:cBhvr>
                                    </p:animEffect>
                                    <p:anim calcmode="lin" valueType="num">
                                      <p:cBhvr>
                                        <p:cTn id="22" dur="500" fill="hold"/>
                                        <p:tgtEl>
                                          <p:spTgt spid="8499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8499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84995">
                                            <p:txEl>
                                              <p:pRg st="2" end="2"/>
                                            </p:txEl>
                                          </p:spTgt>
                                        </p:tgtEl>
                                        <p:attrNameLst>
                                          <p:attrName>style.visibility</p:attrName>
                                        </p:attrNameLst>
                                      </p:cBhvr>
                                      <p:to>
                                        <p:strVal val="visible"/>
                                      </p:to>
                                    </p:set>
                                    <p:animEffect transition="in" filter="fade">
                                      <p:cBhvr>
                                        <p:cTn id="28" dur="500"/>
                                        <p:tgtEl>
                                          <p:spTgt spid="84995">
                                            <p:txEl>
                                              <p:pRg st="2" end="2"/>
                                            </p:txEl>
                                          </p:spTgt>
                                        </p:tgtEl>
                                      </p:cBhvr>
                                    </p:animEffect>
                                    <p:anim calcmode="lin" valueType="num">
                                      <p:cBhvr>
                                        <p:cTn id="29" dur="500" fill="hold"/>
                                        <p:tgtEl>
                                          <p:spTgt spid="8499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8499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84995">
                                            <p:txEl>
                                              <p:pRg st="3" end="3"/>
                                            </p:txEl>
                                          </p:spTgt>
                                        </p:tgtEl>
                                        <p:attrNameLst>
                                          <p:attrName>style.visibility</p:attrName>
                                        </p:attrNameLst>
                                      </p:cBhvr>
                                      <p:to>
                                        <p:strVal val="visible"/>
                                      </p:to>
                                    </p:set>
                                    <p:animEffect transition="in" filter="fade">
                                      <p:cBhvr>
                                        <p:cTn id="35" dur="500"/>
                                        <p:tgtEl>
                                          <p:spTgt spid="84995">
                                            <p:txEl>
                                              <p:pRg st="3" end="3"/>
                                            </p:txEl>
                                          </p:spTgt>
                                        </p:tgtEl>
                                      </p:cBhvr>
                                    </p:animEffect>
                                    <p:anim calcmode="lin" valueType="num">
                                      <p:cBhvr>
                                        <p:cTn id="36" dur="500" fill="hold"/>
                                        <p:tgtEl>
                                          <p:spTgt spid="8499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8499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84995">
                                            <p:txEl>
                                              <p:pRg st="4" end="4"/>
                                            </p:txEl>
                                          </p:spTgt>
                                        </p:tgtEl>
                                        <p:attrNameLst>
                                          <p:attrName>style.visibility</p:attrName>
                                        </p:attrNameLst>
                                      </p:cBhvr>
                                      <p:to>
                                        <p:strVal val="visible"/>
                                      </p:to>
                                    </p:set>
                                    <p:animEffect transition="in" filter="fade">
                                      <p:cBhvr>
                                        <p:cTn id="42" dur="500"/>
                                        <p:tgtEl>
                                          <p:spTgt spid="84995">
                                            <p:txEl>
                                              <p:pRg st="4" end="4"/>
                                            </p:txEl>
                                          </p:spTgt>
                                        </p:tgtEl>
                                      </p:cBhvr>
                                    </p:animEffect>
                                    <p:anim calcmode="lin" valueType="num">
                                      <p:cBhvr>
                                        <p:cTn id="43" dur="500" fill="hold"/>
                                        <p:tgtEl>
                                          <p:spTgt spid="8499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84995">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84995">
                                            <p:txEl>
                                              <p:pRg st="5" end="5"/>
                                            </p:txEl>
                                          </p:spTgt>
                                        </p:tgtEl>
                                        <p:attrNameLst>
                                          <p:attrName>style.visibility</p:attrName>
                                        </p:attrNameLst>
                                      </p:cBhvr>
                                      <p:to>
                                        <p:strVal val="visible"/>
                                      </p:to>
                                    </p:set>
                                    <p:animEffect transition="in" filter="fade">
                                      <p:cBhvr>
                                        <p:cTn id="49" dur="500"/>
                                        <p:tgtEl>
                                          <p:spTgt spid="84995">
                                            <p:txEl>
                                              <p:pRg st="5" end="5"/>
                                            </p:txEl>
                                          </p:spTgt>
                                        </p:tgtEl>
                                      </p:cBhvr>
                                    </p:animEffect>
                                    <p:anim calcmode="lin" valueType="num">
                                      <p:cBhvr>
                                        <p:cTn id="50" dur="500" fill="hold"/>
                                        <p:tgtEl>
                                          <p:spTgt spid="84995">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84995">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84995">
                                            <p:txEl>
                                              <p:pRg st="6" end="6"/>
                                            </p:txEl>
                                          </p:spTgt>
                                        </p:tgtEl>
                                        <p:attrNameLst>
                                          <p:attrName>style.visibility</p:attrName>
                                        </p:attrNameLst>
                                      </p:cBhvr>
                                      <p:to>
                                        <p:strVal val="visible"/>
                                      </p:to>
                                    </p:set>
                                    <p:animEffect transition="in" filter="fade">
                                      <p:cBhvr>
                                        <p:cTn id="56" dur="500"/>
                                        <p:tgtEl>
                                          <p:spTgt spid="84995">
                                            <p:txEl>
                                              <p:pRg st="6" end="6"/>
                                            </p:txEl>
                                          </p:spTgt>
                                        </p:tgtEl>
                                      </p:cBhvr>
                                    </p:animEffect>
                                    <p:anim calcmode="lin" valueType="num">
                                      <p:cBhvr>
                                        <p:cTn id="57" dur="500" fill="hold"/>
                                        <p:tgtEl>
                                          <p:spTgt spid="84995">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84995">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84995">
                                            <p:txEl>
                                              <p:pRg st="7" end="7"/>
                                            </p:txEl>
                                          </p:spTgt>
                                        </p:tgtEl>
                                        <p:attrNameLst>
                                          <p:attrName>style.visibility</p:attrName>
                                        </p:attrNameLst>
                                      </p:cBhvr>
                                      <p:to>
                                        <p:strVal val="visible"/>
                                      </p:to>
                                    </p:set>
                                    <p:animEffect transition="in" filter="fade">
                                      <p:cBhvr>
                                        <p:cTn id="63" dur="500"/>
                                        <p:tgtEl>
                                          <p:spTgt spid="84995">
                                            <p:txEl>
                                              <p:pRg st="7" end="7"/>
                                            </p:txEl>
                                          </p:spTgt>
                                        </p:tgtEl>
                                      </p:cBhvr>
                                    </p:animEffect>
                                    <p:anim calcmode="lin" valueType="num">
                                      <p:cBhvr>
                                        <p:cTn id="64" dur="500" fill="hold"/>
                                        <p:tgtEl>
                                          <p:spTgt spid="84995">
                                            <p:txEl>
                                              <p:pRg st="7" end="7"/>
                                            </p:txEl>
                                          </p:spTgt>
                                        </p:tgtEl>
                                        <p:attrNameLst>
                                          <p:attrName>ppt_x</p:attrName>
                                        </p:attrNameLst>
                                      </p:cBhvr>
                                      <p:tavLst>
                                        <p:tav tm="0">
                                          <p:val>
                                            <p:strVal val="#ppt_x"/>
                                          </p:val>
                                        </p:tav>
                                        <p:tav tm="100000">
                                          <p:val>
                                            <p:strVal val="#ppt_x"/>
                                          </p:val>
                                        </p:tav>
                                      </p:tavLst>
                                    </p:anim>
                                    <p:anim calcmode="lin" valueType="num">
                                      <p:cBhvr>
                                        <p:cTn id="65" dur="500" fill="hold"/>
                                        <p:tgtEl>
                                          <p:spTgt spid="84995">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44" presetClass="entr" presetSubtype="0" fill="hold" grpId="0" nodeType="clickEffect">
                                  <p:stCondLst>
                                    <p:cond delay="0"/>
                                  </p:stCondLst>
                                  <p:childTnLst>
                                    <p:set>
                                      <p:cBhvr>
                                        <p:cTn id="69" dur="1" fill="hold">
                                          <p:stCondLst>
                                            <p:cond delay="0"/>
                                          </p:stCondLst>
                                        </p:cTn>
                                        <p:tgtEl>
                                          <p:spTgt spid="84995">
                                            <p:txEl>
                                              <p:pRg st="8" end="8"/>
                                            </p:txEl>
                                          </p:spTgt>
                                        </p:tgtEl>
                                        <p:attrNameLst>
                                          <p:attrName>style.visibility</p:attrName>
                                        </p:attrNameLst>
                                      </p:cBhvr>
                                      <p:to>
                                        <p:strVal val="visible"/>
                                      </p:to>
                                    </p:set>
                                    <p:animEffect transition="in" filter="fade">
                                      <p:cBhvr>
                                        <p:cTn id="70" dur="500"/>
                                        <p:tgtEl>
                                          <p:spTgt spid="84995">
                                            <p:txEl>
                                              <p:pRg st="8" end="8"/>
                                            </p:txEl>
                                          </p:spTgt>
                                        </p:tgtEl>
                                      </p:cBhvr>
                                    </p:animEffect>
                                    <p:anim calcmode="lin" valueType="num">
                                      <p:cBhvr>
                                        <p:cTn id="71" dur="500" fill="hold"/>
                                        <p:tgtEl>
                                          <p:spTgt spid="84995">
                                            <p:txEl>
                                              <p:pRg st="8" end="8"/>
                                            </p:txEl>
                                          </p:spTgt>
                                        </p:tgtEl>
                                        <p:attrNameLst>
                                          <p:attrName>ppt_x</p:attrName>
                                        </p:attrNameLst>
                                      </p:cBhvr>
                                      <p:tavLst>
                                        <p:tav tm="0">
                                          <p:val>
                                            <p:strVal val="#ppt_x"/>
                                          </p:val>
                                        </p:tav>
                                        <p:tav tm="100000">
                                          <p:val>
                                            <p:strVal val="#ppt_x"/>
                                          </p:val>
                                        </p:tav>
                                      </p:tavLst>
                                    </p:anim>
                                    <p:anim calcmode="lin" valueType="num">
                                      <p:cBhvr>
                                        <p:cTn id="72" dur="500" fill="hold"/>
                                        <p:tgtEl>
                                          <p:spTgt spid="84995">
                                            <p:txEl>
                                              <p:pRg st="8" end="8"/>
                                            </p:txEl>
                                          </p:spTgt>
                                        </p:tgtEl>
                                        <p:attrNameLst>
                                          <p:attrName>ppt_y</p:attrName>
                                        </p:attrNameLst>
                                      </p:cBhvr>
                                      <p:tavLst>
                                        <p:tav tm="0">
                                          <p:val>
                                            <p:strVal val="#ppt_y+.05"/>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44" presetClass="entr" presetSubtype="0" fill="hold" grpId="0" nodeType="clickEffect">
                                  <p:stCondLst>
                                    <p:cond delay="0"/>
                                  </p:stCondLst>
                                  <p:childTnLst>
                                    <p:set>
                                      <p:cBhvr>
                                        <p:cTn id="76" dur="1" fill="hold">
                                          <p:stCondLst>
                                            <p:cond delay="0"/>
                                          </p:stCondLst>
                                        </p:cTn>
                                        <p:tgtEl>
                                          <p:spTgt spid="84995">
                                            <p:txEl>
                                              <p:pRg st="9" end="9"/>
                                            </p:txEl>
                                          </p:spTgt>
                                        </p:tgtEl>
                                        <p:attrNameLst>
                                          <p:attrName>style.visibility</p:attrName>
                                        </p:attrNameLst>
                                      </p:cBhvr>
                                      <p:to>
                                        <p:strVal val="visible"/>
                                      </p:to>
                                    </p:set>
                                    <p:animEffect transition="in" filter="fade">
                                      <p:cBhvr>
                                        <p:cTn id="77" dur="500"/>
                                        <p:tgtEl>
                                          <p:spTgt spid="84995">
                                            <p:txEl>
                                              <p:pRg st="9" end="9"/>
                                            </p:txEl>
                                          </p:spTgt>
                                        </p:tgtEl>
                                      </p:cBhvr>
                                    </p:animEffect>
                                    <p:anim calcmode="lin" valueType="num">
                                      <p:cBhvr>
                                        <p:cTn id="78" dur="500" fill="hold"/>
                                        <p:tgtEl>
                                          <p:spTgt spid="84995">
                                            <p:txEl>
                                              <p:pRg st="9" end="9"/>
                                            </p:txEl>
                                          </p:spTgt>
                                        </p:tgtEl>
                                        <p:attrNameLst>
                                          <p:attrName>ppt_x</p:attrName>
                                        </p:attrNameLst>
                                      </p:cBhvr>
                                      <p:tavLst>
                                        <p:tav tm="0">
                                          <p:val>
                                            <p:strVal val="#ppt_x"/>
                                          </p:val>
                                        </p:tav>
                                        <p:tav tm="100000">
                                          <p:val>
                                            <p:strVal val="#ppt_x"/>
                                          </p:val>
                                        </p:tav>
                                      </p:tavLst>
                                    </p:anim>
                                    <p:anim calcmode="lin" valueType="num">
                                      <p:cBhvr>
                                        <p:cTn id="79" dur="500" fill="hold"/>
                                        <p:tgtEl>
                                          <p:spTgt spid="84995">
                                            <p:txEl>
                                              <p:pRg st="9" end="9"/>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p:bldP spid="84995"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274638"/>
            <a:ext cx="8229600" cy="706437"/>
          </a:xfrm>
        </p:spPr>
        <p:txBody>
          <a:bodyPr/>
          <a:lstStyle/>
          <a:p>
            <a:pPr eaLnBrk="1" hangingPunct="1"/>
            <a:r>
              <a:rPr lang="ja-JP" altLang="en-US" sz="4000" smtClean="0"/>
              <a:t>水問題</a:t>
            </a:r>
          </a:p>
        </p:txBody>
      </p:sp>
      <p:sp>
        <p:nvSpPr>
          <p:cNvPr id="86019" name="Rectangle 3"/>
          <p:cNvSpPr>
            <a:spLocks noGrp="1" noChangeArrowheads="1"/>
          </p:cNvSpPr>
          <p:nvPr>
            <p:ph type="body" idx="1"/>
          </p:nvPr>
        </p:nvSpPr>
        <p:spPr>
          <a:xfrm>
            <a:off x="457200" y="1125538"/>
            <a:ext cx="8229600" cy="5000625"/>
          </a:xfrm>
        </p:spPr>
        <p:txBody>
          <a:bodyPr/>
          <a:lstStyle/>
          <a:p>
            <a:pPr eaLnBrk="1" hangingPunct="1">
              <a:buFontTx/>
              <a:buNone/>
            </a:pPr>
            <a:r>
              <a:rPr lang="ja-JP" altLang="en-US" smtClean="0"/>
              <a:t>水不足と水の汚染</a:t>
            </a:r>
          </a:p>
          <a:p>
            <a:pPr eaLnBrk="1" hangingPunct="1">
              <a:buFontTx/>
              <a:buNone/>
            </a:pPr>
            <a:r>
              <a:rPr lang="ja-JP" altLang="en-US" smtClean="0"/>
              <a:t>国連「</a:t>
            </a:r>
            <a:r>
              <a:rPr lang="en-US" altLang="ja-JP" smtClean="0"/>
              <a:t>20</a:t>
            </a:r>
            <a:r>
              <a:rPr lang="ja-JP" altLang="en-US" smtClean="0"/>
              <a:t>世紀は石油の世紀</a:t>
            </a:r>
          </a:p>
          <a:p>
            <a:pPr eaLnBrk="1" hangingPunct="1">
              <a:buFontTx/>
              <a:buNone/>
            </a:pPr>
            <a:r>
              <a:rPr lang="ja-JP" altLang="en-US" smtClean="0"/>
              <a:t>　　　　</a:t>
            </a:r>
            <a:r>
              <a:rPr lang="en-US" altLang="ja-JP" smtClean="0"/>
              <a:t>21</a:t>
            </a:r>
            <a:r>
              <a:rPr lang="ja-JP" altLang="en-US" smtClean="0"/>
              <a:t>世紀は水資源不足の世紀」</a:t>
            </a:r>
          </a:p>
          <a:p>
            <a:pPr eaLnBrk="1" hangingPunct="1">
              <a:buFontTx/>
              <a:buNone/>
            </a:pPr>
            <a:r>
              <a:rPr lang="ja-JP" altLang="en-US" smtClean="0"/>
              <a:t>（</a:t>
            </a:r>
            <a:r>
              <a:rPr lang="en-US" altLang="ja-JP" smtClean="0"/>
              <a:t>2030</a:t>
            </a:r>
            <a:r>
              <a:rPr lang="ja-JP" altLang="en-US" smtClean="0"/>
              <a:t>年は</a:t>
            </a:r>
            <a:r>
              <a:rPr lang="en-US" altLang="ja-JP" smtClean="0"/>
              <a:t>2300</a:t>
            </a:r>
            <a:r>
              <a:rPr lang="ja-JP" altLang="en-US" smtClean="0"/>
              <a:t>億㎥不足）</a:t>
            </a:r>
          </a:p>
          <a:p>
            <a:pPr eaLnBrk="1" hangingPunct="1">
              <a:buFontTx/>
              <a:buNone/>
            </a:pPr>
            <a:r>
              <a:rPr lang="ja-JP" altLang="en-US" smtClean="0"/>
              <a:t>中国一人当たり水資源量</a:t>
            </a:r>
            <a:r>
              <a:rPr lang="en-US" altLang="ja-JP" smtClean="0"/>
              <a:t>1785㎥</a:t>
            </a:r>
          </a:p>
          <a:p>
            <a:pPr eaLnBrk="1" hangingPunct="1">
              <a:buFontTx/>
              <a:buNone/>
            </a:pPr>
            <a:r>
              <a:rPr lang="ja-JP" altLang="en-US" smtClean="0"/>
              <a:t>　　（世界平均の</a:t>
            </a:r>
            <a:r>
              <a:rPr lang="en-US" altLang="ja-JP" smtClean="0"/>
              <a:t>4</a:t>
            </a:r>
            <a:r>
              <a:rPr lang="ja-JP" altLang="en-US" smtClean="0"/>
              <a:t>分の１）</a:t>
            </a:r>
          </a:p>
          <a:p>
            <a:pPr eaLnBrk="1" hangingPunct="1">
              <a:buFontTx/>
              <a:buNone/>
            </a:pPr>
            <a:r>
              <a:rPr lang="ja-JP" altLang="en-US" smtClean="0"/>
              <a:t>　→北部は</a:t>
            </a:r>
            <a:r>
              <a:rPr lang="en-US" altLang="ja-JP" smtClean="0"/>
              <a:t>500㎥</a:t>
            </a:r>
          </a:p>
        </p:txBody>
      </p:sp>
    </p:spTree>
    <p:extLst>
      <p:ext uri="{BB962C8B-B14F-4D97-AF65-F5344CB8AC3E}">
        <p14:creationId xmlns:p14="http://schemas.microsoft.com/office/powerpoint/2010/main" val="298988179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6018"/>
                                        </p:tgtEl>
                                        <p:attrNameLst>
                                          <p:attrName>style.visibility</p:attrName>
                                        </p:attrNameLst>
                                      </p:cBhvr>
                                      <p:to>
                                        <p:strVal val="visible"/>
                                      </p:to>
                                    </p:set>
                                    <p:anim calcmode="lin" valueType="num">
                                      <p:cBhvr>
                                        <p:cTn id="7" dur="1000" fill="hold"/>
                                        <p:tgtEl>
                                          <p:spTgt spid="86018"/>
                                        </p:tgtEl>
                                        <p:attrNameLst>
                                          <p:attrName>ppt_x</p:attrName>
                                        </p:attrNameLst>
                                      </p:cBhvr>
                                      <p:tavLst>
                                        <p:tav tm="0">
                                          <p:val>
                                            <p:strVal val="#ppt_x-.2"/>
                                          </p:val>
                                        </p:tav>
                                        <p:tav tm="100000">
                                          <p:val>
                                            <p:strVal val="#ppt_x"/>
                                          </p:val>
                                        </p:tav>
                                      </p:tavLst>
                                    </p:anim>
                                    <p:anim calcmode="lin" valueType="num">
                                      <p:cBhvr>
                                        <p:cTn id="8" dur="1000" fill="hold"/>
                                        <p:tgtEl>
                                          <p:spTgt spid="860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601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86019">
                                            <p:txEl>
                                              <p:pRg st="0" end="0"/>
                                            </p:txEl>
                                          </p:spTgt>
                                        </p:tgtEl>
                                        <p:attrNameLst>
                                          <p:attrName>style.visibility</p:attrName>
                                        </p:attrNameLst>
                                      </p:cBhvr>
                                      <p:to>
                                        <p:strVal val="visible"/>
                                      </p:to>
                                    </p:set>
                                    <p:animEffect transition="in" filter="fade">
                                      <p:cBhvr>
                                        <p:cTn id="14" dur="500"/>
                                        <p:tgtEl>
                                          <p:spTgt spid="86019">
                                            <p:txEl>
                                              <p:pRg st="0" end="0"/>
                                            </p:txEl>
                                          </p:spTgt>
                                        </p:tgtEl>
                                      </p:cBhvr>
                                    </p:animEffect>
                                    <p:anim calcmode="lin" valueType="num">
                                      <p:cBhvr>
                                        <p:cTn id="15" dur="500" fill="hold"/>
                                        <p:tgtEl>
                                          <p:spTgt spid="8601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8601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86019">
                                            <p:txEl>
                                              <p:pRg st="1" end="1"/>
                                            </p:txEl>
                                          </p:spTgt>
                                        </p:tgtEl>
                                        <p:attrNameLst>
                                          <p:attrName>style.visibility</p:attrName>
                                        </p:attrNameLst>
                                      </p:cBhvr>
                                      <p:to>
                                        <p:strVal val="visible"/>
                                      </p:to>
                                    </p:set>
                                    <p:animEffect transition="in" filter="fade">
                                      <p:cBhvr>
                                        <p:cTn id="21" dur="500"/>
                                        <p:tgtEl>
                                          <p:spTgt spid="86019">
                                            <p:txEl>
                                              <p:pRg st="1" end="1"/>
                                            </p:txEl>
                                          </p:spTgt>
                                        </p:tgtEl>
                                      </p:cBhvr>
                                    </p:animEffect>
                                    <p:anim calcmode="lin" valueType="num">
                                      <p:cBhvr>
                                        <p:cTn id="22" dur="500" fill="hold"/>
                                        <p:tgtEl>
                                          <p:spTgt spid="8601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8601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86019">
                                            <p:txEl>
                                              <p:pRg st="2" end="2"/>
                                            </p:txEl>
                                          </p:spTgt>
                                        </p:tgtEl>
                                        <p:attrNameLst>
                                          <p:attrName>style.visibility</p:attrName>
                                        </p:attrNameLst>
                                      </p:cBhvr>
                                      <p:to>
                                        <p:strVal val="visible"/>
                                      </p:to>
                                    </p:set>
                                    <p:animEffect transition="in" filter="fade">
                                      <p:cBhvr>
                                        <p:cTn id="28" dur="500"/>
                                        <p:tgtEl>
                                          <p:spTgt spid="86019">
                                            <p:txEl>
                                              <p:pRg st="2" end="2"/>
                                            </p:txEl>
                                          </p:spTgt>
                                        </p:tgtEl>
                                      </p:cBhvr>
                                    </p:animEffect>
                                    <p:anim calcmode="lin" valueType="num">
                                      <p:cBhvr>
                                        <p:cTn id="29" dur="500" fill="hold"/>
                                        <p:tgtEl>
                                          <p:spTgt spid="8601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8601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86019">
                                            <p:txEl>
                                              <p:pRg st="3" end="3"/>
                                            </p:txEl>
                                          </p:spTgt>
                                        </p:tgtEl>
                                        <p:attrNameLst>
                                          <p:attrName>style.visibility</p:attrName>
                                        </p:attrNameLst>
                                      </p:cBhvr>
                                      <p:to>
                                        <p:strVal val="visible"/>
                                      </p:to>
                                    </p:set>
                                    <p:animEffect transition="in" filter="fade">
                                      <p:cBhvr>
                                        <p:cTn id="35" dur="500"/>
                                        <p:tgtEl>
                                          <p:spTgt spid="86019">
                                            <p:txEl>
                                              <p:pRg st="3" end="3"/>
                                            </p:txEl>
                                          </p:spTgt>
                                        </p:tgtEl>
                                      </p:cBhvr>
                                    </p:animEffect>
                                    <p:anim calcmode="lin" valueType="num">
                                      <p:cBhvr>
                                        <p:cTn id="36" dur="500" fill="hold"/>
                                        <p:tgtEl>
                                          <p:spTgt spid="86019">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8601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86019">
                                            <p:txEl>
                                              <p:pRg st="4" end="4"/>
                                            </p:txEl>
                                          </p:spTgt>
                                        </p:tgtEl>
                                        <p:attrNameLst>
                                          <p:attrName>style.visibility</p:attrName>
                                        </p:attrNameLst>
                                      </p:cBhvr>
                                      <p:to>
                                        <p:strVal val="visible"/>
                                      </p:to>
                                    </p:set>
                                    <p:animEffect transition="in" filter="fade">
                                      <p:cBhvr>
                                        <p:cTn id="42" dur="500"/>
                                        <p:tgtEl>
                                          <p:spTgt spid="86019">
                                            <p:txEl>
                                              <p:pRg st="4" end="4"/>
                                            </p:txEl>
                                          </p:spTgt>
                                        </p:tgtEl>
                                      </p:cBhvr>
                                    </p:animEffect>
                                    <p:anim calcmode="lin" valueType="num">
                                      <p:cBhvr>
                                        <p:cTn id="43" dur="500" fill="hold"/>
                                        <p:tgtEl>
                                          <p:spTgt spid="86019">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86019">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86019">
                                            <p:txEl>
                                              <p:pRg st="5" end="5"/>
                                            </p:txEl>
                                          </p:spTgt>
                                        </p:tgtEl>
                                        <p:attrNameLst>
                                          <p:attrName>style.visibility</p:attrName>
                                        </p:attrNameLst>
                                      </p:cBhvr>
                                      <p:to>
                                        <p:strVal val="visible"/>
                                      </p:to>
                                    </p:set>
                                    <p:animEffect transition="in" filter="fade">
                                      <p:cBhvr>
                                        <p:cTn id="49" dur="500"/>
                                        <p:tgtEl>
                                          <p:spTgt spid="86019">
                                            <p:txEl>
                                              <p:pRg st="5" end="5"/>
                                            </p:txEl>
                                          </p:spTgt>
                                        </p:tgtEl>
                                      </p:cBhvr>
                                    </p:animEffect>
                                    <p:anim calcmode="lin" valueType="num">
                                      <p:cBhvr>
                                        <p:cTn id="50" dur="500" fill="hold"/>
                                        <p:tgtEl>
                                          <p:spTgt spid="86019">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86019">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86019">
                                            <p:txEl>
                                              <p:pRg st="6" end="6"/>
                                            </p:txEl>
                                          </p:spTgt>
                                        </p:tgtEl>
                                        <p:attrNameLst>
                                          <p:attrName>style.visibility</p:attrName>
                                        </p:attrNameLst>
                                      </p:cBhvr>
                                      <p:to>
                                        <p:strVal val="visible"/>
                                      </p:to>
                                    </p:set>
                                    <p:animEffect transition="in" filter="fade">
                                      <p:cBhvr>
                                        <p:cTn id="56" dur="500"/>
                                        <p:tgtEl>
                                          <p:spTgt spid="86019">
                                            <p:txEl>
                                              <p:pRg st="6" end="6"/>
                                            </p:txEl>
                                          </p:spTgt>
                                        </p:tgtEl>
                                      </p:cBhvr>
                                    </p:animEffect>
                                    <p:anim calcmode="lin" valueType="num">
                                      <p:cBhvr>
                                        <p:cTn id="57" dur="500" fill="hold"/>
                                        <p:tgtEl>
                                          <p:spTgt spid="86019">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86019">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p:bldP spid="8601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FEAB5248-1C9A-43DC-B501-A28B21150630}" type="slidenum">
              <a:rPr lang="en-US" altLang="ja-JP" sz="1400"/>
              <a:pPr algn="r" eaLnBrk="1" hangingPunct="1">
                <a:spcBef>
                  <a:spcPct val="0"/>
                </a:spcBef>
                <a:buFontTx/>
                <a:buNone/>
              </a:pPr>
              <a:t>27</a:t>
            </a:fld>
            <a:endParaRPr lang="en-US" altLang="ja-JP" sz="1400"/>
          </a:p>
        </p:txBody>
      </p:sp>
      <p:sp>
        <p:nvSpPr>
          <p:cNvPr id="32771" name="Rectangle 2"/>
          <p:cNvSpPr>
            <a:spLocks noGrp="1" noChangeArrowheads="1"/>
          </p:cNvSpPr>
          <p:nvPr>
            <p:ph type="title" idx="4294967295"/>
          </p:nvPr>
        </p:nvSpPr>
        <p:spPr>
          <a:xfrm>
            <a:off x="457200" y="115888"/>
            <a:ext cx="8229600" cy="720725"/>
          </a:xfrm>
        </p:spPr>
        <p:txBody>
          <a:bodyPr/>
          <a:lstStyle/>
          <a:p>
            <a:pPr eaLnBrk="1" hangingPunct="1"/>
            <a:r>
              <a:rPr lang="ja-JP" altLang="en-US" sz="4000" smtClean="0"/>
              <a:t>水の汚染</a:t>
            </a:r>
          </a:p>
        </p:txBody>
      </p:sp>
      <p:sp>
        <p:nvSpPr>
          <p:cNvPr id="32772" name="Rectangle 3"/>
          <p:cNvSpPr>
            <a:spLocks noGrp="1" noChangeArrowheads="1"/>
          </p:cNvSpPr>
          <p:nvPr>
            <p:ph type="body" idx="4294967295"/>
          </p:nvPr>
        </p:nvSpPr>
        <p:spPr>
          <a:xfrm>
            <a:off x="457200" y="908050"/>
            <a:ext cx="8362950" cy="5761038"/>
          </a:xfrm>
        </p:spPr>
        <p:txBody>
          <a:bodyPr/>
          <a:lstStyle/>
          <a:p>
            <a:pPr eaLnBrk="1" hangingPunct="1">
              <a:lnSpc>
                <a:spcPct val="90000"/>
              </a:lnSpc>
            </a:pPr>
            <a:r>
              <a:rPr lang="ja-JP" altLang="en-US" sz="2800" smtClean="0"/>
              <a:t>「三河」、「三湖」</a:t>
            </a:r>
          </a:p>
          <a:p>
            <a:pPr eaLnBrk="1" hangingPunct="1">
              <a:lnSpc>
                <a:spcPct val="90000"/>
              </a:lnSpc>
              <a:buFontTx/>
              <a:buNone/>
            </a:pPr>
            <a:r>
              <a:rPr lang="ja-JP" altLang="en-US" sz="3000" smtClean="0"/>
              <a:t>七大水系　</a:t>
            </a:r>
            <a:r>
              <a:rPr lang="en-US" altLang="ja-JP" sz="3000" smtClean="0"/>
              <a:t>Ⅰ</a:t>
            </a:r>
            <a:r>
              <a:rPr lang="ja-JP" altLang="en-US" sz="3000" smtClean="0"/>
              <a:t>～</a:t>
            </a:r>
            <a:r>
              <a:rPr lang="en-US" altLang="ja-JP" sz="3000" smtClean="0"/>
              <a:t>Ⅲ</a:t>
            </a:r>
            <a:r>
              <a:rPr lang="ja-JP" altLang="en-US" sz="3000" smtClean="0"/>
              <a:t>類　</a:t>
            </a:r>
            <a:r>
              <a:rPr lang="en-US" altLang="ja-JP" sz="3000" smtClean="0"/>
              <a:t>63.9</a:t>
            </a:r>
            <a:r>
              <a:rPr lang="ja-JP" altLang="en-US" sz="3000" smtClean="0"/>
              <a:t>％　劣</a:t>
            </a:r>
            <a:r>
              <a:rPr lang="en-US" altLang="ja-JP" sz="3000" smtClean="0"/>
              <a:t>Ⅴ</a:t>
            </a:r>
            <a:r>
              <a:rPr lang="ja-JP" altLang="en-US" sz="3000" smtClean="0"/>
              <a:t>類　</a:t>
            </a:r>
            <a:r>
              <a:rPr lang="en-US" altLang="ja-JP" sz="3000" smtClean="0"/>
              <a:t>12.4</a:t>
            </a:r>
            <a:r>
              <a:rPr lang="ja-JP" altLang="en-US" sz="3000" smtClean="0"/>
              <a:t>％</a:t>
            </a:r>
          </a:p>
          <a:p>
            <a:pPr eaLnBrk="1" hangingPunct="1">
              <a:lnSpc>
                <a:spcPct val="90000"/>
              </a:lnSpc>
              <a:buFontTx/>
              <a:buNone/>
            </a:pPr>
            <a:r>
              <a:rPr lang="ja-JP" altLang="en-US" sz="3000" smtClean="0"/>
              <a:t>　　</a:t>
            </a:r>
            <a:r>
              <a:rPr lang="en-US" altLang="ja-JP" sz="3000" smtClean="0"/>
              <a:t>316</a:t>
            </a:r>
            <a:r>
              <a:rPr lang="ja-JP" altLang="en-US" sz="3000" smtClean="0"/>
              <a:t>都市の環境の質～良い</a:t>
            </a:r>
            <a:r>
              <a:rPr lang="en-US" altLang="ja-JP" sz="3000" smtClean="0"/>
              <a:t>3.5</a:t>
            </a:r>
            <a:r>
              <a:rPr lang="ja-JP" altLang="en-US" sz="3000" smtClean="0"/>
              <a:t>％、まあよい</a:t>
            </a:r>
            <a:r>
              <a:rPr lang="en-US" altLang="ja-JP" sz="3000" smtClean="0"/>
              <a:t>75.9</a:t>
            </a:r>
            <a:r>
              <a:rPr lang="ja-JP" altLang="en-US" sz="3000" smtClean="0"/>
              <a:t>％、軽度の汚染</a:t>
            </a:r>
            <a:r>
              <a:rPr lang="en-US" altLang="ja-JP" sz="3000" smtClean="0"/>
              <a:t>20.3</a:t>
            </a:r>
            <a:r>
              <a:rPr lang="ja-JP" altLang="en-US" sz="3000" smtClean="0"/>
              <a:t>％、中度の汚染</a:t>
            </a:r>
            <a:r>
              <a:rPr lang="en-US" altLang="ja-JP" sz="3000" smtClean="0"/>
              <a:t>0.3</a:t>
            </a:r>
            <a:r>
              <a:rPr lang="ja-JP" altLang="en-US" sz="3000" smtClean="0"/>
              <a:t>％</a:t>
            </a:r>
          </a:p>
          <a:p>
            <a:pPr eaLnBrk="1" hangingPunct="1">
              <a:lnSpc>
                <a:spcPct val="90000"/>
              </a:lnSpc>
              <a:buFontTx/>
              <a:buNone/>
            </a:pPr>
            <a:r>
              <a:rPr lang="ja-JP" altLang="en-US" sz="2000" smtClean="0"/>
              <a:t>　　（「中国信息報」</a:t>
            </a:r>
            <a:r>
              <a:rPr lang="en-US" altLang="ja-JP" sz="2000" smtClean="0"/>
              <a:t>2013</a:t>
            </a:r>
            <a:r>
              <a:rPr lang="ja-JP" altLang="en-US" sz="2000" smtClean="0"/>
              <a:t>年</a:t>
            </a:r>
            <a:r>
              <a:rPr lang="en-US" altLang="ja-JP" sz="2000" smtClean="0"/>
              <a:t>2</a:t>
            </a:r>
            <a:r>
              <a:rPr lang="ja-JP" altLang="en-US" sz="2000" smtClean="0"/>
              <a:t>月</a:t>
            </a:r>
            <a:r>
              <a:rPr lang="en-US" altLang="ja-JP" sz="2000" smtClean="0"/>
              <a:t>25</a:t>
            </a:r>
            <a:r>
              <a:rPr lang="ja-JP" altLang="en-US" sz="2000" smtClean="0"/>
              <a:t>日）</a:t>
            </a:r>
          </a:p>
          <a:p>
            <a:pPr eaLnBrk="1" hangingPunct="1">
              <a:lnSpc>
                <a:spcPct val="90000"/>
              </a:lnSpc>
            </a:pPr>
            <a:r>
              <a:rPr lang="ja-JP" altLang="en-US" sz="2800" smtClean="0"/>
              <a:t>工場廃水</a:t>
            </a:r>
          </a:p>
          <a:p>
            <a:pPr lvl="1" eaLnBrk="1" hangingPunct="1">
              <a:lnSpc>
                <a:spcPct val="90000"/>
              </a:lnSpc>
            </a:pPr>
            <a:r>
              <a:rPr lang="ja-JP" altLang="en-US" sz="2400" smtClean="0"/>
              <a:t>工業化、郷鎮企業の発達</a:t>
            </a:r>
          </a:p>
          <a:p>
            <a:pPr eaLnBrk="1" hangingPunct="1">
              <a:lnSpc>
                <a:spcPct val="90000"/>
              </a:lnSpc>
            </a:pPr>
            <a:r>
              <a:rPr lang="ja-JP" altLang="en-US" sz="2800" smtClean="0"/>
              <a:t>生活排水</a:t>
            </a:r>
          </a:p>
          <a:p>
            <a:pPr lvl="1" eaLnBrk="1" hangingPunct="1">
              <a:lnSpc>
                <a:spcPct val="90000"/>
              </a:lnSpc>
            </a:pPr>
            <a:r>
              <a:rPr lang="ja-JP" altLang="en-US" sz="2400" smtClean="0"/>
              <a:t>豊かになった生活</a:t>
            </a:r>
          </a:p>
          <a:p>
            <a:pPr eaLnBrk="1" hangingPunct="1">
              <a:lnSpc>
                <a:spcPct val="90000"/>
              </a:lnSpc>
            </a:pPr>
            <a:r>
              <a:rPr lang="ja-JP" altLang="en-US" sz="2800" smtClean="0"/>
              <a:t>農業による汚染</a:t>
            </a:r>
          </a:p>
          <a:p>
            <a:pPr lvl="1" eaLnBrk="1" hangingPunct="1">
              <a:lnSpc>
                <a:spcPct val="90000"/>
              </a:lnSpc>
            </a:pPr>
            <a:r>
              <a:rPr lang="ja-JP" altLang="en-US" sz="2400" smtClean="0"/>
              <a:t>畜産、化学肥料、農薬</a:t>
            </a:r>
          </a:p>
          <a:p>
            <a:pPr lvl="1" eaLnBrk="1" hangingPunct="1">
              <a:lnSpc>
                <a:spcPct val="90000"/>
              </a:lnSpc>
            </a:pPr>
            <a:r>
              <a:rPr lang="ja-JP" altLang="en-US" sz="2400" smtClean="0"/>
              <a:t>汚水排出量</a:t>
            </a:r>
            <a:r>
              <a:rPr lang="en-US" altLang="ja-JP" sz="2400" smtClean="0"/>
              <a:t>80</a:t>
            </a:r>
            <a:r>
              <a:rPr lang="ja-JP" altLang="en-US" sz="2400" smtClean="0"/>
              <a:t>年（</a:t>
            </a:r>
            <a:r>
              <a:rPr lang="en-US" altLang="ja-JP" sz="2400" smtClean="0"/>
              <a:t>310</a:t>
            </a:r>
            <a:r>
              <a:rPr lang="ja-JP" altLang="en-US" sz="2400" smtClean="0"/>
              <a:t>億㌧）→</a:t>
            </a:r>
            <a:r>
              <a:rPr lang="en-US" altLang="ja-JP" sz="2400" smtClean="0"/>
              <a:t>97</a:t>
            </a:r>
            <a:r>
              <a:rPr lang="ja-JP" altLang="en-US" sz="2400" smtClean="0"/>
              <a:t>年（</a:t>
            </a:r>
            <a:r>
              <a:rPr lang="en-US" altLang="ja-JP" sz="2400" smtClean="0"/>
              <a:t>584</a:t>
            </a:r>
            <a:r>
              <a:rPr lang="ja-JP" altLang="en-US" sz="2400" smtClean="0"/>
              <a:t>億㌧）</a:t>
            </a:r>
          </a:p>
          <a:p>
            <a:pPr eaLnBrk="1" hangingPunct="1">
              <a:lnSpc>
                <a:spcPct val="90000"/>
              </a:lnSpc>
              <a:buFontTx/>
              <a:buNone/>
            </a:pPr>
            <a:r>
              <a:rPr lang="ja-JP" altLang="en-US" sz="2800" smtClean="0"/>
              <a:t>汚水の</a:t>
            </a:r>
            <a:r>
              <a:rPr lang="en-US" altLang="ja-JP" sz="2800" smtClean="0"/>
              <a:t>80</a:t>
            </a:r>
            <a:r>
              <a:rPr lang="ja-JP" altLang="en-US" sz="2800" smtClean="0"/>
              <a:t>％程度は処理されず</a:t>
            </a:r>
          </a:p>
          <a:p>
            <a:pPr lvl="1" eaLnBrk="1" hangingPunct="1">
              <a:lnSpc>
                <a:spcPct val="90000"/>
              </a:lnSpc>
              <a:buFontTx/>
              <a:buNone/>
            </a:pPr>
            <a:endParaRPr lang="ja-JP" altLang="en-US" sz="2400" smtClean="0"/>
          </a:p>
          <a:p>
            <a:pPr lvl="1" eaLnBrk="1" hangingPunct="1">
              <a:lnSpc>
                <a:spcPct val="90000"/>
              </a:lnSpc>
              <a:buFontTx/>
              <a:buNone/>
            </a:pPr>
            <a:endParaRPr lang="en-US" altLang="ja-JP" sz="24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274638"/>
            <a:ext cx="8229600" cy="633412"/>
          </a:xfrm>
        </p:spPr>
        <p:txBody>
          <a:bodyPr/>
          <a:lstStyle/>
          <a:p>
            <a:pPr eaLnBrk="1" hangingPunct="1"/>
            <a:r>
              <a:rPr lang="ja-JP" altLang="en-US" sz="4000" smtClean="0"/>
              <a:t>水資源の偏在</a:t>
            </a:r>
          </a:p>
        </p:txBody>
      </p:sp>
      <p:sp>
        <p:nvSpPr>
          <p:cNvPr id="87043" name="Rectangle 3"/>
          <p:cNvSpPr>
            <a:spLocks noGrp="1" noChangeArrowheads="1"/>
          </p:cNvSpPr>
          <p:nvPr>
            <p:ph type="body" idx="1"/>
          </p:nvPr>
        </p:nvSpPr>
        <p:spPr>
          <a:xfrm>
            <a:off x="457200" y="981075"/>
            <a:ext cx="8229600" cy="5761038"/>
          </a:xfrm>
        </p:spPr>
        <p:txBody>
          <a:bodyPr/>
          <a:lstStyle/>
          <a:p>
            <a:pPr eaLnBrk="1" hangingPunct="1">
              <a:lnSpc>
                <a:spcPct val="90000"/>
              </a:lnSpc>
              <a:buFontTx/>
              <a:buNone/>
            </a:pPr>
            <a:r>
              <a:rPr lang="ja-JP" altLang="en-US" smtClean="0"/>
              <a:t>北部</a:t>
            </a:r>
            <a:r>
              <a:rPr lang="en-US" altLang="ja-JP" smtClean="0"/>
              <a:t>~</a:t>
            </a:r>
            <a:r>
              <a:rPr lang="ja-JP" altLang="en-US" smtClean="0"/>
              <a:t>人口の</a:t>
            </a:r>
            <a:r>
              <a:rPr lang="en-US" altLang="ja-JP" smtClean="0"/>
              <a:t>45</a:t>
            </a:r>
            <a:r>
              <a:rPr lang="ja-JP" altLang="en-US" smtClean="0"/>
              <a:t>％、耕地の</a:t>
            </a:r>
            <a:r>
              <a:rPr lang="en-US" altLang="ja-JP" smtClean="0"/>
              <a:t>59</a:t>
            </a:r>
            <a:r>
              <a:rPr lang="ja-JP" altLang="en-US" smtClean="0"/>
              <a:t>％</a:t>
            </a:r>
          </a:p>
          <a:p>
            <a:pPr eaLnBrk="1" hangingPunct="1">
              <a:lnSpc>
                <a:spcPct val="90000"/>
              </a:lnSpc>
              <a:buFontTx/>
              <a:buNone/>
            </a:pPr>
            <a:r>
              <a:rPr lang="ja-JP" altLang="en-US" smtClean="0"/>
              <a:t>　　　　水資源のシェアは</a:t>
            </a:r>
            <a:r>
              <a:rPr lang="en-US" altLang="ja-JP" smtClean="0"/>
              <a:t>14.4</a:t>
            </a:r>
            <a:r>
              <a:rPr lang="ja-JP" altLang="en-US" smtClean="0"/>
              <a:t>％</a:t>
            </a:r>
          </a:p>
          <a:p>
            <a:pPr eaLnBrk="1" hangingPunct="1">
              <a:lnSpc>
                <a:spcPct val="90000"/>
              </a:lnSpc>
              <a:buFontTx/>
              <a:buNone/>
            </a:pPr>
            <a:r>
              <a:rPr lang="ja-JP" altLang="en-US" smtClean="0"/>
              <a:t>降雨量の時期偏在</a:t>
            </a:r>
          </a:p>
          <a:p>
            <a:pPr eaLnBrk="1" hangingPunct="1">
              <a:lnSpc>
                <a:spcPct val="90000"/>
              </a:lnSpc>
              <a:buFontTx/>
              <a:buNone/>
            </a:pPr>
            <a:r>
              <a:rPr lang="ja-JP" altLang="en-US" smtClean="0"/>
              <a:t>　北部　</a:t>
            </a:r>
            <a:r>
              <a:rPr lang="en-US" altLang="ja-JP" smtClean="0"/>
              <a:t>6~9</a:t>
            </a:r>
            <a:r>
              <a:rPr lang="ja-JP" altLang="en-US" smtClean="0"/>
              <a:t>月　降雨量の</a:t>
            </a:r>
            <a:r>
              <a:rPr lang="en-US" altLang="ja-JP" smtClean="0"/>
              <a:t>80</a:t>
            </a:r>
            <a:r>
              <a:rPr lang="ja-JP" altLang="en-US" smtClean="0"/>
              <a:t>％</a:t>
            </a:r>
          </a:p>
          <a:p>
            <a:pPr eaLnBrk="1" hangingPunct="1">
              <a:lnSpc>
                <a:spcPct val="90000"/>
              </a:lnSpc>
              <a:buFontTx/>
              <a:buNone/>
            </a:pPr>
            <a:r>
              <a:rPr lang="ja-JP" altLang="en-US" smtClean="0"/>
              <a:t>（華北の降雨量の年格差は４</a:t>
            </a:r>
            <a:r>
              <a:rPr lang="en-US" altLang="ja-JP" smtClean="0"/>
              <a:t>~6</a:t>
            </a:r>
            <a:r>
              <a:rPr lang="ja-JP" altLang="en-US" smtClean="0"/>
              <a:t>倍）</a:t>
            </a:r>
          </a:p>
          <a:p>
            <a:pPr eaLnBrk="1" hangingPunct="1">
              <a:lnSpc>
                <a:spcPct val="90000"/>
              </a:lnSpc>
              <a:buFontTx/>
              <a:buNone/>
            </a:pPr>
            <a:r>
              <a:rPr lang="ja-JP" altLang="en-US" smtClean="0"/>
              <a:t>黄河の断流→南水北調</a:t>
            </a:r>
          </a:p>
          <a:p>
            <a:pPr eaLnBrk="1" hangingPunct="1">
              <a:lnSpc>
                <a:spcPct val="90000"/>
              </a:lnSpc>
              <a:buFontTx/>
              <a:buNone/>
            </a:pPr>
            <a:r>
              <a:rPr lang="ja-JP" altLang="en-US" smtClean="0"/>
              <a:t>（２０１３年　東線　前倒しで開通）</a:t>
            </a:r>
          </a:p>
          <a:p>
            <a:pPr eaLnBrk="1" hangingPunct="1">
              <a:lnSpc>
                <a:spcPct val="90000"/>
              </a:lnSpc>
              <a:buFontTx/>
              <a:buNone/>
            </a:pPr>
            <a:r>
              <a:rPr lang="ja-JP" altLang="en-US" smtClean="0"/>
              <a:t>黄河水量調度条例（</a:t>
            </a:r>
            <a:r>
              <a:rPr lang="en-US" altLang="ja-JP" smtClean="0"/>
              <a:t>06</a:t>
            </a:r>
            <a:r>
              <a:rPr lang="ja-JP" altLang="en-US" smtClean="0"/>
              <a:t>年</a:t>
            </a:r>
            <a:r>
              <a:rPr lang="en-US" altLang="ja-JP" smtClean="0"/>
              <a:t>7</a:t>
            </a:r>
            <a:r>
              <a:rPr lang="ja-JP" altLang="en-US" smtClean="0"/>
              <a:t>月）</a:t>
            </a:r>
          </a:p>
          <a:p>
            <a:pPr eaLnBrk="1" hangingPunct="1">
              <a:lnSpc>
                <a:spcPct val="90000"/>
              </a:lnSpc>
              <a:buFontTx/>
              <a:buNone/>
            </a:pPr>
            <a:r>
              <a:rPr lang="ja-JP" altLang="en-US" smtClean="0"/>
              <a:t>　流域</a:t>
            </a:r>
            <a:r>
              <a:rPr lang="en-US" altLang="ja-JP" smtClean="0"/>
              <a:t>11</a:t>
            </a:r>
            <a:r>
              <a:rPr lang="ja-JP" altLang="en-US" smtClean="0"/>
              <a:t>省市で調整を</a:t>
            </a:r>
          </a:p>
          <a:p>
            <a:pPr eaLnBrk="1" hangingPunct="1">
              <a:lnSpc>
                <a:spcPct val="90000"/>
              </a:lnSpc>
              <a:buFontTx/>
              <a:buNone/>
            </a:pPr>
            <a:r>
              <a:rPr lang="ja-JP" altLang="en-US" smtClean="0"/>
              <a:t>南部では洪水が頻発→退耕還林</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7042"/>
                                        </p:tgtEl>
                                        <p:attrNameLst>
                                          <p:attrName>style.visibility</p:attrName>
                                        </p:attrNameLst>
                                      </p:cBhvr>
                                      <p:to>
                                        <p:strVal val="visible"/>
                                      </p:to>
                                    </p:set>
                                    <p:anim calcmode="lin" valueType="num">
                                      <p:cBhvr>
                                        <p:cTn id="7" dur="1000" fill="hold"/>
                                        <p:tgtEl>
                                          <p:spTgt spid="87042"/>
                                        </p:tgtEl>
                                        <p:attrNameLst>
                                          <p:attrName>ppt_x</p:attrName>
                                        </p:attrNameLst>
                                      </p:cBhvr>
                                      <p:tavLst>
                                        <p:tav tm="0">
                                          <p:val>
                                            <p:strVal val="#ppt_x-.2"/>
                                          </p:val>
                                        </p:tav>
                                        <p:tav tm="100000">
                                          <p:val>
                                            <p:strVal val="#ppt_x"/>
                                          </p:val>
                                        </p:tav>
                                      </p:tavLst>
                                    </p:anim>
                                    <p:anim calcmode="lin" valueType="num">
                                      <p:cBhvr>
                                        <p:cTn id="8" dur="1000" fill="hold"/>
                                        <p:tgtEl>
                                          <p:spTgt spid="870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8704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87043">
                                            <p:txEl>
                                              <p:pRg st="0" end="0"/>
                                            </p:txEl>
                                          </p:spTgt>
                                        </p:tgtEl>
                                        <p:attrNameLst>
                                          <p:attrName>style.visibility</p:attrName>
                                        </p:attrNameLst>
                                      </p:cBhvr>
                                      <p:to>
                                        <p:strVal val="visible"/>
                                      </p:to>
                                    </p:set>
                                    <p:animEffect transition="in" filter="fade">
                                      <p:cBhvr>
                                        <p:cTn id="14" dur="500"/>
                                        <p:tgtEl>
                                          <p:spTgt spid="87043">
                                            <p:txEl>
                                              <p:pRg st="0" end="0"/>
                                            </p:txEl>
                                          </p:spTgt>
                                        </p:tgtEl>
                                      </p:cBhvr>
                                    </p:animEffect>
                                    <p:anim calcmode="lin" valueType="num">
                                      <p:cBhvr>
                                        <p:cTn id="15" dur="500" fill="hold"/>
                                        <p:tgtEl>
                                          <p:spTgt spid="8704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8704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87043">
                                            <p:txEl>
                                              <p:pRg st="1" end="1"/>
                                            </p:txEl>
                                          </p:spTgt>
                                        </p:tgtEl>
                                        <p:attrNameLst>
                                          <p:attrName>style.visibility</p:attrName>
                                        </p:attrNameLst>
                                      </p:cBhvr>
                                      <p:to>
                                        <p:strVal val="visible"/>
                                      </p:to>
                                    </p:set>
                                    <p:animEffect transition="in" filter="fade">
                                      <p:cBhvr>
                                        <p:cTn id="21" dur="500"/>
                                        <p:tgtEl>
                                          <p:spTgt spid="87043">
                                            <p:txEl>
                                              <p:pRg st="1" end="1"/>
                                            </p:txEl>
                                          </p:spTgt>
                                        </p:tgtEl>
                                      </p:cBhvr>
                                    </p:animEffect>
                                    <p:anim calcmode="lin" valueType="num">
                                      <p:cBhvr>
                                        <p:cTn id="22" dur="500" fill="hold"/>
                                        <p:tgtEl>
                                          <p:spTgt spid="8704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8704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87043">
                                            <p:txEl>
                                              <p:pRg st="2" end="2"/>
                                            </p:txEl>
                                          </p:spTgt>
                                        </p:tgtEl>
                                        <p:attrNameLst>
                                          <p:attrName>style.visibility</p:attrName>
                                        </p:attrNameLst>
                                      </p:cBhvr>
                                      <p:to>
                                        <p:strVal val="visible"/>
                                      </p:to>
                                    </p:set>
                                    <p:animEffect transition="in" filter="fade">
                                      <p:cBhvr>
                                        <p:cTn id="28" dur="500"/>
                                        <p:tgtEl>
                                          <p:spTgt spid="87043">
                                            <p:txEl>
                                              <p:pRg st="2" end="2"/>
                                            </p:txEl>
                                          </p:spTgt>
                                        </p:tgtEl>
                                      </p:cBhvr>
                                    </p:animEffect>
                                    <p:anim calcmode="lin" valueType="num">
                                      <p:cBhvr>
                                        <p:cTn id="29" dur="500" fill="hold"/>
                                        <p:tgtEl>
                                          <p:spTgt spid="8704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8704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87043">
                                            <p:txEl>
                                              <p:pRg st="3" end="3"/>
                                            </p:txEl>
                                          </p:spTgt>
                                        </p:tgtEl>
                                        <p:attrNameLst>
                                          <p:attrName>style.visibility</p:attrName>
                                        </p:attrNameLst>
                                      </p:cBhvr>
                                      <p:to>
                                        <p:strVal val="visible"/>
                                      </p:to>
                                    </p:set>
                                    <p:animEffect transition="in" filter="fade">
                                      <p:cBhvr>
                                        <p:cTn id="35" dur="500"/>
                                        <p:tgtEl>
                                          <p:spTgt spid="87043">
                                            <p:txEl>
                                              <p:pRg st="3" end="3"/>
                                            </p:txEl>
                                          </p:spTgt>
                                        </p:tgtEl>
                                      </p:cBhvr>
                                    </p:animEffect>
                                    <p:anim calcmode="lin" valueType="num">
                                      <p:cBhvr>
                                        <p:cTn id="36" dur="500" fill="hold"/>
                                        <p:tgtEl>
                                          <p:spTgt spid="8704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8704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87043">
                                            <p:txEl>
                                              <p:pRg st="4" end="4"/>
                                            </p:txEl>
                                          </p:spTgt>
                                        </p:tgtEl>
                                        <p:attrNameLst>
                                          <p:attrName>style.visibility</p:attrName>
                                        </p:attrNameLst>
                                      </p:cBhvr>
                                      <p:to>
                                        <p:strVal val="visible"/>
                                      </p:to>
                                    </p:set>
                                    <p:animEffect transition="in" filter="fade">
                                      <p:cBhvr>
                                        <p:cTn id="42" dur="500"/>
                                        <p:tgtEl>
                                          <p:spTgt spid="87043">
                                            <p:txEl>
                                              <p:pRg st="4" end="4"/>
                                            </p:txEl>
                                          </p:spTgt>
                                        </p:tgtEl>
                                      </p:cBhvr>
                                    </p:animEffect>
                                    <p:anim calcmode="lin" valueType="num">
                                      <p:cBhvr>
                                        <p:cTn id="43" dur="500" fill="hold"/>
                                        <p:tgtEl>
                                          <p:spTgt spid="8704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87043">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87043">
                                            <p:txEl>
                                              <p:pRg st="5" end="5"/>
                                            </p:txEl>
                                          </p:spTgt>
                                        </p:tgtEl>
                                        <p:attrNameLst>
                                          <p:attrName>style.visibility</p:attrName>
                                        </p:attrNameLst>
                                      </p:cBhvr>
                                      <p:to>
                                        <p:strVal val="visible"/>
                                      </p:to>
                                    </p:set>
                                    <p:animEffect transition="in" filter="fade">
                                      <p:cBhvr>
                                        <p:cTn id="49" dur="500"/>
                                        <p:tgtEl>
                                          <p:spTgt spid="87043">
                                            <p:txEl>
                                              <p:pRg st="5" end="5"/>
                                            </p:txEl>
                                          </p:spTgt>
                                        </p:tgtEl>
                                      </p:cBhvr>
                                    </p:animEffect>
                                    <p:anim calcmode="lin" valueType="num">
                                      <p:cBhvr>
                                        <p:cTn id="50" dur="500" fill="hold"/>
                                        <p:tgtEl>
                                          <p:spTgt spid="87043">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87043">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87043">
                                            <p:txEl>
                                              <p:pRg st="6" end="6"/>
                                            </p:txEl>
                                          </p:spTgt>
                                        </p:tgtEl>
                                        <p:attrNameLst>
                                          <p:attrName>style.visibility</p:attrName>
                                        </p:attrNameLst>
                                      </p:cBhvr>
                                      <p:to>
                                        <p:strVal val="visible"/>
                                      </p:to>
                                    </p:set>
                                    <p:animEffect transition="in" filter="fade">
                                      <p:cBhvr>
                                        <p:cTn id="56" dur="500"/>
                                        <p:tgtEl>
                                          <p:spTgt spid="87043">
                                            <p:txEl>
                                              <p:pRg st="6" end="6"/>
                                            </p:txEl>
                                          </p:spTgt>
                                        </p:tgtEl>
                                      </p:cBhvr>
                                    </p:animEffect>
                                    <p:anim calcmode="lin" valueType="num">
                                      <p:cBhvr>
                                        <p:cTn id="57" dur="500" fill="hold"/>
                                        <p:tgtEl>
                                          <p:spTgt spid="87043">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87043">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87043">
                                            <p:txEl>
                                              <p:pRg st="7" end="7"/>
                                            </p:txEl>
                                          </p:spTgt>
                                        </p:tgtEl>
                                        <p:attrNameLst>
                                          <p:attrName>style.visibility</p:attrName>
                                        </p:attrNameLst>
                                      </p:cBhvr>
                                      <p:to>
                                        <p:strVal val="visible"/>
                                      </p:to>
                                    </p:set>
                                    <p:animEffect transition="in" filter="fade">
                                      <p:cBhvr>
                                        <p:cTn id="63" dur="500"/>
                                        <p:tgtEl>
                                          <p:spTgt spid="87043">
                                            <p:txEl>
                                              <p:pRg st="7" end="7"/>
                                            </p:txEl>
                                          </p:spTgt>
                                        </p:tgtEl>
                                      </p:cBhvr>
                                    </p:animEffect>
                                    <p:anim calcmode="lin" valueType="num">
                                      <p:cBhvr>
                                        <p:cTn id="64" dur="500" fill="hold"/>
                                        <p:tgtEl>
                                          <p:spTgt spid="87043">
                                            <p:txEl>
                                              <p:pRg st="7" end="7"/>
                                            </p:txEl>
                                          </p:spTgt>
                                        </p:tgtEl>
                                        <p:attrNameLst>
                                          <p:attrName>ppt_x</p:attrName>
                                        </p:attrNameLst>
                                      </p:cBhvr>
                                      <p:tavLst>
                                        <p:tav tm="0">
                                          <p:val>
                                            <p:strVal val="#ppt_x"/>
                                          </p:val>
                                        </p:tav>
                                        <p:tav tm="100000">
                                          <p:val>
                                            <p:strVal val="#ppt_x"/>
                                          </p:val>
                                        </p:tav>
                                      </p:tavLst>
                                    </p:anim>
                                    <p:anim calcmode="lin" valueType="num">
                                      <p:cBhvr>
                                        <p:cTn id="65" dur="500" fill="hold"/>
                                        <p:tgtEl>
                                          <p:spTgt spid="87043">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44" presetClass="entr" presetSubtype="0" fill="hold" grpId="0" nodeType="clickEffect">
                                  <p:stCondLst>
                                    <p:cond delay="0"/>
                                  </p:stCondLst>
                                  <p:childTnLst>
                                    <p:set>
                                      <p:cBhvr>
                                        <p:cTn id="69" dur="1" fill="hold">
                                          <p:stCondLst>
                                            <p:cond delay="0"/>
                                          </p:stCondLst>
                                        </p:cTn>
                                        <p:tgtEl>
                                          <p:spTgt spid="87043">
                                            <p:txEl>
                                              <p:pRg st="8" end="8"/>
                                            </p:txEl>
                                          </p:spTgt>
                                        </p:tgtEl>
                                        <p:attrNameLst>
                                          <p:attrName>style.visibility</p:attrName>
                                        </p:attrNameLst>
                                      </p:cBhvr>
                                      <p:to>
                                        <p:strVal val="visible"/>
                                      </p:to>
                                    </p:set>
                                    <p:animEffect transition="in" filter="fade">
                                      <p:cBhvr>
                                        <p:cTn id="70" dur="500"/>
                                        <p:tgtEl>
                                          <p:spTgt spid="87043">
                                            <p:txEl>
                                              <p:pRg st="8" end="8"/>
                                            </p:txEl>
                                          </p:spTgt>
                                        </p:tgtEl>
                                      </p:cBhvr>
                                    </p:animEffect>
                                    <p:anim calcmode="lin" valueType="num">
                                      <p:cBhvr>
                                        <p:cTn id="71" dur="500" fill="hold"/>
                                        <p:tgtEl>
                                          <p:spTgt spid="87043">
                                            <p:txEl>
                                              <p:pRg st="8" end="8"/>
                                            </p:txEl>
                                          </p:spTgt>
                                        </p:tgtEl>
                                        <p:attrNameLst>
                                          <p:attrName>ppt_x</p:attrName>
                                        </p:attrNameLst>
                                      </p:cBhvr>
                                      <p:tavLst>
                                        <p:tav tm="0">
                                          <p:val>
                                            <p:strVal val="#ppt_x"/>
                                          </p:val>
                                        </p:tav>
                                        <p:tav tm="100000">
                                          <p:val>
                                            <p:strVal val="#ppt_x"/>
                                          </p:val>
                                        </p:tav>
                                      </p:tavLst>
                                    </p:anim>
                                    <p:anim calcmode="lin" valueType="num">
                                      <p:cBhvr>
                                        <p:cTn id="72" dur="500" fill="hold"/>
                                        <p:tgtEl>
                                          <p:spTgt spid="87043">
                                            <p:txEl>
                                              <p:pRg st="8" end="8"/>
                                            </p:txEl>
                                          </p:spTgt>
                                        </p:tgtEl>
                                        <p:attrNameLst>
                                          <p:attrName>ppt_y</p:attrName>
                                        </p:attrNameLst>
                                      </p:cBhvr>
                                      <p:tavLst>
                                        <p:tav tm="0">
                                          <p:val>
                                            <p:strVal val="#ppt_y+.05"/>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44" presetClass="entr" presetSubtype="0" fill="hold" grpId="0" nodeType="clickEffect">
                                  <p:stCondLst>
                                    <p:cond delay="0"/>
                                  </p:stCondLst>
                                  <p:childTnLst>
                                    <p:set>
                                      <p:cBhvr>
                                        <p:cTn id="76" dur="1" fill="hold">
                                          <p:stCondLst>
                                            <p:cond delay="0"/>
                                          </p:stCondLst>
                                        </p:cTn>
                                        <p:tgtEl>
                                          <p:spTgt spid="87043">
                                            <p:txEl>
                                              <p:pRg st="9" end="9"/>
                                            </p:txEl>
                                          </p:spTgt>
                                        </p:tgtEl>
                                        <p:attrNameLst>
                                          <p:attrName>style.visibility</p:attrName>
                                        </p:attrNameLst>
                                      </p:cBhvr>
                                      <p:to>
                                        <p:strVal val="visible"/>
                                      </p:to>
                                    </p:set>
                                    <p:animEffect transition="in" filter="fade">
                                      <p:cBhvr>
                                        <p:cTn id="77" dur="500"/>
                                        <p:tgtEl>
                                          <p:spTgt spid="87043">
                                            <p:txEl>
                                              <p:pRg st="9" end="9"/>
                                            </p:txEl>
                                          </p:spTgt>
                                        </p:tgtEl>
                                      </p:cBhvr>
                                    </p:animEffect>
                                    <p:anim calcmode="lin" valueType="num">
                                      <p:cBhvr>
                                        <p:cTn id="78" dur="500" fill="hold"/>
                                        <p:tgtEl>
                                          <p:spTgt spid="87043">
                                            <p:txEl>
                                              <p:pRg st="9" end="9"/>
                                            </p:txEl>
                                          </p:spTgt>
                                        </p:tgtEl>
                                        <p:attrNameLst>
                                          <p:attrName>ppt_x</p:attrName>
                                        </p:attrNameLst>
                                      </p:cBhvr>
                                      <p:tavLst>
                                        <p:tav tm="0">
                                          <p:val>
                                            <p:strVal val="#ppt_x"/>
                                          </p:val>
                                        </p:tav>
                                        <p:tav tm="100000">
                                          <p:val>
                                            <p:strVal val="#ppt_x"/>
                                          </p:val>
                                        </p:tav>
                                      </p:tavLst>
                                    </p:anim>
                                    <p:anim calcmode="lin" valueType="num">
                                      <p:cBhvr>
                                        <p:cTn id="79" dur="500" fill="hold"/>
                                        <p:tgtEl>
                                          <p:spTgt spid="87043">
                                            <p:txEl>
                                              <p:pRg st="9" end="9"/>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p:bldP spid="8704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中華人民共和国地図"/>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900113" y="692150"/>
            <a:ext cx="7200900" cy="568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 4"/>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0DF356FA-1EA4-4867-989B-08C8F0E83D66}" type="slidenum">
              <a:rPr lang="en-US" altLang="ja-JP" sz="1400"/>
              <a:pPr algn="r" eaLnBrk="1" hangingPunct="1">
                <a:spcBef>
                  <a:spcPct val="0"/>
                </a:spcBef>
                <a:buFontTx/>
                <a:buNone/>
              </a:pPr>
              <a:t>30</a:t>
            </a:fld>
            <a:endParaRPr lang="en-US" altLang="ja-JP" sz="1400"/>
          </a:p>
        </p:txBody>
      </p:sp>
      <p:sp>
        <p:nvSpPr>
          <p:cNvPr id="36867" name="Rectangle 2"/>
          <p:cNvSpPr>
            <a:spLocks noGrp="1" noChangeArrowheads="1"/>
          </p:cNvSpPr>
          <p:nvPr>
            <p:ph type="title" idx="4294967295"/>
          </p:nvPr>
        </p:nvSpPr>
        <p:spPr>
          <a:xfrm>
            <a:off x="457200" y="274638"/>
            <a:ext cx="8229600" cy="849312"/>
          </a:xfrm>
        </p:spPr>
        <p:txBody>
          <a:bodyPr/>
          <a:lstStyle/>
          <a:p>
            <a:pPr eaLnBrk="1" hangingPunct="1"/>
            <a:r>
              <a:rPr lang="ja-JP" altLang="en-US" sz="3600" smtClean="0"/>
              <a:t>貴州省貴陽市近郊百花湖</a:t>
            </a:r>
            <a:br>
              <a:rPr lang="ja-JP" altLang="en-US" sz="3600" smtClean="0"/>
            </a:br>
            <a:r>
              <a:rPr lang="ja-JP" altLang="en-US" sz="3200" smtClean="0"/>
              <a:t>（貴陽市の水源；　</a:t>
            </a:r>
            <a:r>
              <a:rPr lang="en-US" altLang="ja-JP" sz="3200" smtClean="0"/>
              <a:t>2007</a:t>
            </a:r>
            <a:r>
              <a:rPr lang="ja-JP" altLang="en-US" sz="3200" smtClean="0"/>
              <a:t>年</a:t>
            </a:r>
            <a:r>
              <a:rPr lang="en-US" altLang="ja-JP" sz="3200" smtClean="0"/>
              <a:t>9</a:t>
            </a:r>
            <a:r>
              <a:rPr lang="ja-JP" altLang="en-US" sz="3200" smtClean="0"/>
              <a:t>月）</a:t>
            </a:r>
          </a:p>
        </p:txBody>
      </p:sp>
      <p:pic>
        <p:nvPicPr>
          <p:cNvPr id="368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468438"/>
            <a:ext cx="6842125"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D78BFF76-93D6-4A28-ACE5-8C04D7929FEE}" type="slidenum">
              <a:rPr lang="en-US" altLang="ja-JP" sz="1400"/>
              <a:pPr algn="r" eaLnBrk="1" hangingPunct="1">
                <a:spcBef>
                  <a:spcPct val="0"/>
                </a:spcBef>
                <a:buFontTx/>
                <a:buNone/>
              </a:pPr>
              <a:t>31</a:t>
            </a:fld>
            <a:endParaRPr lang="en-US" altLang="ja-JP" sz="1400"/>
          </a:p>
        </p:txBody>
      </p:sp>
      <p:sp>
        <p:nvSpPr>
          <p:cNvPr id="38915" name="Rectangle 2"/>
          <p:cNvSpPr>
            <a:spLocks noGrp="1" noChangeArrowheads="1"/>
          </p:cNvSpPr>
          <p:nvPr>
            <p:ph type="title" idx="4294967295"/>
          </p:nvPr>
        </p:nvSpPr>
        <p:spPr/>
        <p:txBody>
          <a:bodyPr/>
          <a:lstStyle/>
          <a:p>
            <a:pPr eaLnBrk="1" hangingPunct="1"/>
            <a:r>
              <a:rPr lang="ja-JP" altLang="en-US" smtClean="0"/>
              <a:t>大気の汚染</a:t>
            </a:r>
          </a:p>
        </p:txBody>
      </p:sp>
      <p:sp>
        <p:nvSpPr>
          <p:cNvPr id="38916" name="Rectangle 3"/>
          <p:cNvSpPr>
            <a:spLocks noGrp="1" noChangeArrowheads="1"/>
          </p:cNvSpPr>
          <p:nvPr>
            <p:ph type="body" idx="4294967295"/>
          </p:nvPr>
        </p:nvSpPr>
        <p:spPr>
          <a:xfrm>
            <a:off x="457200" y="1557338"/>
            <a:ext cx="8229600" cy="5040312"/>
          </a:xfrm>
        </p:spPr>
        <p:txBody>
          <a:bodyPr/>
          <a:lstStyle/>
          <a:p>
            <a:pPr eaLnBrk="1" hangingPunct="1">
              <a:lnSpc>
                <a:spcPct val="90000"/>
              </a:lnSpc>
            </a:pPr>
            <a:r>
              <a:rPr lang="en-US" altLang="ja-JP" smtClean="0"/>
              <a:t>SO</a:t>
            </a:r>
            <a:r>
              <a:rPr lang="en-US" altLang="ja-JP" baseline="-25000" smtClean="0"/>
              <a:t>2</a:t>
            </a:r>
            <a:r>
              <a:rPr lang="ja-JP" altLang="en-US" smtClean="0"/>
              <a:t>（二酸化硫黄）、煙塵</a:t>
            </a:r>
          </a:p>
          <a:p>
            <a:pPr lvl="1" eaLnBrk="1" hangingPunct="1">
              <a:lnSpc>
                <a:spcPct val="90000"/>
              </a:lnSpc>
            </a:pPr>
            <a:r>
              <a:rPr lang="ja-JP" altLang="en-US" smtClean="0"/>
              <a:t>工業部門からの煙塵排放量は減少傾向</a:t>
            </a:r>
          </a:p>
          <a:p>
            <a:pPr lvl="1" eaLnBrk="1" hangingPunct="1">
              <a:lnSpc>
                <a:spcPct val="90000"/>
              </a:lnSpc>
            </a:pPr>
            <a:r>
              <a:rPr lang="en-US" altLang="ja-JP" smtClean="0"/>
              <a:t>SO</a:t>
            </a:r>
            <a:r>
              <a:rPr lang="en-US" altLang="ja-JP" baseline="-25000" smtClean="0"/>
              <a:t>2</a:t>
            </a:r>
            <a:r>
              <a:rPr lang="ja-JP" altLang="en-US" smtClean="0"/>
              <a:t>排放量はあまり減少していない</a:t>
            </a:r>
          </a:p>
          <a:p>
            <a:pPr lvl="1" eaLnBrk="1" hangingPunct="1">
              <a:lnSpc>
                <a:spcPct val="90000"/>
              </a:lnSpc>
            </a:pPr>
            <a:r>
              <a:rPr lang="en-US" altLang="ja-JP" smtClean="0"/>
              <a:t>SO</a:t>
            </a:r>
            <a:r>
              <a:rPr lang="en-US" altLang="ja-JP" baseline="-25000" smtClean="0"/>
              <a:t>2</a:t>
            </a:r>
            <a:r>
              <a:rPr lang="ja-JP" altLang="en-US" smtClean="0"/>
              <a:t>濃度の北方都市平均値は日本の</a:t>
            </a:r>
            <a:r>
              <a:rPr lang="en-US" altLang="ja-JP" smtClean="0"/>
              <a:t>1974</a:t>
            </a:r>
            <a:r>
              <a:rPr lang="ja-JP" altLang="en-US" smtClean="0"/>
              <a:t>年頃に相当</a:t>
            </a:r>
          </a:p>
          <a:p>
            <a:pPr eaLnBrk="1" hangingPunct="1">
              <a:lnSpc>
                <a:spcPct val="90000"/>
              </a:lnSpc>
            </a:pPr>
            <a:r>
              <a:rPr lang="en-US" altLang="ja-JP" smtClean="0"/>
              <a:t>NO</a:t>
            </a:r>
            <a:r>
              <a:rPr lang="en-US" altLang="ja-JP" baseline="-25000" smtClean="0"/>
              <a:t>2</a:t>
            </a:r>
            <a:r>
              <a:rPr lang="ja-JP" altLang="en-US" smtClean="0"/>
              <a:t>（二酸化窒素）</a:t>
            </a:r>
          </a:p>
          <a:p>
            <a:pPr lvl="1" eaLnBrk="1" hangingPunct="1">
              <a:lnSpc>
                <a:spcPct val="90000"/>
              </a:lnSpc>
            </a:pPr>
            <a:r>
              <a:rPr lang="ja-JP" altLang="en-US" smtClean="0"/>
              <a:t>大都市で高い濃度・・・自動車排ガスの影響</a:t>
            </a:r>
          </a:p>
          <a:p>
            <a:pPr lvl="1" eaLnBrk="1" hangingPunct="1">
              <a:lnSpc>
                <a:spcPct val="90000"/>
              </a:lnSpc>
            </a:pPr>
            <a:r>
              <a:rPr lang="ja-JP" altLang="en-US" smtClean="0"/>
              <a:t>今後とも自動車の急速な普及は続く</a:t>
            </a:r>
          </a:p>
          <a:p>
            <a:pPr eaLnBrk="1" hangingPunct="1">
              <a:lnSpc>
                <a:spcPct val="90000"/>
              </a:lnSpc>
            </a:pPr>
            <a:r>
              <a:rPr lang="en-US" altLang="ja-JP" smtClean="0"/>
              <a:t>SO</a:t>
            </a:r>
            <a:r>
              <a:rPr lang="en-US" altLang="ja-JP" baseline="-25000" smtClean="0"/>
              <a:t>2</a:t>
            </a:r>
            <a:r>
              <a:rPr lang="ja-JP" altLang="en-US" smtClean="0"/>
              <a:t>と</a:t>
            </a:r>
            <a:r>
              <a:rPr lang="en-US" altLang="ja-JP" smtClean="0"/>
              <a:t>NO</a:t>
            </a:r>
            <a:r>
              <a:rPr lang="en-US" altLang="ja-JP" baseline="-25000" smtClean="0"/>
              <a:t>2</a:t>
            </a:r>
            <a:r>
              <a:rPr lang="ja-JP" altLang="en-US" smtClean="0"/>
              <a:t>による酸性雨被害</a:t>
            </a:r>
          </a:p>
          <a:p>
            <a:pPr lvl="1" eaLnBrk="1" hangingPunct="1">
              <a:lnSpc>
                <a:spcPct val="90000"/>
              </a:lnSpc>
            </a:pPr>
            <a:r>
              <a:rPr lang="ja-JP" altLang="en-US" smtClean="0"/>
              <a:t>韓国や日本にも</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74638"/>
            <a:ext cx="8229600" cy="633412"/>
          </a:xfrm>
        </p:spPr>
        <p:txBody>
          <a:bodyPr/>
          <a:lstStyle/>
          <a:p>
            <a:pPr eaLnBrk="1" hangingPunct="1"/>
            <a:r>
              <a:rPr lang="ja-JP" altLang="en-US" sz="4000" smtClean="0"/>
              <a:t>二酸化硫黄</a:t>
            </a:r>
          </a:p>
        </p:txBody>
      </p:sp>
      <p:sp>
        <p:nvSpPr>
          <p:cNvPr id="40963" name="Rectangle 3"/>
          <p:cNvSpPr>
            <a:spLocks noGrp="1" noChangeArrowheads="1"/>
          </p:cNvSpPr>
          <p:nvPr>
            <p:ph type="body" idx="1"/>
          </p:nvPr>
        </p:nvSpPr>
        <p:spPr>
          <a:xfrm>
            <a:off x="457200" y="1052513"/>
            <a:ext cx="8229600" cy="5073650"/>
          </a:xfrm>
        </p:spPr>
        <p:txBody>
          <a:bodyPr/>
          <a:lstStyle/>
          <a:p>
            <a:pPr eaLnBrk="1" hangingPunct="1">
              <a:buFontTx/>
              <a:buNone/>
            </a:pPr>
            <a:endParaRPr lang="en-US" altLang="ja-JP" smtClean="0"/>
          </a:p>
          <a:p>
            <a:pPr eaLnBrk="1" hangingPunct="1">
              <a:buFontTx/>
              <a:buNone/>
            </a:pPr>
            <a:r>
              <a:rPr lang="en-US" altLang="ja-JP" smtClean="0"/>
              <a:t>02</a:t>
            </a:r>
            <a:r>
              <a:rPr lang="ja-JP" altLang="en-US" smtClean="0"/>
              <a:t>年　</a:t>
            </a:r>
            <a:r>
              <a:rPr lang="en-US" altLang="ja-JP" smtClean="0"/>
              <a:t>1927</a:t>
            </a:r>
            <a:r>
              <a:rPr lang="ja-JP" altLang="en-US" smtClean="0"/>
              <a:t>万㌧、</a:t>
            </a:r>
            <a:r>
              <a:rPr lang="en-US" altLang="ja-JP" smtClean="0"/>
              <a:t>03</a:t>
            </a:r>
            <a:r>
              <a:rPr lang="ja-JP" altLang="en-US" smtClean="0"/>
              <a:t>年　</a:t>
            </a:r>
            <a:r>
              <a:rPr lang="en-US" altLang="ja-JP" smtClean="0"/>
              <a:t>2159</a:t>
            </a:r>
            <a:r>
              <a:rPr lang="ja-JP" altLang="en-US" smtClean="0"/>
              <a:t>万㌧</a:t>
            </a:r>
          </a:p>
          <a:p>
            <a:pPr eaLnBrk="1" hangingPunct="1">
              <a:buFontTx/>
              <a:buNone/>
            </a:pPr>
            <a:r>
              <a:rPr lang="en-US" altLang="ja-JP" smtClean="0"/>
              <a:t>04</a:t>
            </a:r>
            <a:r>
              <a:rPr lang="ja-JP" altLang="en-US" smtClean="0"/>
              <a:t>年　</a:t>
            </a:r>
            <a:r>
              <a:rPr lang="en-US" altLang="ja-JP" smtClean="0"/>
              <a:t>2255</a:t>
            </a:r>
            <a:r>
              <a:rPr lang="ja-JP" altLang="en-US" smtClean="0"/>
              <a:t>万㌧、</a:t>
            </a:r>
            <a:r>
              <a:rPr lang="en-US" altLang="ja-JP" smtClean="0"/>
              <a:t>05</a:t>
            </a:r>
            <a:r>
              <a:rPr lang="ja-JP" altLang="en-US" smtClean="0"/>
              <a:t>年　</a:t>
            </a:r>
            <a:r>
              <a:rPr lang="en-US" altLang="ja-JP" smtClean="0"/>
              <a:t>2549</a:t>
            </a:r>
            <a:r>
              <a:rPr lang="ja-JP" altLang="en-US" smtClean="0"/>
              <a:t>万㌧</a:t>
            </a:r>
          </a:p>
          <a:p>
            <a:pPr eaLnBrk="1" hangingPunct="1">
              <a:buFontTx/>
              <a:buNone/>
            </a:pPr>
            <a:r>
              <a:rPr lang="en-US" altLang="ja-JP" smtClean="0"/>
              <a:t>06</a:t>
            </a:r>
            <a:r>
              <a:rPr lang="ja-JP" altLang="en-US" smtClean="0"/>
              <a:t>年　</a:t>
            </a:r>
            <a:r>
              <a:rPr lang="en-US" altLang="ja-JP" smtClean="0"/>
              <a:t>2594</a:t>
            </a:r>
            <a:r>
              <a:rPr lang="ja-JP" altLang="en-US" smtClean="0"/>
              <a:t>万トン　世界最大（日本の</a:t>
            </a:r>
            <a:r>
              <a:rPr lang="en-US" altLang="ja-JP" smtClean="0"/>
              <a:t>20</a:t>
            </a:r>
            <a:r>
              <a:rPr lang="ja-JP" altLang="en-US" smtClean="0"/>
              <a:t>倍以上</a:t>
            </a:r>
          </a:p>
          <a:p>
            <a:pPr eaLnBrk="1" hangingPunct="1">
              <a:buFontTx/>
              <a:buNone/>
            </a:pPr>
            <a:r>
              <a:rPr lang="en-US" altLang="ja-JP" smtClean="0"/>
              <a:t>06</a:t>
            </a:r>
            <a:r>
              <a:rPr lang="ja-JP" altLang="en-US" smtClean="0"/>
              <a:t>年　国家環境基準（居住に適切）は</a:t>
            </a:r>
            <a:r>
              <a:rPr lang="en-US" altLang="ja-JP" smtClean="0"/>
              <a:t>62.4</a:t>
            </a:r>
            <a:r>
              <a:rPr lang="ja-JP" altLang="en-US" smtClean="0"/>
              <a:t>％</a:t>
            </a:r>
          </a:p>
          <a:p>
            <a:pPr eaLnBrk="1" hangingPunct="1">
              <a:buFontTx/>
              <a:buNone/>
            </a:pPr>
            <a:r>
              <a:rPr lang="en-US" altLang="ja-JP" smtClean="0"/>
              <a:t>2030</a:t>
            </a:r>
            <a:r>
              <a:rPr lang="ja-JP" altLang="en-US" smtClean="0"/>
              <a:t>年には</a:t>
            </a:r>
            <a:r>
              <a:rPr lang="en-US" altLang="ja-JP" smtClean="0"/>
              <a:t>6780</a:t>
            </a:r>
            <a:r>
              <a:rPr lang="ja-JP" altLang="en-US" smtClean="0"/>
              <a:t>万㌧へ</a:t>
            </a:r>
          </a:p>
          <a:p>
            <a:pPr eaLnBrk="1" hangingPunct="1">
              <a:buFontTx/>
              <a:buNone/>
            </a:pPr>
            <a:r>
              <a:rPr lang="ja-JP" altLang="en-US" smtClean="0"/>
              <a:t>排出量を環境容量（</a:t>
            </a:r>
            <a:r>
              <a:rPr lang="en-US" altLang="ja-JP" smtClean="0"/>
              <a:t>1800</a:t>
            </a:r>
            <a:r>
              <a:rPr lang="ja-JP" altLang="en-US" smtClean="0"/>
              <a:t>万㌧）に抑制するには総合脱硫率は</a:t>
            </a:r>
            <a:r>
              <a:rPr lang="en-US" altLang="ja-JP" smtClean="0"/>
              <a:t>73</a:t>
            </a:r>
            <a:r>
              <a:rPr lang="ja-JP" altLang="en-US" smtClean="0"/>
              <a:t>％以上（日本は現在</a:t>
            </a:r>
            <a:r>
              <a:rPr lang="en-US" altLang="ja-JP" smtClean="0"/>
              <a:t>85</a:t>
            </a:r>
            <a:r>
              <a:rPr lang="ja-JP" altLang="en-US" smtClean="0"/>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番号プレースホルダ 4"/>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D792AA59-2343-4CE5-814B-84068D494CCC}" type="slidenum">
              <a:rPr lang="en-US" altLang="ja-JP" sz="1400"/>
              <a:pPr algn="r" eaLnBrk="1" hangingPunct="1">
                <a:spcBef>
                  <a:spcPct val="0"/>
                </a:spcBef>
                <a:buFontTx/>
                <a:buNone/>
              </a:pPr>
              <a:t>33</a:t>
            </a:fld>
            <a:endParaRPr lang="en-US" altLang="ja-JP" sz="1400"/>
          </a:p>
        </p:txBody>
      </p:sp>
      <p:sp>
        <p:nvSpPr>
          <p:cNvPr id="41987" name="Rectangle 4"/>
          <p:cNvSpPr>
            <a:spLocks noGrp="1" noChangeArrowheads="1"/>
          </p:cNvSpPr>
          <p:nvPr>
            <p:ph type="title" idx="4294967295"/>
          </p:nvPr>
        </p:nvSpPr>
        <p:spPr>
          <a:xfrm>
            <a:off x="457200" y="476250"/>
            <a:ext cx="8229600" cy="941388"/>
          </a:xfrm>
        </p:spPr>
        <p:txBody>
          <a:bodyPr/>
          <a:lstStyle/>
          <a:p>
            <a:pPr eaLnBrk="1" hangingPunct="1"/>
            <a:r>
              <a:rPr lang="ja-JP" altLang="en-US" sz="4000" smtClean="0"/>
              <a:t>主要都市の</a:t>
            </a:r>
            <a:r>
              <a:rPr lang="en-US" altLang="ja-JP" sz="4000" smtClean="0"/>
              <a:t>SO</a:t>
            </a:r>
            <a:r>
              <a:rPr lang="en-US" altLang="ja-JP" sz="4000" baseline="-25000" smtClean="0"/>
              <a:t>2</a:t>
            </a:r>
            <a:r>
              <a:rPr lang="ja-JP" altLang="en-US" sz="4000" smtClean="0"/>
              <a:t>年平均濃度の分布（</a:t>
            </a:r>
            <a:r>
              <a:rPr lang="en-US" altLang="ja-JP" sz="4000" smtClean="0"/>
              <a:t>2008</a:t>
            </a:r>
            <a:r>
              <a:rPr lang="ja-JP" altLang="en-US" sz="4000" smtClean="0"/>
              <a:t>年）</a:t>
            </a:r>
          </a:p>
        </p:txBody>
      </p:sp>
      <p:sp>
        <p:nvSpPr>
          <p:cNvPr id="41988" name="Rectangle 6"/>
          <p:cNvSpPr>
            <a:spLocks noChangeArrowheads="1"/>
          </p:cNvSpPr>
          <p:nvPr/>
        </p:nvSpPr>
        <p:spPr bwMode="auto">
          <a:xfrm>
            <a:off x="0" y="17573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zh-CN" altLang="zh-CN" sz="1800"/>
          </a:p>
        </p:txBody>
      </p:sp>
      <p:graphicFrame>
        <p:nvGraphicFramePr>
          <p:cNvPr id="41989" name="Object 5"/>
          <p:cNvGraphicFramePr>
            <a:graphicFrameLocks noChangeAspect="1"/>
          </p:cNvGraphicFramePr>
          <p:nvPr/>
        </p:nvGraphicFramePr>
        <p:xfrm>
          <a:off x="1042988" y="1700213"/>
          <a:ext cx="7056437" cy="4349750"/>
        </p:xfrm>
        <a:graphic>
          <a:graphicData uri="http://schemas.openxmlformats.org/presentationml/2006/ole">
            <mc:AlternateContent xmlns:mc="http://schemas.openxmlformats.org/markup-compatibility/2006">
              <mc:Choice xmlns:v="urn:schemas-microsoft-com:vml" Requires="v">
                <p:oleObj spid="_x0000_s42001" name="グラフ" r:id="rId4" imgW="4960551" imgH="3367983" progId="Excel.Sheet.8">
                  <p:embed/>
                </p:oleObj>
              </mc:Choice>
              <mc:Fallback>
                <p:oleObj name="グラフ" r:id="rId4" imgW="4960551" imgH="3367983" progId="Excel.Shee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1700213"/>
                        <a:ext cx="7056437"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4638"/>
            <a:ext cx="8229600" cy="706437"/>
          </a:xfrm>
        </p:spPr>
        <p:txBody>
          <a:bodyPr/>
          <a:lstStyle/>
          <a:p>
            <a:pPr eaLnBrk="1" hangingPunct="1"/>
            <a:r>
              <a:rPr lang="ja-JP" altLang="en-US" sz="4000" smtClean="0"/>
              <a:t>酸性雨</a:t>
            </a:r>
          </a:p>
        </p:txBody>
      </p:sp>
      <p:sp>
        <p:nvSpPr>
          <p:cNvPr id="44035" name="Rectangle 3"/>
          <p:cNvSpPr>
            <a:spLocks noGrp="1" noChangeArrowheads="1"/>
          </p:cNvSpPr>
          <p:nvPr>
            <p:ph type="body" idx="1"/>
          </p:nvPr>
        </p:nvSpPr>
        <p:spPr/>
        <p:txBody>
          <a:bodyPr/>
          <a:lstStyle/>
          <a:p>
            <a:pPr eaLnBrk="1" hangingPunct="1">
              <a:buFontTx/>
              <a:buNone/>
            </a:pPr>
            <a:r>
              <a:rPr lang="ja-JP" altLang="en-US" smtClean="0"/>
              <a:t>　　　　　　</a:t>
            </a:r>
            <a:r>
              <a:rPr lang="en-US" altLang="ja-JP" smtClean="0"/>
              <a:t>1985</a:t>
            </a:r>
            <a:r>
              <a:rPr lang="ja-JP" altLang="en-US" smtClean="0"/>
              <a:t>年　</a:t>
            </a:r>
            <a:r>
              <a:rPr lang="en-US" altLang="ja-JP" smtClean="0"/>
              <a:t>1993</a:t>
            </a:r>
            <a:r>
              <a:rPr lang="ja-JP" altLang="en-US" smtClean="0"/>
              <a:t>年　</a:t>
            </a:r>
            <a:r>
              <a:rPr lang="en-US" altLang="ja-JP" smtClean="0"/>
              <a:t>1990</a:t>
            </a:r>
            <a:r>
              <a:rPr lang="ja-JP" altLang="en-US" smtClean="0"/>
              <a:t>年代後半</a:t>
            </a:r>
          </a:p>
          <a:p>
            <a:pPr eaLnBrk="1" hangingPunct="1">
              <a:buFontTx/>
              <a:buNone/>
            </a:pPr>
            <a:r>
              <a:rPr lang="ja-JP" altLang="en-US" smtClean="0"/>
              <a:t>面積（万㎢ ）　</a:t>
            </a:r>
            <a:r>
              <a:rPr lang="en-US" altLang="ja-JP" smtClean="0"/>
              <a:t>175</a:t>
            </a:r>
            <a:r>
              <a:rPr lang="ja-JP" altLang="en-US" smtClean="0"/>
              <a:t>　　　</a:t>
            </a:r>
            <a:r>
              <a:rPr lang="en-US" altLang="ja-JP" smtClean="0"/>
              <a:t>280</a:t>
            </a:r>
            <a:r>
              <a:rPr lang="ja-JP" altLang="en-US" smtClean="0"/>
              <a:t>　　　　</a:t>
            </a:r>
            <a:r>
              <a:rPr lang="en-US" altLang="ja-JP" smtClean="0"/>
              <a:t>380</a:t>
            </a:r>
          </a:p>
          <a:p>
            <a:pPr eaLnBrk="1" hangingPunct="1">
              <a:buFontTx/>
              <a:buNone/>
            </a:pPr>
            <a:r>
              <a:rPr lang="ja-JP" altLang="en-US" smtClean="0"/>
              <a:t>国土の％　　　　</a:t>
            </a:r>
            <a:r>
              <a:rPr lang="en-US" altLang="ja-JP" smtClean="0"/>
              <a:t>18</a:t>
            </a:r>
            <a:r>
              <a:rPr lang="ja-JP" altLang="en-US" smtClean="0"/>
              <a:t>　　　　</a:t>
            </a:r>
            <a:r>
              <a:rPr lang="en-US" altLang="ja-JP" smtClean="0"/>
              <a:t>29</a:t>
            </a:r>
            <a:r>
              <a:rPr lang="ja-JP" altLang="en-US" smtClean="0"/>
              <a:t>　　　　　</a:t>
            </a:r>
            <a:r>
              <a:rPr lang="en-US" altLang="ja-JP" smtClean="0"/>
              <a:t>40</a:t>
            </a:r>
          </a:p>
          <a:p>
            <a:pPr eaLnBrk="1" hangingPunct="1">
              <a:buFontTx/>
              <a:buNone/>
            </a:pPr>
            <a:endParaRPr lang="en-US" altLang="ja-JP" smtClean="0"/>
          </a:p>
          <a:p>
            <a:pPr eaLnBrk="1" hangingPunct="1">
              <a:buFontTx/>
              <a:buNone/>
            </a:pPr>
            <a:r>
              <a:rPr lang="en-US" altLang="ja-JP" smtClean="0"/>
              <a:t>08</a:t>
            </a:r>
            <a:r>
              <a:rPr lang="ja-JP" altLang="en-US" smtClean="0"/>
              <a:t>年には観測した４７７都市中</a:t>
            </a:r>
            <a:r>
              <a:rPr lang="en-US" altLang="ja-JP" smtClean="0"/>
              <a:t>252</a:t>
            </a:r>
            <a:r>
              <a:rPr lang="ja-JP" altLang="en-US" smtClean="0"/>
              <a:t>都市で発生</a:t>
            </a:r>
          </a:p>
          <a:p>
            <a:pPr eaLnBrk="1" hangingPunct="1">
              <a:buFontTx/>
              <a:buNone/>
            </a:pPr>
            <a:endParaRPr lang="en-US" altLang="ja-JP"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68313" y="260350"/>
            <a:ext cx="8229600" cy="720725"/>
          </a:xfrm>
        </p:spPr>
        <p:txBody>
          <a:bodyPr/>
          <a:lstStyle/>
          <a:p>
            <a:pPr eaLnBrk="1" hangingPunct="1"/>
            <a:r>
              <a:rPr lang="ja-JP" altLang="en-US" sz="4000" smtClean="0"/>
              <a:t>二酸化窒素</a:t>
            </a:r>
          </a:p>
        </p:txBody>
      </p:sp>
      <p:sp>
        <p:nvSpPr>
          <p:cNvPr id="45059" name="Rectangle 3"/>
          <p:cNvSpPr>
            <a:spLocks noGrp="1" noChangeArrowheads="1"/>
          </p:cNvSpPr>
          <p:nvPr>
            <p:ph type="body" idx="1"/>
          </p:nvPr>
        </p:nvSpPr>
        <p:spPr>
          <a:xfrm>
            <a:off x="457200" y="1125538"/>
            <a:ext cx="8229600" cy="5000625"/>
          </a:xfrm>
        </p:spPr>
        <p:txBody>
          <a:bodyPr/>
          <a:lstStyle/>
          <a:p>
            <a:pPr eaLnBrk="1" hangingPunct="1">
              <a:buFontTx/>
              <a:buNone/>
            </a:pPr>
            <a:r>
              <a:rPr lang="ja-JP" altLang="en-US" smtClean="0"/>
              <a:t>大都市で高濃度～自動車排気ガス</a:t>
            </a:r>
          </a:p>
          <a:p>
            <a:pPr eaLnBrk="1" hangingPunct="1">
              <a:buFontTx/>
              <a:buNone/>
            </a:pPr>
            <a:r>
              <a:rPr lang="ja-JP" altLang="en-US" smtClean="0"/>
              <a:t>　自動車　</a:t>
            </a:r>
            <a:r>
              <a:rPr lang="en-US" altLang="ja-JP" smtClean="0"/>
              <a:t>08</a:t>
            </a:r>
            <a:r>
              <a:rPr lang="ja-JP" altLang="en-US" smtClean="0"/>
              <a:t>年</a:t>
            </a:r>
            <a:r>
              <a:rPr lang="en-US" altLang="ja-JP" smtClean="0"/>
              <a:t>5100</a:t>
            </a:r>
            <a:r>
              <a:rPr lang="ja-JP" altLang="en-US" smtClean="0"/>
              <a:t>万台（</a:t>
            </a:r>
            <a:r>
              <a:rPr lang="en-US" altLang="ja-JP" smtClean="0"/>
              <a:t>00</a:t>
            </a:r>
            <a:r>
              <a:rPr lang="ja-JP" altLang="en-US" smtClean="0"/>
              <a:t>年の</a:t>
            </a:r>
            <a:r>
              <a:rPr lang="en-US" altLang="ja-JP" smtClean="0"/>
              <a:t>3.2</a:t>
            </a:r>
            <a:r>
              <a:rPr lang="ja-JP" altLang="en-US" smtClean="0"/>
              <a:t>倍）</a:t>
            </a:r>
          </a:p>
          <a:p>
            <a:pPr eaLnBrk="1" hangingPunct="1">
              <a:buFontTx/>
              <a:buNone/>
            </a:pPr>
            <a:r>
              <a:rPr lang="ja-JP" altLang="en-US" smtClean="0"/>
              <a:t>　</a:t>
            </a:r>
            <a:r>
              <a:rPr lang="en-US" altLang="ja-JP" smtClean="0"/>
              <a:t>12</a:t>
            </a:r>
            <a:r>
              <a:rPr lang="ja-JP" altLang="en-US" smtClean="0"/>
              <a:t>年</a:t>
            </a:r>
            <a:r>
              <a:rPr lang="en-US" altLang="ja-JP" smtClean="0"/>
              <a:t>1931</a:t>
            </a:r>
            <a:r>
              <a:rPr lang="ja-JP" altLang="en-US" smtClean="0"/>
              <a:t>万台の自動車販売（世界一）</a:t>
            </a:r>
          </a:p>
          <a:p>
            <a:pPr eaLnBrk="1" hangingPunct="1">
              <a:buFontTx/>
              <a:buNone/>
            </a:pPr>
            <a:r>
              <a:rPr lang="ja-JP" altLang="en-US" smtClean="0"/>
              <a:t>　　</a:t>
            </a:r>
            <a:r>
              <a:rPr lang="ja-JP" altLang="en-US" sz="2800" smtClean="0"/>
              <a:t>ｃｆ</a:t>
            </a:r>
            <a:r>
              <a:rPr lang="en-US" altLang="ja-JP" sz="2800" smtClean="0"/>
              <a:t>.</a:t>
            </a:r>
            <a:r>
              <a:rPr lang="ja-JP" altLang="en-US" sz="2800" smtClean="0"/>
              <a:t>日本は</a:t>
            </a:r>
            <a:r>
              <a:rPr lang="en-US" altLang="ja-JP" sz="2800" smtClean="0"/>
              <a:t>537</a:t>
            </a:r>
            <a:r>
              <a:rPr lang="ja-JP" altLang="en-US" sz="2800" smtClean="0"/>
              <a:t>万台</a:t>
            </a:r>
            <a:endParaRPr lang="ja-JP" altLang="en-US" smtClean="0"/>
          </a:p>
          <a:p>
            <a:pPr eaLnBrk="1" hangingPunct="1">
              <a:buFontTx/>
              <a:buNone/>
            </a:pPr>
            <a:r>
              <a:rPr lang="en-US" altLang="ja-JP" smtClean="0"/>
              <a:t>11</a:t>
            </a:r>
            <a:r>
              <a:rPr lang="ja-JP" altLang="en-US" smtClean="0"/>
              <a:t>年　北京では自動車の購入制限</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番号プレースホルダ 4"/>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7817C0F6-3E00-499C-BA2C-CBE0929D480B}" type="slidenum">
              <a:rPr lang="en-US" altLang="ja-JP" sz="1400"/>
              <a:pPr algn="r" eaLnBrk="1" hangingPunct="1">
                <a:spcBef>
                  <a:spcPct val="0"/>
                </a:spcBef>
                <a:buFontTx/>
                <a:buNone/>
              </a:pPr>
              <a:t>36</a:t>
            </a:fld>
            <a:endParaRPr lang="en-US" altLang="ja-JP" sz="1400"/>
          </a:p>
        </p:txBody>
      </p:sp>
      <p:sp>
        <p:nvSpPr>
          <p:cNvPr id="46083" name="Rectangle 4"/>
          <p:cNvSpPr>
            <a:spLocks noGrp="1" noChangeArrowheads="1"/>
          </p:cNvSpPr>
          <p:nvPr>
            <p:ph type="title" idx="4294967295"/>
          </p:nvPr>
        </p:nvSpPr>
        <p:spPr/>
        <p:txBody>
          <a:bodyPr/>
          <a:lstStyle/>
          <a:p>
            <a:pPr eaLnBrk="1" hangingPunct="1"/>
            <a:r>
              <a:rPr lang="ja-JP" altLang="en-US" sz="4000" smtClean="0"/>
              <a:t>主要都市の</a:t>
            </a:r>
            <a:r>
              <a:rPr lang="en-US" altLang="ja-JP" sz="4000" smtClean="0"/>
              <a:t>NO</a:t>
            </a:r>
            <a:r>
              <a:rPr lang="en-US" altLang="ja-JP" sz="4000" baseline="-25000" smtClean="0"/>
              <a:t>2</a:t>
            </a:r>
            <a:r>
              <a:rPr lang="ja-JP" altLang="en-US" sz="4000" smtClean="0"/>
              <a:t>年平均濃度の分布（</a:t>
            </a:r>
            <a:r>
              <a:rPr lang="en-US" altLang="ja-JP" sz="4000" smtClean="0"/>
              <a:t>2008</a:t>
            </a:r>
            <a:r>
              <a:rPr lang="ja-JP" altLang="en-US" sz="4000" smtClean="0"/>
              <a:t>年）</a:t>
            </a:r>
          </a:p>
        </p:txBody>
      </p:sp>
      <p:sp>
        <p:nvSpPr>
          <p:cNvPr id="46084" name="Rectangle 6"/>
          <p:cNvSpPr>
            <a:spLocks noChangeArrowheads="1"/>
          </p:cNvSpPr>
          <p:nvPr/>
        </p:nvSpPr>
        <p:spPr bwMode="auto">
          <a:xfrm>
            <a:off x="0" y="17192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zh-CN" altLang="zh-CN" sz="1800"/>
          </a:p>
        </p:txBody>
      </p:sp>
      <p:graphicFrame>
        <p:nvGraphicFramePr>
          <p:cNvPr id="46085" name="Object 5"/>
          <p:cNvGraphicFramePr>
            <a:graphicFrameLocks noChangeAspect="1"/>
          </p:cNvGraphicFramePr>
          <p:nvPr/>
        </p:nvGraphicFramePr>
        <p:xfrm>
          <a:off x="971550" y="1484313"/>
          <a:ext cx="6624638" cy="4392612"/>
        </p:xfrm>
        <a:graphic>
          <a:graphicData uri="http://schemas.openxmlformats.org/presentationml/2006/ole">
            <mc:AlternateContent xmlns:mc="http://schemas.openxmlformats.org/markup-compatibility/2006">
              <mc:Choice xmlns:v="urn:schemas-microsoft-com:vml" Requires="v">
                <p:oleObj spid="_x0000_s46097" name="グラフ" r:id="rId4" imgW="4960551" imgH="3444191" progId="Excel.Sheet.8">
                  <p:embed/>
                </p:oleObj>
              </mc:Choice>
              <mc:Fallback>
                <p:oleObj name="グラフ" r:id="rId4" imgW="4960551" imgH="3444191" progId="Excel.Shee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1484313"/>
                        <a:ext cx="6624638"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06090"/>
          </a:xfrm>
        </p:spPr>
        <p:txBody>
          <a:bodyPr/>
          <a:lstStyle/>
          <a:p>
            <a:r>
              <a:rPr lang="ja-JP" altLang="en-US" dirty="0" smtClean="0"/>
              <a:t>重点都市の空気の質</a:t>
            </a:r>
            <a:endParaRPr lang="zh-CN" altLang="en-US" dirty="0"/>
          </a:p>
        </p:txBody>
      </p:sp>
      <p:sp>
        <p:nvSpPr>
          <p:cNvPr id="3" name="縦書きテキスト プレースホルダー 2"/>
          <p:cNvSpPr>
            <a:spLocks noGrp="1"/>
          </p:cNvSpPr>
          <p:nvPr>
            <p:ph type="body" orient="vert" idx="1"/>
          </p:nvPr>
        </p:nvSpPr>
        <p:spPr>
          <a:xfrm>
            <a:off x="457200" y="1340768"/>
            <a:ext cx="8229600" cy="5184576"/>
          </a:xfrm>
        </p:spPr>
        <p:txBody>
          <a:bodyPr/>
          <a:lstStyle/>
          <a:p>
            <a:endParaRPr lang="zh-CN" altLang="en-US" dirty="0"/>
          </a:p>
        </p:txBody>
      </p:sp>
      <p:graphicFrame>
        <p:nvGraphicFramePr>
          <p:cNvPr id="4" name="グラフ 3"/>
          <p:cNvGraphicFramePr>
            <a:graphicFrameLocks/>
          </p:cNvGraphicFramePr>
          <p:nvPr>
            <p:extLst>
              <p:ext uri="{D42A27DB-BD31-4B8C-83A1-F6EECF244321}">
                <p14:modId xmlns:p14="http://schemas.microsoft.com/office/powerpoint/2010/main" val="474173618"/>
              </p:ext>
            </p:extLst>
          </p:nvPr>
        </p:nvGraphicFramePr>
        <p:xfrm>
          <a:off x="1043608" y="2057400"/>
          <a:ext cx="7128792" cy="42519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72701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229600" cy="633412"/>
          </a:xfrm>
        </p:spPr>
        <p:txBody>
          <a:bodyPr/>
          <a:lstStyle/>
          <a:p>
            <a:pPr eaLnBrk="1" hangingPunct="1"/>
            <a:r>
              <a:rPr lang="ja-JP" altLang="en-US" sz="4000" smtClean="0"/>
              <a:t>荒れる大地と農村の貧困</a:t>
            </a:r>
          </a:p>
        </p:txBody>
      </p:sp>
      <p:sp>
        <p:nvSpPr>
          <p:cNvPr id="48131" name="Rectangle 3"/>
          <p:cNvSpPr>
            <a:spLocks noGrp="1" noChangeArrowheads="1"/>
          </p:cNvSpPr>
          <p:nvPr>
            <p:ph type="body" idx="1"/>
          </p:nvPr>
        </p:nvSpPr>
        <p:spPr>
          <a:xfrm>
            <a:off x="457200" y="1125538"/>
            <a:ext cx="8229600" cy="5000625"/>
          </a:xfrm>
        </p:spPr>
        <p:txBody>
          <a:bodyPr/>
          <a:lstStyle/>
          <a:p>
            <a:pPr eaLnBrk="1" hangingPunct="1">
              <a:buFontTx/>
              <a:buNone/>
            </a:pPr>
            <a:r>
              <a:rPr lang="ja-JP" altLang="en-US" smtClean="0"/>
              <a:t>水土流失（</a:t>
            </a:r>
            <a:r>
              <a:rPr lang="en-US" altLang="ja-JP" smtClean="0"/>
              <a:t>08</a:t>
            </a:r>
            <a:r>
              <a:rPr lang="ja-JP" altLang="en-US" smtClean="0"/>
              <a:t>年　国土面積の</a:t>
            </a:r>
            <a:r>
              <a:rPr lang="en-US" altLang="ja-JP" smtClean="0"/>
              <a:t>37</a:t>
            </a:r>
            <a:r>
              <a:rPr lang="ja-JP" altLang="en-US" smtClean="0"/>
              <a:t>％）</a:t>
            </a:r>
          </a:p>
          <a:p>
            <a:pPr eaLnBrk="1" hangingPunct="1">
              <a:buFontTx/>
              <a:buNone/>
            </a:pPr>
            <a:r>
              <a:rPr lang="ja-JP" altLang="en-US" smtClean="0"/>
              <a:t>荒漠化被害　年間</a:t>
            </a:r>
            <a:r>
              <a:rPr lang="en-US" altLang="ja-JP" smtClean="0"/>
              <a:t>500</a:t>
            </a:r>
            <a:r>
              <a:rPr lang="ja-JP" altLang="en-US" smtClean="0"/>
              <a:t>億元以上、</a:t>
            </a:r>
            <a:r>
              <a:rPr lang="en-US" altLang="ja-JP" smtClean="0"/>
              <a:t>4</a:t>
            </a:r>
            <a:r>
              <a:rPr lang="ja-JP" altLang="en-US" smtClean="0"/>
              <a:t>億人</a:t>
            </a:r>
          </a:p>
          <a:p>
            <a:pPr eaLnBrk="1" hangingPunct="1">
              <a:buFontTx/>
              <a:buNone/>
            </a:pPr>
            <a:r>
              <a:rPr lang="ja-JP" altLang="en-US" smtClean="0">
                <a:solidFill>
                  <a:schemeClr val="accent2"/>
                </a:solidFill>
              </a:rPr>
              <a:t>原因</a:t>
            </a:r>
            <a:r>
              <a:rPr lang="ja-JP" altLang="en-US" smtClean="0"/>
              <a:t>～過伐採、過放牧、過耕作</a:t>
            </a:r>
          </a:p>
          <a:p>
            <a:pPr eaLnBrk="1" hangingPunct="1">
              <a:buFontTx/>
              <a:buNone/>
            </a:pPr>
            <a:r>
              <a:rPr lang="ja-JP" altLang="en-US" smtClean="0">
                <a:solidFill>
                  <a:schemeClr val="accent2"/>
                </a:solidFill>
              </a:rPr>
              <a:t>退耕還林</a:t>
            </a:r>
            <a:r>
              <a:rPr lang="ja-JP" altLang="en-US" smtClean="0"/>
              <a:t>～</a:t>
            </a:r>
            <a:r>
              <a:rPr lang="en-US" altLang="ja-JP" smtClean="0"/>
              <a:t>99</a:t>
            </a:r>
            <a:r>
              <a:rPr lang="ja-JP" altLang="en-US" smtClean="0"/>
              <a:t>年から、農家に対して補償しているが</a:t>
            </a:r>
          </a:p>
          <a:p>
            <a:pPr eaLnBrk="1" hangingPunct="1">
              <a:buFontTx/>
              <a:buNone/>
            </a:pPr>
            <a:r>
              <a:rPr lang="ja-JP" altLang="en-US" smtClean="0">
                <a:solidFill>
                  <a:schemeClr val="accent2"/>
                </a:solidFill>
              </a:rPr>
              <a:t>生態移民</a:t>
            </a:r>
            <a:r>
              <a:rPr lang="ja-JP" altLang="en-US" smtClean="0"/>
              <a:t>～土地の荒漠化と貧困の連鎖から抜け出すために（強制あるいは任意で）</a:t>
            </a:r>
            <a:endParaRPr lang="ja-JP" altLang="en-US" smtClean="0">
              <a:solidFill>
                <a:schemeClr val="accent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番号プレースホルダ 4"/>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6FC97EB8-C28C-4D86-BF49-19D055E62818}" type="slidenum">
              <a:rPr lang="en-US" altLang="ja-JP" sz="1400"/>
              <a:pPr algn="r" eaLnBrk="1" hangingPunct="1">
                <a:spcBef>
                  <a:spcPct val="0"/>
                </a:spcBef>
                <a:buFontTx/>
                <a:buNone/>
              </a:pPr>
              <a:t>39</a:t>
            </a:fld>
            <a:endParaRPr lang="en-US" altLang="ja-JP" sz="1400"/>
          </a:p>
        </p:txBody>
      </p:sp>
      <p:sp>
        <p:nvSpPr>
          <p:cNvPr id="49155" name="Rectangle 2"/>
          <p:cNvSpPr>
            <a:spLocks noGrp="1" noChangeArrowheads="1"/>
          </p:cNvSpPr>
          <p:nvPr>
            <p:ph type="title" idx="4294967295"/>
          </p:nvPr>
        </p:nvSpPr>
        <p:spPr>
          <a:xfrm>
            <a:off x="468313" y="188913"/>
            <a:ext cx="8229600" cy="1139825"/>
          </a:xfrm>
        </p:spPr>
        <p:txBody>
          <a:bodyPr/>
          <a:lstStyle/>
          <a:p>
            <a:pPr eaLnBrk="1" hangingPunct="1"/>
            <a:r>
              <a:rPr lang="ja-JP" altLang="en-US" sz="3200" smtClean="0"/>
              <a:t>貴州省西南部のカルスト地域</a:t>
            </a:r>
            <a:br>
              <a:rPr lang="ja-JP" altLang="en-US" sz="3200" smtClean="0"/>
            </a:br>
            <a:r>
              <a:rPr lang="ja-JP" altLang="en-US" sz="3200" smtClean="0"/>
              <a:t>（水土流出を防ぐ石垣；　</a:t>
            </a:r>
            <a:r>
              <a:rPr lang="en-US" altLang="ja-JP" sz="3200" smtClean="0"/>
              <a:t>2007</a:t>
            </a:r>
            <a:r>
              <a:rPr lang="ja-JP" altLang="en-US" sz="3200" smtClean="0"/>
              <a:t>年</a:t>
            </a:r>
            <a:r>
              <a:rPr lang="en-US" altLang="ja-JP" sz="3200" smtClean="0"/>
              <a:t>9</a:t>
            </a:r>
            <a:r>
              <a:rPr lang="ja-JP" altLang="en-US" sz="3200" smtClean="0"/>
              <a:t>月）</a:t>
            </a:r>
          </a:p>
        </p:txBody>
      </p:sp>
      <p:pic>
        <p:nvPicPr>
          <p:cNvPr id="491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574800"/>
            <a:ext cx="6769100" cy="506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番号プレースホルダ 4"/>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9D977B3F-AD27-4C44-BEEE-7C9625161685}" type="slidenum">
              <a:rPr lang="en-US" altLang="ja-JP" sz="1400"/>
              <a:pPr algn="r" eaLnBrk="1" hangingPunct="1">
                <a:spcBef>
                  <a:spcPct val="0"/>
                </a:spcBef>
                <a:buFontTx/>
                <a:buNone/>
              </a:pPr>
              <a:t>40</a:t>
            </a:fld>
            <a:endParaRPr lang="en-US" altLang="ja-JP" sz="1400"/>
          </a:p>
        </p:txBody>
      </p:sp>
      <p:sp>
        <p:nvSpPr>
          <p:cNvPr id="51203" name="Rectangle 2"/>
          <p:cNvSpPr>
            <a:spLocks noGrp="1" noChangeArrowheads="1"/>
          </p:cNvSpPr>
          <p:nvPr>
            <p:ph type="title" idx="4294967295"/>
          </p:nvPr>
        </p:nvSpPr>
        <p:spPr>
          <a:xfrm>
            <a:off x="468313" y="188913"/>
            <a:ext cx="8229600" cy="1139825"/>
          </a:xfrm>
        </p:spPr>
        <p:txBody>
          <a:bodyPr/>
          <a:lstStyle/>
          <a:p>
            <a:pPr eaLnBrk="1" hangingPunct="1"/>
            <a:r>
              <a:rPr lang="ja-JP" altLang="en-US" sz="3200" smtClean="0"/>
              <a:t>内モンゴル自治区ホルチン砂漠</a:t>
            </a:r>
            <a:br>
              <a:rPr lang="ja-JP" altLang="en-US" sz="3200" smtClean="0"/>
            </a:br>
            <a:r>
              <a:rPr lang="ja-JP" altLang="en-US" sz="3200" smtClean="0"/>
              <a:t>（</a:t>
            </a:r>
            <a:r>
              <a:rPr lang="en-US" altLang="ja-JP" sz="3200" smtClean="0"/>
              <a:t>2006</a:t>
            </a:r>
            <a:r>
              <a:rPr lang="ja-JP" altLang="en-US" sz="3200" smtClean="0"/>
              <a:t>年</a:t>
            </a:r>
            <a:r>
              <a:rPr lang="en-US" altLang="ja-JP" sz="3200" smtClean="0"/>
              <a:t>8</a:t>
            </a:r>
            <a:r>
              <a:rPr lang="ja-JP" altLang="en-US" sz="3200" smtClean="0"/>
              <a:t>月）</a:t>
            </a:r>
          </a:p>
        </p:txBody>
      </p:sp>
      <p:pic>
        <p:nvPicPr>
          <p:cNvPr id="5120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557338"/>
            <a:ext cx="67691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番号プレースホルダ 6"/>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79C28BCD-D901-4576-9AA6-E0F60BA802F0}" type="slidenum">
              <a:rPr lang="en-US" altLang="ja-JP" sz="1400"/>
              <a:pPr algn="r" eaLnBrk="1" hangingPunct="1">
                <a:spcBef>
                  <a:spcPct val="0"/>
                </a:spcBef>
                <a:buFontTx/>
                <a:buNone/>
              </a:pPr>
              <a:t>41</a:t>
            </a:fld>
            <a:endParaRPr lang="en-US" altLang="ja-JP" sz="1400"/>
          </a:p>
        </p:txBody>
      </p:sp>
      <p:sp>
        <p:nvSpPr>
          <p:cNvPr id="53251" name="Rectangle 2"/>
          <p:cNvSpPr>
            <a:spLocks noGrp="1" noChangeArrowheads="1"/>
          </p:cNvSpPr>
          <p:nvPr>
            <p:ph type="title" idx="4294967295"/>
          </p:nvPr>
        </p:nvSpPr>
        <p:spPr/>
        <p:txBody>
          <a:bodyPr/>
          <a:lstStyle/>
          <a:p>
            <a:pPr eaLnBrk="1" hangingPunct="1"/>
            <a:r>
              <a:rPr lang="ja-JP" altLang="en-US" smtClean="0"/>
              <a:t>農村の貧困と土地の荒廃 </a:t>
            </a:r>
          </a:p>
        </p:txBody>
      </p:sp>
      <p:sp>
        <p:nvSpPr>
          <p:cNvPr id="53252" name="Rectangle 3"/>
          <p:cNvSpPr>
            <a:spLocks noGrp="1" noChangeArrowheads="1"/>
          </p:cNvSpPr>
          <p:nvPr>
            <p:ph type="body" sz="half" idx="4294967295"/>
          </p:nvPr>
        </p:nvSpPr>
        <p:spPr>
          <a:xfrm>
            <a:off x="457200" y="1600200"/>
            <a:ext cx="7786688" cy="2116138"/>
          </a:xfrm>
        </p:spPr>
        <p:txBody>
          <a:bodyPr/>
          <a:lstStyle/>
          <a:p>
            <a:pPr eaLnBrk="1" hangingPunct="1"/>
            <a:r>
              <a:rPr lang="ja-JP" altLang="en-US" sz="2800" smtClean="0"/>
              <a:t>水土流失や荒漠化の原因</a:t>
            </a:r>
          </a:p>
          <a:p>
            <a:pPr lvl="1" eaLnBrk="1" hangingPunct="1"/>
            <a:r>
              <a:rPr lang="ja-JP" altLang="en-US" sz="2400" smtClean="0"/>
              <a:t>地形、および乾燥・風・降雨といった気象条件</a:t>
            </a:r>
          </a:p>
          <a:p>
            <a:pPr lvl="1" eaLnBrk="1" hangingPunct="1"/>
            <a:r>
              <a:rPr lang="ja-JP" altLang="en-US" sz="2400" smtClean="0"/>
              <a:t>過伐採・過耕作・過放牧といった人為的要因</a:t>
            </a:r>
          </a:p>
          <a:p>
            <a:pPr eaLnBrk="1" hangingPunct="1"/>
            <a:r>
              <a:rPr lang="ja-JP" altLang="en-US" sz="2800" smtClean="0"/>
              <a:t>貧困の悪循環</a:t>
            </a:r>
          </a:p>
        </p:txBody>
      </p:sp>
      <p:sp>
        <p:nvSpPr>
          <p:cNvPr id="53253" name="Text Box 16"/>
          <p:cNvSpPr txBox="1">
            <a:spLocks noChangeArrowheads="1"/>
          </p:cNvSpPr>
          <p:nvPr/>
        </p:nvSpPr>
        <p:spPr bwMode="auto">
          <a:xfrm>
            <a:off x="1908175" y="3716338"/>
            <a:ext cx="86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400"/>
              <a:t>貧困</a:t>
            </a:r>
          </a:p>
        </p:txBody>
      </p:sp>
      <p:sp>
        <p:nvSpPr>
          <p:cNvPr id="53254" name="Line 18"/>
          <p:cNvSpPr>
            <a:spLocks noChangeShapeType="1"/>
          </p:cNvSpPr>
          <p:nvPr/>
        </p:nvSpPr>
        <p:spPr bwMode="auto">
          <a:xfrm>
            <a:off x="2771775" y="3933825"/>
            <a:ext cx="1295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55" name="Text Box 19"/>
          <p:cNvSpPr txBox="1">
            <a:spLocks noChangeArrowheads="1"/>
          </p:cNvSpPr>
          <p:nvPr/>
        </p:nvSpPr>
        <p:spPr bwMode="auto">
          <a:xfrm>
            <a:off x="6084888" y="5084763"/>
            <a:ext cx="172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400"/>
              <a:t>人口圧力</a:t>
            </a:r>
          </a:p>
        </p:txBody>
      </p:sp>
      <p:sp>
        <p:nvSpPr>
          <p:cNvPr id="53256" name="Text Box 21"/>
          <p:cNvSpPr txBox="1">
            <a:spLocks noChangeArrowheads="1"/>
          </p:cNvSpPr>
          <p:nvPr/>
        </p:nvSpPr>
        <p:spPr bwMode="auto">
          <a:xfrm>
            <a:off x="4211638" y="3716338"/>
            <a:ext cx="3168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400"/>
              <a:t>教育水準低・出生率大</a:t>
            </a:r>
          </a:p>
        </p:txBody>
      </p:sp>
      <p:sp>
        <p:nvSpPr>
          <p:cNvPr id="53257" name="Line 22"/>
          <p:cNvSpPr>
            <a:spLocks noChangeShapeType="1"/>
          </p:cNvSpPr>
          <p:nvPr/>
        </p:nvSpPr>
        <p:spPr bwMode="auto">
          <a:xfrm>
            <a:off x="6011863" y="4221163"/>
            <a:ext cx="647700" cy="9366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58" name="Text Box 23"/>
          <p:cNvSpPr txBox="1">
            <a:spLocks noChangeArrowheads="1"/>
          </p:cNvSpPr>
          <p:nvPr/>
        </p:nvSpPr>
        <p:spPr bwMode="auto">
          <a:xfrm>
            <a:off x="3348038" y="5734050"/>
            <a:ext cx="2232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400"/>
              <a:t>過耕作・過放牧</a:t>
            </a:r>
          </a:p>
        </p:txBody>
      </p:sp>
      <p:sp>
        <p:nvSpPr>
          <p:cNvPr id="53259" name="Text Box 24"/>
          <p:cNvSpPr txBox="1">
            <a:spLocks noChangeArrowheads="1"/>
          </p:cNvSpPr>
          <p:nvPr/>
        </p:nvSpPr>
        <p:spPr bwMode="auto">
          <a:xfrm>
            <a:off x="971550" y="4941888"/>
            <a:ext cx="2520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400"/>
              <a:t>自然環境の悪化</a:t>
            </a:r>
          </a:p>
        </p:txBody>
      </p:sp>
      <p:sp>
        <p:nvSpPr>
          <p:cNvPr id="53260" name="Line 25"/>
          <p:cNvSpPr>
            <a:spLocks noChangeShapeType="1"/>
          </p:cNvSpPr>
          <p:nvPr/>
        </p:nvSpPr>
        <p:spPr bwMode="auto">
          <a:xfrm flipH="1">
            <a:off x="5508625" y="5589588"/>
            <a:ext cx="790575"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61" name="Line 26"/>
          <p:cNvSpPr>
            <a:spLocks noChangeShapeType="1"/>
          </p:cNvSpPr>
          <p:nvPr/>
        </p:nvSpPr>
        <p:spPr bwMode="auto">
          <a:xfrm flipH="1" flipV="1">
            <a:off x="3132138" y="5445125"/>
            <a:ext cx="647700" cy="360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62" name="Line 27"/>
          <p:cNvSpPr>
            <a:spLocks noChangeShapeType="1"/>
          </p:cNvSpPr>
          <p:nvPr/>
        </p:nvSpPr>
        <p:spPr bwMode="auto">
          <a:xfrm flipH="1" flipV="1">
            <a:off x="2339975" y="4292600"/>
            <a:ext cx="144463"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0118CFDE-23CC-4F9F-AE60-E17F949DBB1B}" type="slidenum">
              <a:rPr lang="en-US" altLang="ja-JP" sz="1400"/>
              <a:pPr algn="r" eaLnBrk="1" hangingPunct="1">
                <a:spcBef>
                  <a:spcPct val="0"/>
                </a:spcBef>
                <a:buFontTx/>
                <a:buNone/>
              </a:pPr>
              <a:t>42</a:t>
            </a:fld>
            <a:endParaRPr lang="en-US" altLang="ja-JP" sz="1400"/>
          </a:p>
        </p:txBody>
      </p:sp>
      <p:sp>
        <p:nvSpPr>
          <p:cNvPr id="55299" name="Rectangle 2"/>
          <p:cNvSpPr>
            <a:spLocks noGrp="1" noChangeArrowheads="1"/>
          </p:cNvSpPr>
          <p:nvPr>
            <p:ph type="title" idx="4294967295"/>
          </p:nvPr>
        </p:nvSpPr>
        <p:spPr/>
        <p:txBody>
          <a:bodyPr/>
          <a:lstStyle/>
          <a:p>
            <a:pPr eaLnBrk="1" hangingPunct="1"/>
            <a:r>
              <a:rPr lang="ja-JP" altLang="en-US" smtClean="0"/>
              <a:t>退耕還林と生態移民 </a:t>
            </a:r>
          </a:p>
        </p:txBody>
      </p:sp>
      <p:sp>
        <p:nvSpPr>
          <p:cNvPr id="55300" name="Rectangle 3"/>
          <p:cNvSpPr>
            <a:spLocks noGrp="1" noChangeArrowheads="1"/>
          </p:cNvSpPr>
          <p:nvPr>
            <p:ph type="body" idx="4294967295"/>
          </p:nvPr>
        </p:nvSpPr>
        <p:spPr/>
        <p:txBody>
          <a:bodyPr/>
          <a:lstStyle/>
          <a:p>
            <a:pPr eaLnBrk="1" hangingPunct="1"/>
            <a:r>
              <a:rPr lang="ja-JP" altLang="en-US" smtClean="0"/>
              <a:t>退耕還林（還草）</a:t>
            </a:r>
          </a:p>
          <a:p>
            <a:pPr lvl="1" eaLnBrk="1" hangingPunct="1"/>
            <a:r>
              <a:rPr lang="ja-JP" altLang="en-US" smtClean="0"/>
              <a:t>条件不利地での無理な耕作を中止し、植林を実施して森林を回復させる代わりに、農家に対しては耕作をやめた面積に応じて食糧を現物支給し、若干の現金支給も行う</a:t>
            </a:r>
          </a:p>
          <a:p>
            <a:pPr lvl="1" eaLnBrk="1" hangingPunct="1"/>
            <a:r>
              <a:rPr lang="en-US" altLang="ja-JP" smtClean="0"/>
              <a:t>2002</a:t>
            </a:r>
            <a:r>
              <a:rPr lang="ja-JP" altLang="en-US" smtClean="0"/>
              <a:t>年から正式に開始</a:t>
            </a:r>
          </a:p>
          <a:p>
            <a:pPr eaLnBrk="1" hangingPunct="1"/>
            <a:r>
              <a:rPr lang="ja-JP" altLang="en-US" smtClean="0"/>
              <a:t>生態移民</a:t>
            </a:r>
          </a:p>
          <a:p>
            <a:pPr lvl="1" eaLnBrk="1" hangingPunct="1"/>
            <a:r>
              <a:rPr lang="ja-JP" altLang="en-US" smtClean="0"/>
              <a:t>農民を移住させることにより、貧困の悪循環からの脱出をはかる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74638"/>
            <a:ext cx="8229600" cy="1209675"/>
          </a:xfrm>
        </p:spPr>
        <p:txBody>
          <a:bodyPr/>
          <a:lstStyle/>
          <a:p>
            <a:pPr eaLnBrk="1" hangingPunct="1"/>
            <a:r>
              <a:rPr lang="ja-JP" altLang="en-US" sz="4000" smtClean="0"/>
              <a:t>「荒漠化を抑制」との報道</a:t>
            </a:r>
            <a:br>
              <a:rPr lang="ja-JP" altLang="en-US" sz="4000" smtClean="0"/>
            </a:br>
            <a:r>
              <a:rPr lang="ja-JP" altLang="en-US" sz="2800" smtClean="0"/>
              <a:t>（</a:t>
            </a:r>
            <a:r>
              <a:rPr lang="en-US" altLang="ja-JP" sz="2800" smtClean="0"/>
              <a:t>『</a:t>
            </a:r>
            <a:r>
              <a:rPr lang="ja-JP" altLang="en-US" sz="2800" smtClean="0"/>
              <a:t>経済日報</a:t>
            </a:r>
            <a:r>
              <a:rPr lang="en-US" altLang="ja-JP" sz="2800" smtClean="0"/>
              <a:t>』2013</a:t>
            </a:r>
            <a:r>
              <a:rPr lang="ja-JP" altLang="en-US" sz="2800" smtClean="0"/>
              <a:t>年</a:t>
            </a:r>
            <a:r>
              <a:rPr lang="en-US" altLang="ja-JP" sz="2800" smtClean="0"/>
              <a:t>6</a:t>
            </a:r>
            <a:r>
              <a:rPr lang="ja-JP" altLang="en-US" sz="2800" smtClean="0"/>
              <a:t>月</a:t>
            </a:r>
            <a:r>
              <a:rPr lang="en-US" altLang="ja-JP" sz="2800" smtClean="0"/>
              <a:t>17</a:t>
            </a:r>
            <a:r>
              <a:rPr lang="ja-JP" altLang="en-US" sz="2800" smtClean="0"/>
              <a:t>日）</a:t>
            </a:r>
            <a:endParaRPr lang="ja-JP" altLang="en-US" sz="4000" smtClean="0"/>
          </a:p>
        </p:txBody>
      </p:sp>
      <p:sp>
        <p:nvSpPr>
          <p:cNvPr id="57347" name="Rectangle 3"/>
          <p:cNvSpPr>
            <a:spLocks noGrp="1" noChangeArrowheads="1"/>
          </p:cNvSpPr>
          <p:nvPr>
            <p:ph type="body" idx="1"/>
          </p:nvPr>
        </p:nvSpPr>
        <p:spPr/>
        <p:txBody>
          <a:bodyPr/>
          <a:lstStyle/>
          <a:p>
            <a:pPr eaLnBrk="1" hangingPunct="1">
              <a:lnSpc>
                <a:spcPct val="90000"/>
              </a:lnSpc>
              <a:buFontTx/>
              <a:buNone/>
            </a:pPr>
            <a:r>
              <a:rPr lang="ja-JP" altLang="en-US" smtClean="0"/>
              <a:t>＊</a:t>
            </a:r>
            <a:r>
              <a:rPr lang="en-US" altLang="ja-JP" smtClean="0"/>
              <a:t>20</a:t>
            </a:r>
            <a:r>
              <a:rPr lang="ja-JP" altLang="en-US" smtClean="0"/>
              <a:t>世紀末には毎年</a:t>
            </a:r>
            <a:r>
              <a:rPr lang="en-US" altLang="ja-JP" smtClean="0"/>
              <a:t>3436㎢</a:t>
            </a:r>
            <a:r>
              <a:rPr lang="ja-JP" altLang="en-US" smtClean="0"/>
              <a:t>砂漠が拡張</a:t>
            </a:r>
          </a:p>
          <a:p>
            <a:pPr eaLnBrk="1" hangingPunct="1">
              <a:lnSpc>
                <a:spcPct val="90000"/>
              </a:lnSpc>
              <a:buFontTx/>
              <a:buNone/>
            </a:pPr>
            <a:r>
              <a:rPr lang="ja-JP" altLang="en-US" smtClean="0"/>
              <a:t>　→</a:t>
            </a:r>
            <a:r>
              <a:rPr lang="en-US" altLang="ja-JP" smtClean="0"/>
              <a:t>2005</a:t>
            </a:r>
            <a:r>
              <a:rPr lang="ja-JP" altLang="en-US" smtClean="0"/>
              <a:t>～</a:t>
            </a:r>
            <a:r>
              <a:rPr lang="en-US" altLang="ja-JP" smtClean="0"/>
              <a:t>09</a:t>
            </a:r>
            <a:r>
              <a:rPr lang="ja-JP" altLang="en-US" smtClean="0"/>
              <a:t>　毎年</a:t>
            </a:r>
            <a:r>
              <a:rPr lang="en-US" altLang="ja-JP" smtClean="0"/>
              <a:t>1717㎢</a:t>
            </a:r>
            <a:r>
              <a:rPr lang="ja-JP" altLang="en-US" smtClean="0"/>
              <a:t>砂漠が縮小</a:t>
            </a:r>
          </a:p>
          <a:p>
            <a:pPr eaLnBrk="1" hangingPunct="1">
              <a:lnSpc>
                <a:spcPct val="90000"/>
              </a:lnSpc>
              <a:buFontTx/>
              <a:buNone/>
            </a:pPr>
            <a:r>
              <a:rPr lang="ja-JP" altLang="en-US" smtClean="0"/>
              <a:t>＊植物被覆年平均</a:t>
            </a:r>
            <a:r>
              <a:rPr lang="en-US" altLang="ja-JP" smtClean="0"/>
              <a:t>0.12</a:t>
            </a:r>
            <a:r>
              <a:rPr lang="ja-JP" altLang="en-US" smtClean="0"/>
              <a:t>％増加</a:t>
            </a:r>
          </a:p>
          <a:p>
            <a:pPr eaLnBrk="1" hangingPunct="1">
              <a:lnSpc>
                <a:spcPct val="90000"/>
              </a:lnSpc>
              <a:buFontTx/>
              <a:buNone/>
            </a:pPr>
            <a:r>
              <a:rPr lang="ja-JP" altLang="en-US" smtClean="0"/>
              <a:t>　重点地区では</a:t>
            </a:r>
            <a:r>
              <a:rPr lang="en-US" altLang="ja-JP" smtClean="0"/>
              <a:t>20</a:t>
            </a:r>
            <a:r>
              <a:rPr lang="ja-JP" altLang="en-US" smtClean="0"/>
              <a:t>％以上</a:t>
            </a:r>
          </a:p>
          <a:p>
            <a:pPr eaLnBrk="1" hangingPunct="1">
              <a:lnSpc>
                <a:spcPct val="90000"/>
              </a:lnSpc>
              <a:buFontTx/>
              <a:buNone/>
            </a:pPr>
            <a:r>
              <a:rPr lang="ja-JP" altLang="en-US" smtClean="0"/>
              <a:t>＊（しかし）荒漠化</a:t>
            </a:r>
            <a:r>
              <a:rPr lang="en-US" altLang="ja-JP" smtClean="0"/>
              <a:t>262</a:t>
            </a:r>
            <a:r>
              <a:rPr lang="ja-JP" altLang="en-US" smtClean="0"/>
              <a:t>万㎢</a:t>
            </a:r>
            <a:r>
              <a:rPr lang="en-US" altLang="ja-JP" smtClean="0"/>
              <a:t>(</a:t>
            </a:r>
            <a:r>
              <a:rPr lang="ja-JP" altLang="en-US" smtClean="0"/>
              <a:t>全国の</a:t>
            </a:r>
            <a:r>
              <a:rPr lang="en-US" altLang="ja-JP" smtClean="0"/>
              <a:t>27</a:t>
            </a:r>
            <a:r>
              <a:rPr lang="ja-JP" altLang="en-US" smtClean="0"/>
              <a:t>％）</a:t>
            </a:r>
          </a:p>
          <a:p>
            <a:pPr eaLnBrk="1" hangingPunct="1">
              <a:lnSpc>
                <a:spcPct val="90000"/>
              </a:lnSpc>
              <a:buFontTx/>
              <a:buNone/>
            </a:pPr>
            <a:r>
              <a:rPr lang="ja-JP" altLang="en-US" smtClean="0"/>
              <a:t>　砂漠化</a:t>
            </a:r>
            <a:r>
              <a:rPr lang="en-US" altLang="ja-JP" smtClean="0"/>
              <a:t>173</a:t>
            </a:r>
            <a:r>
              <a:rPr lang="ja-JP" altLang="en-US" smtClean="0"/>
              <a:t>万㎢</a:t>
            </a:r>
            <a:r>
              <a:rPr lang="en-US" altLang="ja-JP" smtClean="0"/>
              <a:t>(</a:t>
            </a:r>
            <a:r>
              <a:rPr lang="ja-JP" altLang="en-US" smtClean="0"/>
              <a:t>全国の</a:t>
            </a:r>
            <a:r>
              <a:rPr lang="en-US" altLang="ja-JP" smtClean="0"/>
              <a:t>18</a:t>
            </a:r>
            <a:r>
              <a:rPr lang="ja-JP" altLang="en-US" smtClean="0"/>
              <a:t>％）</a:t>
            </a:r>
          </a:p>
          <a:p>
            <a:pPr eaLnBrk="1" hangingPunct="1">
              <a:lnSpc>
                <a:spcPct val="90000"/>
              </a:lnSpc>
              <a:buFontTx/>
              <a:buNone/>
            </a:pPr>
            <a:r>
              <a:rPr lang="ja-JP" altLang="en-US" smtClean="0"/>
              <a:t>　被害を受けている人は</a:t>
            </a:r>
            <a:r>
              <a:rPr lang="en-US" altLang="ja-JP" smtClean="0"/>
              <a:t>4</a:t>
            </a:r>
            <a:r>
              <a:rPr lang="ja-JP" altLang="en-US" smtClean="0"/>
              <a:t>億人で、経済的損失は毎年</a:t>
            </a:r>
            <a:r>
              <a:rPr lang="en-US" altLang="ja-JP" smtClean="0"/>
              <a:t>540</a:t>
            </a:r>
            <a:r>
              <a:rPr lang="ja-JP" altLang="en-US" smtClean="0"/>
              <a:t>億元</a:t>
            </a:r>
          </a:p>
          <a:p>
            <a:pPr eaLnBrk="1" hangingPunct="1">
              <a:lnSpc>
                <a:spcPct val="90000"/>
              </a:lnSpc>
              <a:buFontTx/>
              <a:buNone/>
            </a:pPr>
            <a:endParaRPr lang="ja-JP" altLang="en-US" smtClean="0"/>
          </a:p>
          <a:p>
            <a:pPr eaLnBrk="1" hangingPunct="1">
              <a:lnSpc>
                <a:spcPct val="90000"/>
              </a:lnSpc>
            </a:pPr>
            <a:endParaRPr lang="ja-JP" altLang="en-US" smtClean="0"/>
          </a:p>
          <a:p>
            <a:pPr eaLnBrk="1" hangingPunct="1">
              <a:lnSpc>
                <a:spcPct val="90000"/>
              </a:lnSpc>
            </a:pPr>
            <a:endParaRPr lang="en-US" altLang="ja-JP"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00393FFE-00F4-4FFA-ACC3-85642F0C69DF}" type="slidenum">
              <a:rPr lang="en-US" altLang="ja-JP" sz="1400"/>
              <a:pPr algn="r" eaLnBrk="1" hangingPunct="1">
                <a:spcBef>
                  <a:spcPct val="0"/>
                </a:spcBef>
                <a:buFontTx/>
                <a:buNone/>
              </a:pPr>
              <a:t>44</a:t>
            </a:fld>
            <a:endParaRPr lang="en-US" altLang="ja-JP" sz="1400"/>
          </a:p>
        </p:txBody>
      </p:sp>
      <p:sp>
        <p:nvSpPr>
          <p:cNvPr id="58371" name="Rectangle 2"/>
          <p:cNvSpPr>
            <a:spLocks noGrp="1" noChangeArrowheads="1"/>
          </p:cNvSpPr>
          <p:nvPr>
            <p:ph type="title" idx="4294967295"/>
          </p:nvPr>
        </p:nvSpPr>
        <p:spPr>
          <a:xfrm>
            <a:off x="457200" y="274638"/>
            <a:ext cx="8229600" cy="777875"/>
          </a:xfrm>
        </p:spPr>
        <p:txBody>
          <a:bodyPr/>
          <a:lstStyle/>
          <a:p>
            <a:pPr eaLnBrk="1" hangingPunct="1"/>
            <a:r>
              <a:rPr lang="ja-JP" altLang="en-US" smtClean="0"/>
              <a:t>地球温暖化問題への対応</a:t>
            </a:r>
          </a:p>
        </p:txBody>
      </p:sp>
      <p:sp>
        <p:nvSpPr>
          <p:cNvPr id="58372" name="Rectangle 3"/>
          <p:cNvSpPr>
            <a:spLocks noGrp="1" noChangeArrowheads="1"/>
          </p:cNvSpPr>
          <p:nvPr>
            <p:ph type="body" idx="4294967295"/>
          </p:nvPr>
        </p:nvSpPr>
        <p:spPr>
          <a:xfrm>
            <a:off x="468313" y="981075"/>
            <a:ext cx="8229600" cy="5543550"/>
          </a:xfrm>
        </p:spPr>
        <p:txBody>
          <a:bodyPr/>
          <a:lstStyle/>
          <a:p>
            <a:pPr eaLnBrk="1" hangingPunct="1"/>
            <a:r>
              <a:rPr lang="en-US" altLang="ja-JP" smtClean="0"/>
              <a:t>CO</a:t>
            </a:r>
            <a:r>
              <a:rPr lang="en-US" altLang="ja-JP" baseline="-25000" smtClean="0"/>
              <a:t>2</a:t>
            </a:r>
            <a:r>
              <a:rPr lang="ja-JP" altLang="en-US" smtClean="0"/>
              <a:t>排出量</a:t>
            </a:r>
          </a:p>
          <a:p>
            <a:pPr lvl="1" eaLnBrk="1" hangingPunct="1"/>
            <a:r>
              <a:rPr lang="ja-JP" altLang="en-US" smtClean="0"/>
              <a:t>中国は世界一（</a:t>
            </a:r>
            <a:r>
              <a:rPr lang="en-US" altLang="ja-JP" smtClean="0"/>
              <a:t>2007</a:t>
            </a:r>
            <a:r>
              <a:rPr lang="ja-JP" altLang="en-US" smtClean="0"/>
              <a:t>年～）</a:t>
            </a:r>
          </a:p>
          <a:p>
            <a:pPr lvl="1" eaLnBrk="1" hangingPunct="1"/>
            <a:r>
              <a:rPr lang="ja-JP" altLang="en-US" smtClean="0"/>
              <a:t>世界の排出量の</a:t>
            </a:r>
            <a:r>
              <a:rPr lang="en-US" altLang="ja-JP" smtClean="0"/>
              <a:t>21%</a:t>
            </a:r>
            <a:r>
              <a:rPr lang="ja-JP" altLang="en-US" smtClean="0"/>
              <a:t>を占める</a:t>
            </a:r>
          </a:p>
          <a:p>
            <a:pPr eaLnBrk="1" hangingPunct="1"/>
            <a:r>
              <a:rPr lang="en-US" altLang="ja-JP" smtClean="0"/>
              <a:t>CO</a:t>
            </a:r>
            <a:r>
              <a:rPr lang="en-US" altLang="ja-JP" baseline="-25000" smtClean="0"/>
              <a:t>2</a:t>
            </a:r>
            <a:r>
              <a:rPr lang="ja-JP" altLang="en-US" smtClean="0"/>
              <a:t>削減目標</a:t>
            </a:r>
          </a:p>
          <a:p>
            <a:pPr eaLnBrk="1" hangingPunct="1">
              <a:buFontTx/>
              <a:buNone/>
            </a:pPr>
            <a:r>
              <a:rPr lang="ja-JP" altLang="en-US" smtClean="0"/>
              <a:t>　　・・・いずれも</a:t>
            </a:r>
            <a:r>
              <a:rPr lang="ja-JP" altLang="en-US" u="sng" smtClean="0"/>
              <a:t>単位</a:t>
            </a:r>
            <a:r>
              <a:rPr lang="en-US" altLang="ja-JP" u="sng" smtClean="0"/>
              <a:t>GDP</a:t>
            </a:r>
            <a:r>
              <a:rPr lang="ja-JP" altLang="en-US" u="sng" smtClean="0"/>
              <a:t>あたり排出量</a:t>
            </a:r>
          </a:p>
          <a:p>
            <a:pPr lvl="1" eaLnBrk="1" hangingPunct="1"/>
            <a:r>
              <a:rPr lang="en-US" altLang="ja-JP" smtClean="0"/>
              <a:t>2010</a:t>
            </a:r>
            <a:r>
              <a:rPr lang="ja-JP" altLang="en-US" smtClean="0"/>
              <a:t>年までに</a:t>
            </a:r>
            <a:r>
              <a:rPr lang="en-US" altLang="ja-JP" smtClean="0"/>
              <a:t>2005</a:t>
            </a:r>
            <a:r>
              <a:rPr lang="ja-JP" altLang="en-US" smtClean="0"/>
              <a:t>年比で</a:t>
            </a:r>
            <a:r>
              <a:rPr lang="en-US" altLang="ja-JP" smtClean="0"/>
              <a:t>20</a:t>
            </a:r>
            <a:r>
              <a:rPr lang="ja-JP" altLang="en-US" smtClean="0"/>
              <a:t>％削減　（</a:t>
            </a:r>
            <a:r>
              <a:rPr lang="en-US" altLang="ja-JP" smtClean="0"/>
              <a:t>2007</a:t>
            </a:r>
            <a:r>
              <a:rPr lang="ja-JP" altLang="en-US" smtClean="0"/>
              <a:t>年）</a:t>
            </a:r>
          </a:p>
          <a:p>
            <a:pPr lvl="1" eaLnBrk="1" hangingPunct="1"/>
            <a:r>
              <a:rPr lang="en-US" altLang="ja-JP" smtClean="0"/>
              <a:t>2020</a:t>
            </a:r>
            <a:r>
              <a:rPr lang="ja-JP" altLang="en-US" smtClean="0"/>
              <a:t>年までに</a:t>
            </a:r>
            <a:r>
              <a:rPr lang="en-US" altLang="ja-JP" smtClean="0"/>
              <a:t>2005</a:t>
            </a:r>
            <a:r>
              <a:rPr lang="ja-JP" altLang="en-US" smtClean="0"/>
              <a:t>年比で</a:t>
            </a:r>
            <a:r>
              <a:rPr lang="en-US" altLang="ja-JP" smtClean="0"/>
              <a:t>40</a:t>
            </a:r>
            <a:r>
              <a:rPr lang="ja-JP" altLang="en-US" smtClean="0"/>
              <a:t>～</a:t>
            </a:r>
            <a:r>
              <a:rPr lang="en-US" altLang="ja-JP" smtClean="0"/>
              <a:t>45</a:t>
            </a:r>
            <a:r>
              <a:rPr lang="ja-JP" altLang="en-US" smtClean="0"/>
              <a:t>％削減</a:t>
            </a:r>
            <a:br>
              <a:rPr lang="ja-JP" altLang="en-US" smtClean="0"/>
            </a:br>
            <a:r>
              <a:rPr lang="ja-JP" altLang="en-US" smtClean="0"/>
              <a:t>　　　　　　　　　　　　　　　　　　　　　　　　（</a:t>
            </a:r>
            <a:r>
              <a:rPr lang="en-US" altLang="ja-JP" smtClean="0"/>
              <a:t>2009</a:t>
            </a:r>
            <a:r>
              <a:rPr lang="ja-JP" altLang="en-US" smtClean="0"/>
              <a:t>年）</a:t>
            </a:r>
          </a:p>
          <a:p>
            <a:pPr lvl="1" eaLnBrk="1" hangingPunct="1"/>
            <a:r>
              <a:rPr lang="en-US" altLang="ja-JP" smtClean="0"/>
              <a:t>2012</a:t>
            </a:r>
            <a:r>
              <a:rPr lang="ja-JP" altLang="en-US" smtClean="0"/>
              <a:t>年は</a:t>
            </a:r>
            <a:r>
              <a:rPr lang="en-US" altLang="ja-JP" smtClean="0"/>
              <a:t>5.02</a:t>
            </a:r>
            <a:r>
              <a:rPr lang="ja-JP" altLang="en-US" smtClean="0"/>
              <a:t>％削減</a:t>
            </a:r>
            <a:r>
              <a:rPr lang="ja-JP" altLang="en-US" sz="2000" smtClean="0"/>
              <a:t>（</a:t>
            </a:r>
            <a:r>
              <a:rPr lang="en-US" altLang="ja-JP" sz="2000" smtClean="0"/>
              <a:t>『</a:t>
            </a:r>
            <a:r>
              <a:rPr lang="ja-JP" altLang="en-US" sz="2000" smtClean="0"/>
              <a:t>経済日報</a:t>
            </a:r>
            <a:r>
              <a:rPr lang="en-US" altLang="ja-JP" sz="2000" smtClean="0"/>
              <a:t>』2013</a:t>
            </a:r>
            <a:r>
              <a:rPr lang="ja-JP" altLang="en-US" sz="2000" smtClean="0"/>
              <a:t>年</a:t>
            </a:r>
            <a:r>
              <a:rPr lang="en-US" altLang="ja-JP" sz="2000" smtClean="0"/>
              <a:t>6</a:t>
            </a:r>
            <a:r>
              <a:rPr lang="ja-JP" altLang="en-US" sz="2000" smtClean="0"/>
              <a:t>月</a:t>
            </a:r>
            <a:r>
              <a:rPr lang="en-US" altLang="ja-JP" sz="2000" smtClean="0"/>
              <a:t>17</a:t>
            </a:r>
            <a:r>
              <a:rPr lang="ja-JP" altLang="en-US" sz="2000" smtClean="0"/>
              <a:t>日）</a:t>
            </a:r>
          </a:p>
          <a:p>
            <a:pPr lvl="1" eaLnBrk="1" hangingPunct="1">
              <a:buFontTx/>
              <a:buNone/>
            </a:pPr>
            <a:r>
              <a:rPr lang="ja-JP" altLang="en-US" sz="2000" smtClean="0"/>
              <a:t>ー</a:t>
            </a:r>
            <a:r>
              <a:rPr lang="en-US" altLang="ja-JP" sz="2400" smtClean="0"/>
              <a:t>2013</a:t>
            </a:r>
            <a:r>
              <a:rPr lang="ja-JP" altLang="en-US" sz="2400" smtClean="0"/>
              <a:t>年は</a:t>
            </a:r>
            <a:r>
              <a:rPr lang="en-US" altLang="ja-JP" sz="2400" smtClean="0"/>
              <a:t>4.36</a:t>
            </a:r>
            <a:r>
              <a:rPr lang="ja-JP" altLang="en-US" sz="2400" smtClean="0"/>
              <a:t>％減、</a:t>
            </a:r>
            <a:r>
              <a:rPr lang="en-US" altLang="ja-JP" sz="2400" smtClean="0"/>
              <a:t>2014</a:t>
            </a:r>
            <a:r>
              <a:rPr lang="ja-JP" altLang="en-US" sz="2400" smtClean="0"/>
              <a:t>年目標</a:t>
            </a:r>
            <a:r>
              <a:rPr lang="en-US" altLang="ja-JP" sz="2400" smtClean="0"/>
              <a:t>4</a:t>
            </a:r>
            <a:r>
              <a:rPr lang="ja-JP" altLang="en-US" sz="2400" smtClean="0"/>
              <a:t>％減（「人民網」</a:t>
            </a:r>
            <a:r>
              <a:rPr lang="en-US" altLang="ja-JP" sz="1800" smtClean="0"/>
              <a:t>14.3.18</a:t>
            </a:r>
            <a:r>
              <a:rPr lang="ja-JP" altLang="en-US" sz="1800" smtClean="0"/>
              <a:t>）</a:t>
            </a:r>
          </a:p>
          <a:p>
            <a:pPr eaLnBrk="1" hangingPunct="1"/>
            <a:endParaRPr lang="en-US" altLang="ja-JP"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274638"/>
            <a:ext cx="8229600" cy="1066800"/>
          </a:xfrm>
        </p:spPr>
        <p:txBody>
          <a:bodyPr/>
          <a:lstStyle/>
          <a:p>
            <a:pPr eaLnBrk="1" hangingPunct="1"/>
            <a:r>
              <a:rPr lang="en-US" altLang="ja-JP" sz="3600" dirty="0" smtClean="0"/>
              <a:t>2014</a:t>
            </a:r>
            <a:r>
              <a:rPr lang="ja-JP" altLang="en-US" sz="3600" dirty="0" smtClean="0"/>
              <a:t>年の二酸化炭素排出量は</a:t>
            </a:r>
            <a:r>
              <a:rPr lang="en-US" altLang="ja-JP" sz="3600" dirty="0" smtClean="0"/>
              <a:t>330</a:t>
            </a:r>
            <a:r>
              <a:rPr lang="ja-JP" altLang="en-US" sz="3600" dirty="0" smtClean="0"/>
              <a:t>億㌧</a:t>
            </a:r>
            <a:r>
              <a:rPr lang="ja-JP" altLang="en-US" sz="4000" dirty="0" smtClean="0"/>
              <a:t/>
            </a:r>
            <a:br>
              <a:rPr lang="ja-JP" altLang="en-US" sz="4000" dirty="0" smtClean="0"/>
            </a:br>
            <a:r>
              <a:rPr lang="ja-JP" altLang="en-US" sz="2300" dirty="0" smtClean="0"/>
              <a:t>　　　　　　　　　（全国地球温暖化防止活動推進センター）</a:t>
            </a:r>
            <a:endParaRPr lang="ja-JP" altLang="en-US" sz="4000" dirty="0" smtClean="0"/>
          </a:p>
        </p:txBody>
      </p:sp>
      <p:sp>
        <p:nvSpPr>
          <p:cNvPr id="60419" name="Rectangle 3"/>
          <p:cNvSpPr>
            <a:spLocks noGrp="1" noChangeArrowheads="1"/>
          </p:cNvSpPr>
          <p:nvPr>
            <p:ph type="body" idx="1"/>
          </p:nvPr>
        </p:nvSpPr>
        <p:spPr/>
        <p:txBody>
          <a:bodyPr/>
          <a:lstStyle/>
          <a:p>
            <a:pPr eaLnBrk="1" hangingPunct="1">
              <a:buFontTx/>
              <a:buNone/>
            </a:pPr>
            <a:endParaRPr lang="zh-CN" altLang="zh-CN" dirty="0" smtClean="0"/>
          </a:p>
        </p:txBody>
      </p:sp>
      <p:sp>
        <p:nvSpPr>
          <p:cNvPr id="60420" name="Rectangle 6"/>
          <p:cNvSpPr>
            <a:spLocks noChangeArrowheads="1"/>
          </p:cNvSpPr>
          <p:nvPr/>
        </p:nvSpPr>
        <p:spPr bwMode="auto">
          <a:xfrm>
            <a:off x="7308850" y="4365625"/>
            <a:ext cx="1201738" cy="6477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800"/>
              <a:t>07</a:t>
            </a:r>
            <a:r>
              <a:rPr lang="ja-JP" altLang="en-US" sz="1800"/>
              <a:t>年は</a:t>
            </a:r>
          </a:p>
          <a:p>
            <a:pPr algn="ctr" eaLnBrk="1" hangingPunct="1">
              <a:spcBef>
                <a:spcPct val="0"/>
              </a:spcBef>
              <a:buFontTx/>
              <a:buNone/>
            </a:pPr>
            <a:r>
              <a:rPr lang="en-US" altLang="ja-JP" sz="1800"/>
              <a:t>288</a:t>
            </a:r>
            <a:r>
              <a:rPr lang="ja-JP" altLang="en-US" sz="1800"/>
              <a:t>億㌧</a:t>
            </a:r>
          </a:p>
        </p:txBody>
      </p:sp>
      <p:sp>
        <p:nvSpPr>
          <p:cNvPr id="3" name="正方形/長方形 2"/>
          <p:cNvSpPr/>
          <p:nvPr/>
        </p:nvSpPr>
        <p:spPr bwMode="auto">
          <a:xfrm>
            <a:off x="7019925" y="3068638"/>
            <a:ext cx="1800225" cy="79216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eaLnBrk="1" hangingPunct="1">
              <a:defRPr/>
            </a:pPr>
            <a:r>
              <a:rPr lang="en-US" altLang="ja-JP" dirty="0">
                <a:solidFill>
                  <a:schemeClr val="tx1"/>
                </a:solidFill>
              </a:rPr>
              <a:t>2010</a:t>
            </a:r>
            <a:r>
              <a:rPr lang="ja-JP" altLang="en-US" dirty="0">
                <a:solidFill>
                  <a:schemeClr val="tx1"/>
                </a:solidFill>
              </a:rPr>
              <a:t>年の中国の割合は</a:t>
            </a:r>
            <a:r>
              <a:rPr lang="en-US" altLang="ja-JP" dirty="0">
                <a:solidFill>
                  <a:schemeClr val="tx1"/>
                </a:solidFill>
              </a:rPr>
              <a:t>24.4</a:t>
            </a:r>
            <a:r>
              <a:rPr lang="ja-JP" altLang="en-US" dirty="0">
                <a:solidFill>
                  <a:schemeClr val="tx1"/>
                </a:solidFill>
              </a:rPr>
              <a:t>％</a:t>
            </a:r>
            <a:endParaRPr lang="zh-CN" altLang="en-US" dirty="0">
              <a:solidFill>
                <a:schemeClr val="tx1"/>
              </a:solidFill>
            </a:endParaRPr>
          </a:p>
        </p:txBody>
      </p:sp>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1600200"/>
            <a:ext cx="5616624" cy="4525963"/>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二酸</a:t>
            </a:r>
            <a:r>
              <a:rPr lang="ja-JP" altLang="en-US" dirty="0" smtClean="0"/>
              <a:t>化</a:t>
            </a:r>
            <a:r>
              <a:rPr lang="ja-JP" altLang="en-US" dirty="0"/>
              <a:t>炭</a:t>
            </a:r>
            <a:r>
              <a:rPr lang="ja-JP" altLang="en-US" dirty="0" smtClean="0"/>
              <a:t>素の削減目標</a:t>
            </a:r>
            <a:r>
              <a:rPr lang="en-US" altLang="ja-JP" dirty="0" smtClean="0"/>
              <a:t/>
            </a:r>
            <a:br>
              <a:rPr lang="en-US" altLang="ja-JP" dirty="0" smtClean="0"/>
            </a:br>
            <a:r>
              <a:rPr lang="ja-JP" altLang="en-US" sz="2800" dirty="0"/>
              <a:t>全国温暖化防止活動推進センター</a:t>
            </a:r>
            <a:endParaRPr lang="zh-CN" altLang="en-US" sz="2800" dirty="0"/>
          </a:p>
        </p:txBody>
      </p:sp>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9018" y="1600200"/>
            <a:ext cx="4525963" cy="4525963"/>
          </a:xfrm>
        </p:spPr>
      </p:pic>
    </p:spTree>
    <p:extLst>
      <p:ext uri="{BB962C8B-B14F-4D97-AF65-F5344CB8AC3E}">
        <p14:creationId xmlns:p14="http://schemas.microsoft.com/office/powerpoint/2010/main" val="28962896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スライド番号プレースホルダ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BB6AB070-3EBD-450F-BA62-175218BCA4AD}" type="slidenum">
              <a:rPr lang="en-US" altLang="ja-JP" sz="1400"/>
              <a:pPr algn="r" eaLnBrk="1" hangingPunct="1">
                <a:spcBef>
                  <a:spcPct val="0"/>
                </a:spcBef>
                <a:buFontTx/>
                <a:buNone/>
              </a:pPr>
              <a:t>47</a:t>
            </a:fld>
            <a:endParaRPr lang="en-US" altLang="ja-JP" sz="1400"/>
          </a:p>
        </p:txBody>
      </p:sp>
      <p:sp>
        <p:nvSpPr>
          <p:cNvPr id="61443" name="Rectangle 4"/>
          <p:cNvSpPr>
            <a:spLocks noGrp="1" noChangeArrowheads="1"/>
          </p:cNvSpPr>
          <p:nvPr>
            <p:ph type="title" idx="4294967295"/>
          </p:nvPr>
        </p:nvSpPr>
        <p:spPr>
          <a:xfrm>
            <a:off x="468313" y="188913"/>
            <a:ext cx="8229600" cy="777875"/>
          </a:xfrm>
        </p:spPr>
        <p:txBody>
          <a:bodyPr/>
          <a:lstStyle/>
          <a:p>
            <a:pPr eaLnBrk="1" hangingPunct="1"/>
            <a:r>
              <a:rPr lang="ja-JP" altLang="en-US" sz="4000" smtClean="0"/>
              <a:t>単位あたり</a:t>
            </a:r>
            <a:r>
              <a:rPr lang="en-US" altLang="ja-JP" sz="4000" smtClean="0"/>
              <a:t>CO</a:t>
            </a:r>
            <a:r>
              <a:rPr lang="en-US" altLang="ja-JP" sz="4000" baseline="-25000" smtClean="0"/>
              <a:t>2</a:t>
            </a:r>
            <a:r>
              <a:rPr lang="ja-JP" altLang="en-US" sz="4000" smtClean="0"/>
              <a:t>排出量の推移（指数）</a:t>
            </a:r>
            <a:r>
              <a:rPr lang="ja-JP" altLang="en-US" smtClean="0"/>
              <a:t> </a:t>
            </a:r>
          </a:p>
        </p:txBody>
      </p:sp>
      <p:pic>
        <p:nvPicPr>
          <p:cNvPr id="6144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125538"/>
            <a:ext cx="7921625"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Rectangle 5"/>
          <p:cNvSpPr>
            <a:spLocks noChangeArrowheads="1"/>
          </p:cNvSpPr>
          <p:nvPr/>
        </p:nvSpPr>
        <p:spPr bwMode="auto">
          <a:xfrm>
            <a:off x="1116013" y="5805488"/>
            <a:ext cx="66595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200"/>
              <a:t>出所）張宏武・竹歳一紀（</a:t>
            </a:r>
            <a:r>
              <a:rPr lang="en-US" altLang="ja-JP" sz="1200"/>
              <a:t>2010</a:t>
            </a:r>
            <a:r>
              <a:rPr lang="ja-JP" altLang="en-US" sz="1200"/>
              <a:t>）「中国における化石エネルギー起源の</a:t>
            </a:r>
            <a:r>
              <a:rPr lang="en-US" altLang="ja-JP" sz="1200"/>
              <a:t>CO2</a:t>
            </a:r>
            <a:r>
              <a:rPr lang="ja-JP" altLang="en-US" sz="1200"/>
              <a:t>排出量の推計と分析」</a:t>
            </a:r>
            <a:br>
              <a:rPr lang="ja-JP" altLang="en-US" sz="1200"/>
            </a:br>
            <a:r>
              <a:rPr lang="en-US" altLang="ja-JP" sz="1200"/>
              <a:t>『</a:t>
            </a:r>
            <a:r>
              <a:rPr lang="ja-JP" altLang="en-US" sz="1200"/>
              <a:t>桃山学院大学経済経営論集</a:t>
            </a:r>
            <a:r>
              <a:rPr lang="en-US" altLang="ja-JP" sz="1200"/>
              <a:t>』</a:t>
            </a:r>
            <a:r>
              <a:rPr lang="ja-JP" altLang="en-US" sz="1200"/>
              <a:t>第</a:t>
            </a:r>
            <a:r>
              <a:rPr lang="en-US" altLang="ja-JP" sz="1200"/>
              <a:t>51</a:t>
            </a:r>
            <a:r>
              <a:rPr lang="ja-JP" altLang="en-US" sz="1200"/>
              <a:t>巻</a:t>
            </a:r>
            <a:r>
              <a:rPr lang="en-US" altLang="ja-JP" sz="1200"/>
              <a:t>3</a:t>
            </a:r>
            <a:r>
              <a:rPr lang="ja-JP" altLang="en-US" sz="1200"/>
              <a:t>・</a:t>
            </a:r>
            <a:r>
              <a:rPr lang="en-US" altLang="ja-JP" sz="1200"/>
              <a:t>4</a:t>
            </a:r>
            <a:r>
              <a:rPr lang="ja-JP" altLang="en-US" sz="1200"/>
              <a:t>号</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48074DEF-D511-4F34-A071-672BC40FF3D6}" type="slidenum">
              <a:rPr lang="en-US" altLang="ja-JP" sz="1400"/>
              <a:pPr algn="r" eaLnBrk="1" hangingPunct="1">
                <a:spcBef>
                  <a:spcPct val="0"/>
                </a:spcBef>
                <a:buFontTx/>
                <a:buNone/>
              </a:pPr>
              <a:t>48</a:t>
            </a:fld>
            <a:endParaRPr lang="en-US" altLang="ja-JP" sz="1400"/>
          </a:p>
        </p:txBody>
      </p:sp>
      <p:sp>
        <p:nvSpPr>
          <p:cNvPr id="63491" name="Rectangle 2"/>
          <p:cNvSpPr>
            <a:spLocks noGrp="1" noChangeArrowheads="1"/>
          </p:cNvSpPr>
          <p:nvPr>
            <p:ph type="title" idx="4294967295"/>
          </p:nvPr>
        </p:nvSpPr>
        <p:spPr/>
        <p:txBody>
          <a:bodyPr/>
          <a:lstStyle/>
          <a:p>
            <a:pPr eaLnBrk="1" hangingPunct="1"/>
            <a:r>
              <a:rPr lang="en-US" altLang="ja-JP" smtClean="0"/>
              <a:t>CO</a:t>
            </a:r>
            <a:r>
              <a:rPr lang="en-US" altLang="ja-JP" baseline="-25000" smtClean="0"/>
              <a:t>2</a:t>
            </a:r>
            <a:r>
              <a:rPr lang="ja-JP" altLang="en-US" smtClean="0"/>
              <a:t>排出量の傾向と構造</a:t>
            </a:r>
          </a:p>
        </p:txBody>
      </p:sp>
      <p:sp>
        <p:nvSpPr>
          <p:cNvPr id="63492" name="Text Box 8"/>
          <p:cNvSpPr>
            <a:spLocks noGrp="1" noChangeArrowheads="1"/>
          </p:cNvSpPr>
          <p:nvPr>
            <p:ph type="body" idx="4294967295"/>
          </p:nvPr>
        </p:nvSpPr>
        <p:spPr>
          <a:xfrm>
            <a:off x="457200" y="1600200"/>
            <a:ext cx="8229600" cy="4637088"/>
          </a:xfrm>
        </p:spPr>
        <p:txBody>
          <a:bodyPr/>
          <a:lstStyle/>
          <a:p>
            <a:pPr eaLnBrk="1" hangingPunct="1">
              <a:spcBef>
                <a:spcPct val="50000"/>
              </a:spcBef>
            </a:pPr>
            <a:r>
              <a:rPr lang="en-US" altLang="ja-JP" sz="2800" smtClean="0"/>
              <a:t>1</a:t>
            </a:r>
            <a:r>
              <a:rPr lang="ja-JP" altLang="en-US" sz="2800" smtClean="0"/>
              <a:t>人あたり</a:t>
            </a:r>
            <a:r>
              <a:rPr lang="en-US" altLang="ja-JP" sz="2800" smtClean="0"/>
              <a:t>CO</a:t>
            </a:r>
            <a:r>
              <a:rPr lang="en-US" altLang="ja-JP" sz="2800" baseline="-25000" smtClean="0"/>
              <a:t>2</a:t>
            </a:r>
            <a:r>
              <a:rPr lang="ja-JP" altLang="en-US" sz="2800" smtClean="0"/>
              <a:t>排出量が</a:t>
            </a:r>
            <a:r>
              <a:rPr lang="en-US" altLang="ja-JP" sz="2800" smtClean="0"/>
              <a:t>2003</a:t>
            </a:r>
            <a:r>
              <a:rPr lang="ja-JP" altLang="en-US" sz="2800" smtClean="0"/>
              <a:t>年以降急速に増加 </a:t>
            </a:r>
          </a:p>
          <a:p>
            <a:pPr eaLnBrk="1" hangingPunct="1">
              <a:spcBef>
                <a:spcPct val="50000"/>
              </a:spcBef>
            </a:pPr>
            <a:r>
              <a:rPr lang="ja-JP" altLang="en-US" sz="2800" smtClean="0"/>
              <a:t>単位</a:t>
            </a:r>
            <a:r>
              <a:rPr lang="en-US" altLang="ja-JP" sz="2800" smtClean="0"/>
              <a:t>GDP</a:t>
            </a:r>
            <a:r>
              <a:rPr lang="ja-JP" altLang="en-US" sz="2800" smtClean="0"/>
              <a:t>あたり排出量は</a:t>
            </a:r>
            <a:r>
              <a:rPr lang="en-US" altLang="ja-JP" sz="2800" smtClean="0"/>
              <a:t>2001</a:t>
            </a:r>
            <a:r>
              <a:rPr lang="ja-JP" altLang="en-US" sz="2800" smtClean="0"/>
              <a:t>年まで減少傾向、</a:t>
            </a:r>
            <a:r>
              <a:rPr lang="en-US" altLang="ja-JP" sz="2800" smtClean="0"/>
              <a:t>2002</a:t>
            </a:r>
            <a:r>
              <a:rPr lang="ja-JP" altLang="en-US" sz="2800" smtClean="0"/>
              <a:t>年以降横ばい</a:t>
            </a:r>
          </a:p>
          <a:p>
            <a:pPr eaLnBrk="1" hangingPunct="1">
              <a:spcBef>
                <a:spcPct val="50000"/>
              </a:spcBef>
            </a:pPr>
            <a:r>
              <a:rPr lang="ja-JP" altLang="en-US" sz="2800" smtClean="0"/>
              <a:t>単位エネルギー消費あたり</a:t>
            </a:r>
            <a:r>
              <a:rPr lang="en-US" altLang="ja-JP" sz="2800" smtClean="0"/>
              <a:t>CO</a:t>
            </a:r>
            <a:r>
              <a:rPr lang="en-US" altLang="ja-JP" sz="2800" baseline="-25000" smtClean="0"/>
              <a:t>2</a:t>
            </a:r>
            <a:r>
              <a:rPr lang="ja-JP" altLang="en-US" sz="2800" smtClean="0"/>
              <a:t>排出量には</a:t>
            </a:r>
            <a:r>
              <a:rPr lang="en-US" altLang="ja-JP" sz="2800" smtClean="0"/>
              <a:t>1980</a:t>
            </a:r>
            <a:r>
              <a:rPr lang="ja-JP" altLang="en-US" sz="2800" smtClean="0"/>
              <a:t>年以降大きな変化は見られない </a:t>
            </a:r>
          </a:p>
          <a:p>
            <a:pPr eaLnBrk="1" hangingPunct="1">
              <a:spcBef>
                <a:spcPct val="50000"/>
              </a:spcBef>
            </a:pPr>
            <a:r>
              <a:rPr lang="ja-JP" altLang="en-US" sz="2800" smtClean="0"/>
              <a:t>工業部門からの排出比率が高く、</a:t>
            </a:r>
            <a:r>
              <a:rPr lang="en-US" altLang="ja-JP" sz="2800" smtClean="0"/>
              <a:t>1</a:t>
            </a:r>
            <a:r>
              <a:rPr lang="ja-JP" altLang="en-US" sz="2800" smtClean="0"/>
              <a:t>次エネルギー源としては石炭からの排出比率が</a:t>
            </a:r>
            <a:r>
              <a:rPr lang="en-US" altLang="ja-JP" sz="2800" smtClean="0"/>
              <a:t>80</a:t>
            </a:r>
            <a:r>
              <a:rPr lang="ja-JP" altLang="en-US" sz="2800" smtClean="0"/>
              <a:t>％を超えている ・・・</a:t>
            </a:r>
            <a:r>
              <a:rPr lang="en-US" altLang="ja-JP" sz="2800" smtClean="0"/>
              <a:t>1980</a:t>
            </a:r>
            <a:r>
              <a:rPr lang="ja-JP" altLang="en-US" sz="2800" smtClean="0"/>
              <a:t>年ごろから大きく変わらず</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0D68F4B5-2A01-4BEA-BB59-BBEFD8F556B9}" type="slidenum">
              <a:rPr lang="en-US" altLang="ja-JP" sz="1400"/>
              <a:pPr algn="r" eaLnBrk="1" hangingPunct="1">
                <a:spcBef>
                  <a:spcPct val="0"/>
                </a:spcBef>
                <a:buFontTx/>
                <a:buNone/>
              </a:pPr>
              <a:t>49</a:t>
            </a:fld>
            <a:endParaRPr lang="en-US" altLang="ja-JP" sz="1400"/>
          </a:p>
        </p:txBody>
      </p:sp>
      <p:sp>
        <p:nvSpPr>
          <p:cNvPr id="65539" name="Rectangle 2"/>
          <p:cNvSpPr>
            <a:spLocks noGrp="1" noChangeArrowheads="1"/>
          </p:cNvSpPr>
          <p:nvPr>
            <p:ph type="title" idx="4294967295"/>
          </p:nvPr>
        </p:nvSpPr>
        <p:spPr/>
        <p:txBody>
          <a:bodyPr/>
          <a:lstStyle/>
          <a:p>
            <a:pPr eaLnBrk="1" hangingPunct="1"/>
            <a:r>
              <a:rPr lang="ja-JP" altLang="en-US" smtClean="0"/>
              <a:t>「循環経済」の推進　</a:t>
            </a:r>
            <a:r>
              <a:rPr lang="en-US" altLang="ja-JP" smtClean="0"/>
              <a:t>#1</a:t>
            </a:r>
          </a:p>
        </p:txBody>
      </p:sp>
      <p:sp>
        <p:nvSpPr>
          <p:cNvPr id="65540" name="Rectangle 3"/>
          <p:cNvSpPr>
            <a:spLocks noGrp="1" noChangeArrowheads="1"/>
          </p:cNvSpPr>
          <p:nvPr>
            <p:ph type="body" idx="4294967295"/>
          </p:nvPr>
        </p:nvSpPr>
        <p:spPr/>
        <p:txBody>
          <a:bodyPr/>
          <a:lstStyle/>
          <a:p>
            <a:pPr eaLnBrk="1" hangingPunct="1"/>
            <a:r>
              <a:rPr lang="ja-JP" altLang="en-US" smtClean="0"/>
              <a:t>背景・・・第</a:t>
            </a:r>
            <a:r>
              <a:rPr lang="en-US" altLang="ja-JP" smtClean="0"/>
              <a:t>11</a:t>
            </a:r>
            <a:r>
              <a:rPr lang="ja-JP" altLang="en-US" smtClean="0"/>
              <a:t>次</a:t>
            </a:r>
            <a:r>
              <a:rPr lang="en-US" altLang="ja-JP" smtClean="0"/>
              <a:t>5</a:t>
            </a:r>
            <a:r>
              <a:rPr lang="ja-JP" altLang="en-US" smtClean="0"/>
              <a:t>カ年計画（</a:t>
            </a:r>
            <a:r>
              <a:rPr lang="en-US" altLang="ja-JP" smtClean="0"/>
              <a:t>2006</a:t>
            </a:r>
            <a:r>
              <a:rPr lang="ja-JP" altLang="en-US" smtClean="0"/>
              <a:t>～</a:t>
            </a:r>
            <a:r>
              <a:rPr lang="en-US" altLang="ja-JP" smtClean="0"/>
              <a:t>2010</a:t>
            </a:r>
            <a:r>
              <a:rPr lang="ja-JP" altLang="en-US" smtClean="0"/>
              <a:t>年）		の目標</a:t>
            </a:r>
          </a:p>
          <a:p>
            <a:pPr lvl="1" eaLnBrk="1" hangingPunct="1"/>
            <a:r>
              <a:rPr lang="en-US" altLang="ja-JP" smtClean="0"/>
              <a:t>5</a:t>
            </a:r>
            <a:r>
              <a:rPr lang="ja-JP" altLang="en-US" smtClean="0"/>
              <a:t>年間で単位</a:t>
            </a:r>
            <a:r>
              <a:rPr lang="en-US" altLang="ja-JP" smtClean="0"/>
              <a:t>GDP</a:t>
            </a:r>
            <a:r>
              <a:rPr lang="ja-JP" altLang="en-US" smtClean="0"/>
              <a:t>あたりエネルギー消費量の</a:t>
            </a:r>
            <a:r>
              <a:rPr lang="en-US" altLang="ja-JP" smtClean="0"/>
              <a:t>30</a:t>
            </a:r>
            <a:r>
              <a:rPr lang="ja-JP" altLang="en-US" smtClean="0"/>
              <a:t>％削減、</a:t>
            </a:r>
            <a:r>
              <a:rPr lang="en-US" altLang="ja-JP" smtClean="0"/>
              <a:t>COD</a:t>
            </a:r>
            <a:r>
              <a:rPr lang="ja-JP" altLang="en-US" smtClean="0"/>
              <a:t>と</a:t>
            </a:r>
            <a:r>
              <a:rPr lang="en-US" altLang="ja-JP" smtClean="0"/>
              <a:t>SO</a:t>
            </a:r>
            <a:r>
              <a:rPr lang="en-US" altLang="ja-JP" baseline="-25000" smtClean="0"/>
              <a:t>2</a:t>
            </a:r>
            <a:r>
              <a:rPr lang="ja-JP" altLang="en-US" smtClean="0"/>
              <a:t>の排出総量の</a:t>
            </a:r>
            <a:r>
              <a:rPr lang="en-US" altLang="ja-JP" smtClean="0"/>
              <a:t>10</a:t>
            </a:r>
            <a:r>
              <a:rPr lang="ja-JP" altLang="en-US" smtClean="0"/>
              <a:t>％削減など</a:t>
            </a:r>
          </a:p>
          <a:p>
            <a:pPr eaLnBrk="1" hangingPunct="1"/>
            <a:r>
              <a:rPr lang="ja-JP" altLang="en-US" smtClean="0"/>
              <a:t>「循環経済促進法」（</a:t>
            </a:r>
            <a:r>
              <a:rPr lang="en-US" altLang="ja-JP" smtClean="0"/>
              <a:t>2009</a:t>
            </a:r>
            <a:r>
              <a:rPr lang="ja-JP" altLang="en-US" smtClean="0"/>
              <a:t>年）</a:t>
            </a:r>
          </a:p>
          <a:p>
            <a:pPr eaLnBrk="1" hangingPunct="1"/>
            <a:r>
              <a:rPr lang="ja-JP" altLang="en-US" smtClean="0"/>
              <a:t>目的・・・資源の効率的利用</a:t>
            </a:r>
          </a:p>
          <a:p>
            <a:pPr lvl="1" eaLnBrk="1" hangingPunct="1"/>
            <a:r>
              <a:rPr lang="ja-JP" altLang="en-US" smtClean="0"/>
              <a:t>リサイクル、省エネ</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325D3553-B98A-43EE-8101-4045595879C6}" type="slidenum">
              <a:rPr lang="en-US" altLang="ja-JP" sz="1400"/>
              <a:pPr algn="r" eaLnBrk="1" hangingPunct="1">
                <a:spcBef>
                  <a:spcPct val="0"/>
                </a:spcBef>
                <a:buFontTx/>
                <a:buNone/>
              </a:pPr>
              <a:t>50</a:t>
            </a:fld>
            <a:endParaRPr lang="en-US" altLang="ja-JP" sz="1400"/>
          </a:p>
        </p:txBody>
      </p:sp>
      <p:sp>
        <p:nvSpPr>
          <p:cNvPr id="67587" name="Rectangle 2"/>
          <p:cNvSpPr>
            <a:spLocks noGrp="1" noChangeArrowheads="1"/>
          </p:cNvSpPr>
          <p:nvPr>
            <p:ph type="title" idx="4294967295"/>
          </p:nvPr>
        </p:nvSpPr>
        <p:spPr/>
        <p:txBody>
          <a:bodyPr/>
          <a:lstStyle/>
          <a:p>
            <a:pPr eaLnBrk="1" hangingPunct="1"/>
            <a:r>
              <a:rPr lang="ja-JP" altLang="en-US" smtClean="0"/>
              <a:t>「循環経済」の推進　</a:t>
            </a:r>
            <a:r>
              <a:rPr lang="en-US" altLang="ja-JP" smtClean="0"/>
              <a:t>#2</a:t>
            </a:r>
          </a:p>
        </p:txBody>
      </p:sp>
      <p:sp>
        <p:nvSpPr>
          <p:cNvPr id="67588" name="Rectangle 3"/>
          <p:cNvSpPr>
            <a:spLocks noGrp="1" noChangeArrowheads="1"/>
          </p:cNvSpPr>
          <p:nvPr>
            <p:ph type="body" idx="4294967295"/>
          </p:nvPr>
        </p:nvSpPr>
        <p:spPr/>
        <p:txBody>
          <a:bodyPr/>
          <a:lstStyle/>
          <a:p>
            <a:pPr eaLnBrk="1" hangingPunct="1"/>
            <a:r>
              <a:rPr lang="ja-JP" altLang="en-US" smtClean="0"/>
              <a:t>小循環・・・企業レベル</a:t>
            </a:r>
          </a:p>
          <a:p>
            <a:pPr lvl="1" eaLnBrk="1" hangingPunct="1"/>
            <a:r>
              <a:rPr lang="ja-JP" altLang="en-US" smtClean="0"/>
              <a:t>クリーナープロダクション</a:t>
            </a:r>
          </a:p>
          <a:p>
            <a:pPr eaLnBrk="1" hangingPunct="1"/>
            <a:r>
              <a:rPr lang="ja-JP" altLang="en-US" smtClean="0"/>
              <a:t>中循環・・・区域レベル</a:t>
            </a:r>
          </a:p>
          <a:p>
            <a:pPr lvl="1" eaLnBrk="1" hangingPunct="1"/>
            <a:r>
              <a:rPr lang="ja-JP" altLang="en-US" smtClean="0"/>
              <a:t>生態工業園区</a:t>
            </a:r>
          </a:p>
          <a:p>
            <a:pPr eaLnBrk="1" hangingPunct="1"/>
            <a:r>
              <a:rPr lang="ja-JP" altLang="en-US" smtClean="0"/>
              <a:t>大循環・・・都市・地域レベル</a:t>
            </a:r>
          </a:p>
          <a:p>
            <a:pPr lvl="1" eaLnBrk="1" hangingPunct="1"/>
            <a:r>
              <a:rPr lang="ja-JP" altLang="en-US" smtClean="0"/>
              <a:t>廃家電製品のリサイクル制度など</a:t>
            </a:r>
          </a:p>
          <a:p>
            <a:pPr eaLnBrk="1" hangingPunct="1">
              <a:buFontTx/>
              <a:buNone/>
            </a:pPr>
            <a:r>
              <a:rPr lang="ja-JP" altLang="en-US" smtClean="0"/>
              <a:t>→　モデル事業として実施</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番号プレースホルダ 4"/>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6A82D3A2-508D-4B27-8A00-5F0B65A5F660}" type="slidenum">
              <a:rPr lang="en-US" altLang="ja-JP" sz="1400"/>
              <a:pPr algn="r" eaLnBrk="1" hangingPunct="1">
                <a:spcBef>
                  <a:spcPct val="0"/>
                </a:spcBef>
                <a:buFontTx/>
                <a:buNone/>
              </a:pPr>
              <a:t>51</a:t>
            </a:fld>
            <a:endParaRPr lang="en-US" altLang="ja-JP" sz="1400"/>
          </a:p>
        </p:txBody>
      </p:sp>
      <p:sp>
        <p:nvSpPr>
          <p:cNvPr id="69635" name="Rectangle 4"/>
          <p:cNvSpPr>
            <a:spLocks noGrp="1" noChangeArrowheads="1"/>
          </p:cNvSpPr>
          <p:nvPr>
            <p:ph type="title" idx="4294967295"/>
          </p:nvPr>
        </p:nvSpPr>
        <p:spPr/>
        <p:txBody>
          <a:bodyPr/>
          <a:lstStyle/>
          <a:p>
            <a:pPr eaLnBrk="1" hangingPunct="1"/>
            <a:r>
              <a:rPr lang="ja-JP" altLang="en-US" sz="3200" smtClean="0"/>
              <a:t>貴陽市の循環経済プロジェクト</a:t>
            </a:r>
            <a:br>
              <a:rPr lang="ja-JP" altLang="en-US" sz="3200" smtClean="0"/>
            </a:br>
            <a:r>
              <a:rPr lang="ja-JP" altLang="en-US" sz="3200" smtClean="0"/>
              <a:t>（</a:t>
            </a:r>
            <a:r>
              <a:rPr lang="en-US" altLang="ja-JP" sz="3200" smtClean="0"/>
              <a:t>2008</a:t>
            </a:r>
            <a:r>
              <a:rPr lang="ja-JP" altLang="en-US" sz="3200" smtClean="0"/>
              <a:t>年</a:t>
            </a:r>
            <a:r>
              <a:rPr lang="en-US" altLang="ja-JP" sz="3200" smtClean="0"/>
              <a:t>2</a:t>
            </a:r>
            <a:r>
              <a:rPr lang="ja-JP" altLang="en-US" sz="3200" smtClean="0"/>
              <a:t>月）</a:t>
            </a:r>
          </a:p>
        </p:txBody>
      </p:sp>
      <p:pic>
        <p:nvPicPr>
          <p:cNvPr id="6963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484313"/>
            <a:ext cx="691197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AutoShape 6"/>
          <p:cNvSpPr>
            <a:spLocks noChangeArrowheads="1"/>
          </p:cNvSpPr>
          <p:nvPr/>
        </p:nvSpPr>
        <p:spPr bwMode="auto">
          <a:xfrm>
            <a:off x="6300788" y="1125538"/>
            <a:ext cx="2447925" cy="719137"/>
          </a:xfrm>
          <a:prstGeom prst="wedgeRoundRectCallout">
            <a:avLst>
              <a:gd name="adj1" fmla="val -49676"/>
              <a:gd name="adj2" fmla="val 76046"/>
              <a:gd name="adj3" fmla="val 16667"/>
            </a:avLst>
          </a:prstGeom>
          <a:solidFill>
            <a:schemeClr val="accent1"/>
          </a:solidFill>
          <a:ln w="9525">
            <a:solidFill>
              <a:schemeClr val="tx1"/>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廃食油からディーゼル燃料を作る</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番号プレースホルダ 4"/>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BD87D5D5-3F33-40E0-9C52-248C36CE6296}" type="slidenum">
              <a:rPr lang="en-US" altLang="ja-JP" sz="1400"/>
              <a:pPr algn="r" eaLnBrk="1" hangingPunct="1">
                <a:spcBef>
                  <a:spcPct val="0"/>
                </a:spcBef>
                <a:buFontTx/>
                <a:buNone/>
              </a:pPr>
              <a:t>52</a:t>
            </a:fld>
            <a:endParaRPr lang="en-US" altLang="ja-JP" sz="1400"/>
          </a:p>
        </p:txBody>
      </p:sp>
      <p:sp>
        <p:nvSpPr>
          <p:cNvPr id="71683" name="Rectangle 2"/>
          <p:cNvSpPr>
            <a:spLocks noGrp="1" noChangeArrowheads="1"/>
          </p:cNvSpPr>
          <p:nvPr>
            <p:ph type="title" idx="4294967295"/>
          </p:nvPr>
        </p:nvSpPr>
        <p:spPr/>
        <p:txBody>
          <a:bodyPr/>
          <a:lstStyle/>
          <a:p>
            <a:pPr eaLnBrk="1" hangingPunct="1"/>
            <a:r>
              <a:rPr lang="ja-JP" altLang="en-US" sz="3200" smtClean="0"/>
              <a:t>再生資源加工園区</a:t>
            </a:r>
            <a:br>
              <a:rPr lang="ja-JP" altLang="en-US" sz="3200" smtClean="0"/>
            </a:br>
            <a:r>
              <a:rPr lang="ja-JP" altLang="en-US" sz="3200" smtClean="0"/>
              <a:t>（浙江省寧波市；　</a:t>
            </a:r>
            <a:r>
              <a:rPr lang="en-US" altLang="ja-JP" sz="3200" smtClean="0"/>
              <a:t>2005</a:t>
            </a:r>
            <a:r>
              <a:rPr lang="ja-JP" altLang="en-US" sz="3200" smtClean="0"/>
              <a:t>年</a:t>
            </a:r>
            <a:r>
              <a:rPr lang="en-US" altLang="ja-JP" sz="3200" smtClean="0"/>
              <a:t>9</a:t>
            </a:r>
            <a:r>
              <a:rPr lang="ja-JP" altLang="en-US" sz="3200" smtClean="0"/>
              <a:t>月）</a:t>
            </a:r>
          </a:p>
        </p:txBody>
      </p:sp>
      <p:pic>
        <p:nvPicPr>
          <p:cNvPr id="7168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628775"/>
            <a:ext cx="6769100" cy="506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AutoShape 4"/>
          <p:cNvSpPr>
            <a:spLocks noChangeArrowheads="1"/>
          </p:cNvSpPr>
          <p:nvPr/>
        </p:nvSpPr>
        <p:spPr bwMode="auto">
          <a:xfrm>
            <a:off x="6300788" y="1916113"/>
            <a:ext cx="2447925" cy="1081087"/>
          </a:xfrm>
          <a:prstGeom prst="wedgeRoundRectCallout">
            <a:avLst>
              <a:gd name="adj1" fmla="val -40986"/>
              <a:gd name="adj2" fmla="val 69972"/>
              <a:gd name="adj3" fmla="val 16667"/>
            </a:avLst>
          </a:prstGeom>
          <a:solidFill>
            <a:schemeClr val="accent1"/>
          </a:solidFill>
          <a:ln w="9525">
            <a:solidFill>
              <a:schemeClr val="tx1"/>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日本から輸入された電線から銅線を取り出してリサイクルする</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ja-JP" altLang="en-US" sz="4000" smtClean="0"/>
              <a:t>「人民網」</a:t>
            </a:r>
            <a:r>
              <a:rPr lang="ja-JP" altLang="en-US" sz="2800" smtClean="0"/>
              <a:t>（</a:t>
            </a:r>
            <a:r>
              <a:rPr lang="en-US" altLang="ja-JP" sz="2800" smtClean="0"/>
              <a:t>2011</a:t>
            </a:r>
            <a:r>
              <a:rPr lang="ja-JP" altLang="en-US" sz="2800" smtClean="0"/>
              <a:t>年</a:t>
            </a:r>
            <a:r>
              <a:rPr lang="en-US" altLang="ja-JP" sz="2800" smtClean="0"/>
              <a:t>6</a:t>
            </a:r>
            <a:r>
              <a:rPr lang="ja-JP" altLang="en-US" sz="2800" smtClean="0"/>
              <a:t>月</a:t>
            </a:r>
            <a:r>
              <a:rPr lang="en-US" altLang="ja-JP" sz="2800" smtClean="0"/>
              <a:t>27</a:t>
            </a:r>
            <a:r>
              <a:rPr lang="ja-JP" altLang="en-US" sz="2800" smtClean="0"/>
              <a:t>日）</a:t>
            </a:r>
            <a:br>
              <a:rPr lang="ja-JP" altLang="en-US" sz="2800" smtClean="0"/>
            </a:br>
            <a:r>
              <a:rPr lang="ja-JP" altLang="en-US" sz="3600" smtClean="0"/>
              <a:t>北京を包囲するゴミ</a:t>
            </a:r>
            <a:endParaRPr lang="ja-JP" altLang="en-US" sz="2800" smtClean="0"/>
          </a:p>
        </p:txBody>
      </p:sp>
      <p:sp>
        <p:nvSpPr>
          <p:cNvPr id="73731" name="Rectangle 6"/>
          <p:cNvSpPr>
            <a:spLocks noGrp="1" noChangeArrowheads="1"/>
          </p:cNvSpPr>
          <p:nvPr>
            <p:ph idx="1"/>
          </p:nvPr>
        </p:nvSpPr>
        <p:spPr>
          <a:xfrm>
            <a:off x="468313" y="1628775"/>
            <a:ext cx="8229600" cy="4525963"/>
          </a:xfrm>
        </p:spPr>
        <p:txBody>
          <a:bodyPr/>
          <a:lstStyle/>
          <a:p>
            <a:pPr eaLnBrk="1" hangingPunct="1"/>
            <a:endParaRPr lang="zh-CN" altLang="zh-CN" smtClean="0"/>
          </a:p>
        </p:txBody>
      </p:sp>
      <p:pic>
        <p:nvPicPr>
          <p:cNvPr id="73732" name="Picture 5" descr="F201106271729270146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2205038"/>
            <a:ext cx="381000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ja-JP" altLang="en-US" sz="4000" smtClean="0"/>
              <a:t>ゴミの分別が進まない</a:t>
            </a:r>
            <a:r>
              <a:rPr lang="en-US" altLang="ja-JP" sz="2800" smtClean="0"/>
              <a:t>(20</a:t>
            </a:r>
            <a:r>
              <a:rPr lang="ja-JP" altLang="en-US" sz="2800" smtClean="0"/>
              <a:t>年がすぎたが）</a:t>
            </a:r>
            <a:endParaRPr lang="ja-JP" altLang="en-US" sz="4000" smtClean="0"/>
          </a:p>
        </p:txBody>
      </p:sp>
      <p:graphicFrame>
        <p:nvGraphicFramePr>
          <p:cNvPr id="74755" name="Object 3"/>
          <p:cNvGraphicFramePr>
            <a:graphicFrameLocks noGrp="1" noChangeAspect="1"/>
          </p:cNvGraphicFramePr>
          <p:nvPr>
            <p:ph idx="1"/>
          </p:nvPr>
        </p:nvGraphicFramePr>
        <p:xfrm>
          <a:off x="1476375" y="1557338"/>
          <a:ext cx="5759450" cy="4895850"/>
        </p:xfrm>
        <a:graphic>
          <a:graphicData uri="http://schemas.openxmlformats.org/presentationml/2006/ole">
            <mc:AlternateContent xmlns:mc="http://schemas.openxmlformats.org/markup-compatibility/2006">
              <mc:Choice xmlns:v="urn:schemas-microsoft-com:vml" Requires="v">
                <p:oleObj spid="_x0000_s74767" name="Acrobat Document" r:id="rId3" imgW="4000500" imgH="3905083" progId="AcroExch.Document.11">
                  <p:embed/>
                </p:oleObj>
              </mc:Choice>
              <mc:Fallback>
                <p:oleObj name="Acrobat Document" r:id="rId3" imgW="4000500" imgH="3905083" progId="AcroExch.Document.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1557338"/>
                        <a:ext cx="5759450" cy="489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6852DF2E-C516-4E7E-B3A0-BED306EBE1EC}" type="slidenum">
              <a:rPr lang="en-US" altLang="ja-JP" sz="1400"/>
              <a:pPr algn="r" eaLnBrk="1" hangingPunct="1">
                <a:spcBef>
                  <a:spcPct val="0"/>
                </a:spcBef>
                <a:buFontTx/>
                <a:buNone/>
              </a:pPr>
              <a:t>55</a:t>
            </a:fld>
            <a:endParaRPr lang="en-US" altLang="ja-JP" sz="1400"/>
          </a:p>
        </p:txBody>
      </p:sp>
      <p:sp>
        <p:nvSpPr>
          <p:cNvPr id="75779" name="Rectangle 2"/>
          <p:cNvSpPr>
            <a:spLocks noGrp="1" noChangeArrowheads="1"/>
          </p:cNvSpPr>
          <p:nvPr>
            <p:ph type="title" idx="4294967295"/>
          </p:nvPr>
        </p:nvSpPr>
        <p:spPr/>
        <p:txBody>
          <a:bodyPr/>
          <a:lstStyle/>
          <a:p>
            <a:pPr eaLnBrk="1" hangingPunct="1"/>
            <a:r>
              <a:rPr lang="ja-JP" altLang="en-US" smtClean="0"/>
              <a:t>環境クズネッツ曲線と</a:t>
            </a:r>
            <a:br>
              <a:rPr lang="ja-JP" altLang="en-US" smtClean="0"/>
            </a:br>
            <a:r>
              <a:rPr lang="ja-JP" altLang="en-US" smtClean="0"/>
              <a:t>中国の環境問題　</a:t>
            </a:r>
            <a:r>
              <a:rPr lang="en-US" altLang="ja-JP" smtClean="0"/>
              <a:t>#1</a:t>
            </a:r>
          </a:p>
        </p:txBody>
      </p:sp>
      <p:sp>
        <p:nvSpPr>
          <p:cNvPr id="75780" name="Rectangle 3"/>
          <p:cNvSpPr>
            <a:spLocks noGrp="1" noChangeArrowheads="1"/>
          </p:cNvSpPr>
          <p:nvPr>
            <p:ph type="body" idx="4294967295"/>
          </p:nvPr>
        </p:nvSpPr>
        <p:spPr>
          <a:xfrm>
            <a:off x="395288" y="1700213"/>
            <a:ext cx="8291512" cy="4824412"/>
          </a:xfrm>
        </p:spPr>
        <p:txBody>
          <a:bodyPr/>
          <a:lstStyle/>
          <a:p>
            <a:pPr eaLnBrk="1" hangingPunct="1"/>
            <a:r>
              <a:rPr lang="ja-JP" altLang="en-US" smtClean="0"/>
              <a:t>環境クズネッツ曲線</a:t>
            </a:r>
          </a:p>
          <a:p>
            <a:pPr lvl="1" eaLnBrk="1" hangingPunct="1"/>
            <a:r>
              <a:rPr lang="ja-JP" altLang="en-US" smtClean="0"/>
              <a:t>横軸に</a:t>
            </a:r>
            <a:r>
              <a:rPr lang="en-US" altLang="ja-JP" smtClean="0"/>
              <a:t>1</a:t>
            </a:r>
            <a:r>
              <a:rPr lang="ja-JP" altLang="en-US" smtClean="0"/>
              <a:t>人あたり</a:t>
            </a:r>
            <a:r>
              <a:rPr lang="en-US" altLang="ja-JP" smtClean="0"/>
              <a:t>GDP</a:t>
            </a:r>
            <a:r>
              <a:rPr lang="ja-JP" altLang="en-US" smtClean="0"/>
              <a:t>、縦軸に環境負荷</a:t>
            </a:r>
          </a:p>
          <a:p>
            <a:pPr eaLnBrk="1" hangingPunct="1"/>
            <a:r>
              <a:rPr lang="ja-JP" altLang="en-US" smtClean="0"/>
              <a:t>逆</a:t>
            </a:r>
            <a:r>
              <a:rPr lang="en-US" altLang="ja-JP" smtClean="0"/>
              <a:t>U</a:t>
            </a:r>
            <a:r>
              <a:rPr lang="ja-JP" altLang="en-US" smtClean="0"/>
              <a:t>字型になる理由</a:t>
            </a:r>
          </a:p>
          <a:p>
            <a:pPr lvl="1" eaLnBrk="1" hangingPunct="1"/>
            <a:r>
              <a:rPr lang="ja-JP" altLang="en-US" smtClean="0"/>
              <a:t>産業構造の転換</a:t>
            </a:r>
          </a:p>
          <a:p>
            <a:pPr lvl="1" eaLnBrk="1" hangingPunct="1"/>
            <a:r>
              <a:rPr lang="ja-JP" altLang="en-US" smtClean="0"/>
              <a:t>技術進歩</a:t>
            </a:r>
          </a:p>
          <a:p>
            <a:pPr lvl="1" eaLnBrk="1" hangingPunct="1"/>
            <a:r>
              <a:rPr lang="ja-JP" altLang="en-US" smtClean="0"/>
              <a:t>環境政策の進展</a:t>
            </a:r>
          </a:p>
          <a:p>
            <a:pPr eaLnBrk="1" hangingPunct="1"/>
            <a:r>
              <a:rPr lang="ja-JP" altLang="en-US" smtClean="0"/>
              <a:t>中国では・・・</a:t>
            </a:r>
          </a:p>
          <a:p>
            <a:pPr lvl="1" eaLnBrk="1" hangingPunct="1"/>
            <a:r>
              <a:rPr lang="en-US" altLang="ja-JP" smtClean="0"/>
              <a:t>COD</a:t>
            </a:r>
            <a:r>
              <a:rPr lang="ja-JP" altLang="en-US" smtClean="0"/>
              <a:t>や</a:t>
            </a:r>
            <a:r>
              <a:rPr lang="en-US" altLang="ja-JP" smtClean="0"/>
              <a:t>SO</a:t>
            </a:r>
            <a:r>
              <a:rPr lang="en-US" altLang="ja-JP" baseline="-25000" smtClean="0"/>
              <a:t>2</a:t>
            </a:r>
            <a:r>
              <a:rPr lang="ja-JP" altLang="en-US" smtClean="0"/>
              <a:t>では地域によって下降局面に</a:t>
            </a:r>
          </a:p>
          <a:p>
            <a:pPr lvl="1" eaLnBrk="1" hangingPunct="1">
              <a:buFontTx/>
              <a:buNone/>
            </a:pPr>
            <a:r>
              <a:rPr lang="ja-JP" altLang="en-US" smtClean="0"/>
              <a:t>→逆</a:t>
            </a:r>
            <a:r>
              <a:rPr lang="en-US" altLang="ja-JP" smtClean="0"/>
              <a:t>U</a:t>
            </a:r>
            <a:r>
              <a:rPr lang="ja-JP" altLang="en-US" smtClean="0"/>
              <a:t>字型</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D9266A22-75BB-4281-A588-8511539FFEDB}" type="slidenum">
              <a:rPr lang="en-US" altLang="ja-JP" sz="1400"/>
              <a:pPr algn="r" eaLnBrk="1" hangingPunct="1">
                <a:spcBef>
                  <a:spcPct val="0"/>
                </a:spcBef>
                <a:buFontTx/>
                <a:buNone/>
              </a:pPr>
              <a:t>56</a:t>
            </a:fld>
            <a:endParaRPr lang="en-US" altLang="ja-JP" sz="1400"/>
          </a:p>
        </p:txBody>
      </p:sp>
      <p:sp>
        <p:nvSpPr>
          <p:cNvPr id="77827" name="Rectangle 2"/>
          <p:cNvSpPr>
            <a:spLocks noGrp="1" noChangeArrowheads="1"/>
          </p:cNvSpPr>
          <p:nvPr>
            <p:ph type="title" idx="4294967295"/>
          </p:nvPr>
        </p:nvSpPr>
        <p:spPr/>
        <p:txBody>
          <a:bodyPr/>
          <a:lstStyle/>
          <a:p>
            <a:pPr eaLnBrk="1" hangingPunct="1"/>
            <a:r>
              <a:rPr lang="ja-JP" altLang="en-US" smtClean="0"/>
              <a:t>環境クズネッツ曲線と</a:t>
            </a:r>
            <a:br>
              <a:rPr lang="ja-JP" altLang="en-US" smtClean="0"/>
            </a:br>
            <a:r>
              <a:rPr lang="ja-JP" altLang="en-US" smtClean="0"/>
              <a:t>中国の環境問題　</a:t>
            </a:r>
            <a:r>
              <a:rPr lang="en-US" altLang="ja-JP" smtClean="0"/>
              <a:t>#2</a:t>
            </a:r>
          </a:p>
        </p:txBody>
      </p:sp>
      <p:sp>
        <p:nvSpPr>
          <p:cNvPr id="77828" name="Rectangle 3"/>
          <p:cNvSpPr>
            <a:spLocks noGrp="1" noChangeArrowheads="1"/>
          </p:cNvSpPr>
          <p:nvPr>
            <p:ph type="body" idx="4294967295"/>
          </p:nvPr>
        </p:nvSpPr>
        <p:spPr>
          <a:xfrm>
            <a:off x="395288" y="2060575"/>
            <a:ext cx="8229600" cy="4352925"/>
          </a:xfrm>
        </p:spPr>
        <p:txBody>
          <a:bodyPr/>
          <a:lstStyle/>
          <a:p>
            <a:pPr eaLnBrk="1" hangingPunct="1"/>
            <a:r>
              <a:rPr lang="ja-JP" altLang="en-US" smtClean="0"/>
              <a:t>経済発展のなるべく早い段階で、環境クズネッツ曲線の下降局面に入るように手を打たなければならない。</a:t>
            </a:r>
          </a:p>
          <a:p>
            <a:pPr eaLnBrk="1" hangingPunct="1"/>
            <a:r>
              <a:rPr lang="ja-JP" altLang="en-US" smtClean="0"/>
              <a:t>それには、産業構造の転換、技術進歩、環境政策の進展を、特に経済発展が遅れている地域で積極的に進めていく必要がある。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スライド番号プレースホルダ 4"/>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5D3C315B-6711-4E82-804A-85A9C1DE9FEF}" type="slidenum">
              <a:rPr lang="en-US" altLang="ja-JP" sz="1400"/>
              <a:pPr algn="r" eaLnBrk="1" hangingPunct="1">
                <a:spcBef>
                  <a:spcPct val="0"/>
                </a:spcBef>
                <a:buFontTx/>
                <a:buNone/>
              </a:pPr>
              <a:t>57</a:t>
            </a:fld>
            <a:endParaRPr lang="en-US" altLang="ja-JP" sz="1400"/>
          </a:p>
        </p:txBody>
      </p:sp>
      <p:pic>
        <p:nvPicPr>
          <p:cNvPr id="7987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557338"/>
            <a:ext cx="6769100"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Rectangle 5"/>
          <p:cNvSpPr>
            <a:spLocks noGrp="1" noChangeArrowheads="1"/>
          </p:cNvSpPr>
          <p:nvPr>
            <p:ph type="title" idx="4294967295"/>
          </p:nvPr>
        </p:nvSpPr>
        <p:spPr/>
        <p:txBody>
          <a:bodyPr/>
          <a:lstStyle/>
          <a:p>
            <a:pPr eaLnBrk="1" hangingPunct="1"/>
            <a:r>
              <a:rPr lang="ja-JP" altLang="en-US" sz="3200" smtClean="0"/>
              <a:t>日本の円借款により設置された排煙処理設備（貴州セメント工場；　</a:t>
            </a:r>
            <a:r>
              <a:rPr lang="en-US" altLang="ja-JP" sz="3200" smtClean="0"/>
              <a:t>2007</a:t>
            </a:r>
            <a:r>
              <a:rPr lang="ja-JP" altLang="en-US" sz="3200" smtClean="0"/>
              <a:t>年</a:t>
            </a:r>
            <a:r>
              <a:rPr lang="en-US" altLang="ja-JP" sz="3200" smtClean="0"/>
              <a:t>3</a:t>
            </a:r>
            <a:r>
              <a:rPr lang="ja-JP" altLang="en-US" sz="3200" smtClean="0"/>
              <a:t>月）</a:t>
            </a:r>
          </a:p>
        </p:txBody>
      </p:sp>
      <p:sp>
        <p:nvSpPr>
          <p:cNvPr id="79877" name="AutoShape 6"/>
          <p:cNvSpPr>
            <a:spLocks noChangeArrowheads="1"/>
          </p:cNvSpPr>
          <p:nvPr/>
        </p:nvSpPr>
        <p:spPr bwMode="auto">
          <a:xfrm>
            <a:off x="539750" y="1484313"/>
            <a:ext cx="2160588" cy="720725"/>
          </a:xfrm>
          <a:prstGeom prst="wedgeRoundRectCallout">
            <a:avLst>
              <a:gd name="adj1" fmla="val 51324"/>
              <a:gd name="adj2" fmla="val 79514"/>
              <a:gd name="adj3" fmla="val 16667"/>
            </a:avLst>
          </a:prstGeom>
          <a:solidFill>
            <a:schemeClr val="accent1"/>
          </a:solidFill>
          <a:ln w="9525">
            <a:solidFill>
              <a:schemeClr val="tx1"/>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左側の煙突についている</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番号プレースホルダ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35EA482A-1D17-4FE1-ADBD-EBCF2F3942DF}" type="slidenum">
              <a:rPr lang="en-US" altLang="ja-JP" sz="1400"/>
              <a:pPr algn="r" eaLnBrk="1" hangingPunct="1">
                <a:spcBef>
                  <a:spcPct val="0"/>
                </a:spcBef>
                <a:buFontTx/>
                <a:buNone/>
              </a:pPr>
              <a:t>58</a:t>
            </a:fld>
            <a:endParaRPr lang="en-US" altLang="ja-JP" sz="1400"/>
          </a:p>
        </p:txBody>
      </p:sp>
      <p:sp>
        <p:nvSpPr>
          <p:cNvPr id="81923" name="Rectangle 2"/>
          <p:cNvSpPr>
            <a:spLocks noGrp="1" noChangeArrowheads="1"/>
          </p:cNvSpPr>
          <p:nvPr>
            <p:ph type="title" idx="4294967295"/>
          </p:nvPr>
        </p:nvSpPr>
        <p:spPr>
          <a:xfrm>
            <a:off x="395288" y="404813"/>
            <a:ext cx="8291512" cy="1079500"/>
          </a:xfrm>
        </p:spPr>
        <p:txBody>
          <a:bodyPr/>
          <a:lstStyle/>
          <a:p>
            <a:pPr eaLnBrk="1" hangingPunct="1"/>
            <a:r>
              <a:rPr lang="ja-JP" altLang="en-US" smtClean="0"/>
              <a:t>日本が果たす役割</a:t>
            </a:r>
          </a:p>
        </p:txBody>
      </p:sp>
      <p:sp>
        <p:nvSpPr>
          <p:cNvPr id="81924" name="Rectangle 3"/>
          <p:cNvSpPr>
            <a:spLocks noGrp="1" noChangeArrowheads="1"/>
          </p:cNvSpPr>
          <p:nvPr>
            <p:ph type="body" idx="4294967295"/>
          </p:nvPr>
        </p:nvSpPr>
        <p:spPr>
          <a:xfrm>
            <a:off x="457200" y="1773238"/>
            <a:ext cx="8229600" cy="4608512"/>
          </a:xfrm>
        </p:spPr>
        <p:txBody>
          <a:bodyPr/>
          <a:lstStyle/>
          <a:p>
            <a:pPr eaLnBrk="1" hangingPunct="1"/>
            <a:r>
              <a:rPr lang="ja-JP" altLang="en-US" smtClean="0"/>
              <a:t>非市場ベースでの日本の協力</a:t>
            </a:r>
          </a:p>
          <a:p>
            <a:pPr lvl="1" eaLnBrk="1" hangingPunct="1"/>
            <a:r>
              <a:rPr lang="en-US" altLang="ja-JP" smtClean="0"/>
              <a:t>ODA</a:t>
            </a:r>
            <a:r>
              <a:rPr lang="ja-JP" altLang="en-US" smtClean="0"/>
              <a:t>・・・円借款は終了、技術協力・無償資金協力は継続</a:t>
            </a:r>
          </a:p>
          <a:p>
            <a:pPr lvl="1" eaLnBrk="1" hangingPunct="1"/>
            <a:r>
              <a:rPr lang="en-US" altLang="ja-JP" smtClean="0"/>
              <a:t>NPO</a:t>
            </a:r>
            <a:r>
              <a:rPr lang="ja-JP" altLang="en-US" smtClean="0"/>
              <a:t>の役割も重要に</a:t>
            </a:r>
          </a:p>
          <a:p>
            <a:pPr eaLnBrk="1" hangingPunct="1"/>
            <a:r>
              <a:rPr lang="ja-JP" altLang="en-US" smtClean="0"/>
              <a:t>市場ベースでの日本の貢献</a:t>
            </a:r>
          </a:p>
          <a:p>
            <a:pPr lvl="1" eaLnBrk="1" hangingPunct="1"/>
            <a:r>
              <a:rPr lang="ja-JP" altLang="en-US" smtClean="0"/>
              <a:t>環境ビジネスへの投資・技術移転</a:t>
            </a:r>
          </a:p>
          <a:p>
            <a:pPr lvl="1" eaLnBrk="1" hangingPunct="1"/>
            <a:r>
              <a:rPr lang="en-US" altLang="ja-JP" smtClean="0"/>
              <a:t>CDM</a:t>
            </a:r>
            <a:r>
              <a:rPr lang="ja-JP" altLang="en-US" smtClean="0"/>
              <a:t>（クリーン開発メカニズム）</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4638"/>
            <a:ext cx="8229600" cy="633412"/>
          </a:xfrm>
        </p:spPr>
        <p:txBody>
          <a:bodyPr/>
          <a:lstStyle/>
          <a:p>
            <a:pPr eaLnBrk="1" hangingPunct="1"/>
            <a:r>
              <a:rPr lang="ja-JP" altLang="en-US" sz="4000" smtClean="0"/>
              <a:t>２０２０年までの目標</a:t>
            </a:r>
            <a:br>
              <a:rPr lang="ja-JP" altLang="en-US" sz="4000" smtClean="0"/>
            </a:br>
            <a:r>
              <a:rPr lang="en-US" altLang="ja-JP" sz="3200" smtClean="0"/>
              <a:t>(</a:t>
            </a:r>
            <a:r>
              <a:rPr lang="ja-JP" altLang="en-US" sz="3200" smtClean="0"/>
              <a:t>０９年１１月２５日国務院常務会議決定）</a:t>
            </a:r>
          </a:p>
        </p:txBody>
      </p:sp>
      <p:sp>
        <p:nvSpPr>
          <p:cNvPr id="83971" name="Rectangle 3"/>
          <p:cNvSpPr>
            <a:spLocks noGrp="1" noChangeArrowheads="1"/>
          </p:cNvSpPr>
          <p:nvPr>
            <p:ph type="body" idx="1"/>
          </p:nvPr>
        </p:nvSpPr>
        <p:spPr>
          <a:xfrm>
            <a:off x="457200" y="1341438"/>
            <a:ext cx="8229600" cy="4784725"/>
          </a:xfrm>
        </p:spPr>
        <p:txBody>
          <a:bodyPr/>
          <a:lstStyle/>
          <a:p>
            <a:pPr eaLnBrk="1" hangingPunct="1">
              <a:buFontTx/>
              <a:buNone/>
            </a:pPr>
            <a:r>
              <a:rPr lang="ja-JP" altLang="en-US" smtClean="0"/>
              <a:t>共通だが差異のある責任</a:t>
            </a:r>
          </a:p>
          <a:p>
            <a:pPr eaLnBrk="1" hangingPunct="1">
              <a:buFontTx/>
              <a:buNone/>
            </a:pPr>
            <a:r>
              <a:rPr lang="ja-JP" altLang="en-US" smtClean="0"/>
              <a:t>２０２０年までに二酸化炭素の放出量をＧＤＰ単位あたり０５年比</a:t>
            </a:r>
            <a:r>
              <a:rPr lang="en-US" altLang="ja-JP" smtClean="0"/>
              <a:t>40</a:t>
            </a:r>
            <a:r>
              <a:rPr lang="ja-JP" altLang="en-US" smtClean="0"/>
              <a:t>～</a:t>
            </a:r>
            <a:r>
              <a:rPr lang="en-US" altLang="ja-JP" smtClean="0"/>
              <a:t>45</a:t>
            </a:r>
            <a:r>
              <a:rPr lang="ja-JP" altLang="en-US" smtClean="0"/>
              <a:t>％減</a:t>
            </a:r>
          </a:p>
          <a:p>
            <a:pPr eaLnBrk="1" hangingPunct="1">
              <a:buFontTx/>
              <a:buNone/>
            </a:pPr>
            <a:r>
              <a:rPr lang="ja-JP" altLang="en-US" smtClean="0"/>
              <a:t>非化石エネルギーを一次エネルギーの</a:t>
            </a:r>
            <a:r>
              <a:rPr lang="en-US" altLang="ja-JP" smtClean="0"/>
              <a:t>15</a:t>
            </a:r>
            <a:r>
              <a:rPr lang="ja-JP" altLang="en-US" smtClean="0"/>
              <a:t>％に</a:t>
            </a:r>
          </a:p>
          <a:p>
            <a:pPr eaLnBrk="1" hangingPunct="1">
              <a:buFontTx/>
              <a:buNone/>
            </a:pPr>
            <a:r>
              <a:rPr lang="ja-JP" altLang="en-US" smtClean="0"/>
              <a:t>森林面積を０５年比</a:t>
            </a:r>
            <a:r>
              <a:rPr lang="en-US" altLang="ja-JP" smtClean="0"/>
              <a:t>4000</a:t>
            </a:r>
            <a:r>
              <a:rPr lang="ja-JP" altLang="en-US" smtClean="0"/>
              <a:t>万</a:t>
            </a:r>
            <a:r>
              <a:rPr lang="en-US" altLang="ja-JP" smtClean="0"/>
              <a:t>ha</a:t>
            </a:r>
            <a:r>
              <a:rPr lang="ja-JP" altLang="en-US" smtClean="0"/>
              <a:t>増やし、森林の蓄積量を０５年比</a:t>
            </a:r>
            <a:r>
              <a:rPr lang="en-US" altLang="ja-JP" smtClean="0"/>
              <a:t>13</a:t>
            </a:r>
            <a:r>
              <a:rPr lang="ja-JP" altLang="en-US" smtClean="0"/>
              <a:t>億㎥増やす</a:t>
            </a:r>
          </a:p>
          <a:p>
            <a:pPr eaLnBrk="1" hangingPunct="1">
              <a:buFontTx/>
              <a:buNone/>
            </a:pPr>
            <a:r>
              <a:rPr lang="ja-JP" altLang="en-US" smtClean="0"/>
              <a:t>産業構造をかえる</a:t>
            </a:r>
          </a:p>
        </p:txBody>
      </p:sp>
    </p:spTree>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5182</TotalTime>
  <Words>1422</Words>
  <Application>Microsoft Office PowerPoint</Application>
  <PresentationFormat>画面に合わせる (4:3)</PresentationFormat>
  <Paragraphs>351</Paragraphs>
  <Slides>59</Slides>
  <Notes>25</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2</vt:i4>
      </vt:variant>
      <vt:variant>
        <vt:lpstr>スライド タイトル</vt:lpstr>
      </vt:variant>
      <vt:variant>
        <vt:i4>59</vt:i4>
      </vt:variant>
    </vt:vector>
  </HeadingPairs>
  <TitlesOfParts>
    <vt:vector size="66" baseType="lpstr">
      <vt:lpstr>ＭＳ Ｐゴシック</vt:lpstr>
      <vt:lpstr>ＭＳ Ｐ明朝</vt:lpstr>
      <vt:lpstr>Arial</vt:lpstr>
      <vt:lpstr>Calibri</vt:lpstr>
      <vt:lpstr>標準デザイン</vt:lpstr>
      <vt:lpstr>グラフ</vt:lpstr>
      <vt:lpstr>Acrobat Document</vt:lpstr>
      <vt:lpstr>中国の環境問題</vt:lpstr>
      <vt:lpstr>環境と経済の多様性</vt:lpstr>
      <vt:lpstr>多様な環境問題</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過去17年で最大の砂嵐（10年4月26日、甘粛）</vt:lpstr>
      <vt:lpstr>PowerPoint プレゼンテーション</vt:lpstr>
      <vt:lpstr>PowerPoint プレゼンテーション</vt:lpstr>
      <vt:lpstr>PM2.5（微小粒子状物資PM）  （「人民網」2013年1月14日）</vt:lpstr>
      <vt:lpstr>PowerPoint プレゼンテーション</vt:lpstr>
      <vt:lpstr>PM2.5の影響は6億人に及び 　　GDP成長目標の衝動抑制し難し（『国際商報』13年3月6日）</vt:lpstr>
      <vt:lpstr>「10月の北京　煙霧日が半数」 「人民網」2013年11月1日</vt:lpstr>
      <vt:lpstr>環境問題と環境政策の変遷</vt:lpstr>
      <vt:lpstr>環境政策略史</vt:lpstr>
      <vt:lpstr>土法高炉</vt:lpstr>
      <vt:lpstr>汚染防止政策の実効性</vt:lpstr>
      <vt:lpstr>法律はできても・・・</vt:lpstr>
      <vt:lpstr>河南沈丘癌村の奇形魚 　　（「人民網」2013年3月29日）</vt:lpstr>
      <vt:lpstr>環境問題と環境政策の略史　</vt:lpstr>
      <vt:lpstr>第10次5カ年計画期間中</vt:lpstr>
      <vt:lpstr>環境保護法改正案</vt:lpstr>
      <vt:lpstr>中国固有の問題</vt:lpstr>
      <vt:lpstr>水問題</vt:lpstr>
      <vt:lpstr>水の汚染</vt:lpstr>
      <vt:lpstr>水資源の偏在</vt:lpstr>
      <vt:lpstr>PowerPoint プレゼンテーション</vt:lpstr>
      <vt:lpstr>貴州省貴陽市近郊百花湖 （貴陽市の水源；　2007年9月）</vt:lpstr>
      <vt:lpstr>大気の汚染</vt:lpstr>
      <vt:lpstr>二酸化硫黄</vt:lpstr>
      <vt:lpstr>主要都市のSO2年平均濃度の分布（2008年）</vt:lpstr>
      <vt:lpstr>酸性雨</vt:lpstr>
      <vt:lpstr>二酸化窒素</vt:lpstr>
      <vt:lpstr>主要都市のNO2年平均濃度の分布（2008年）</vt:lpstr>
      <vt:lpstr>重点都市の空気の質</vt:lpstr>
      <vt:lpstr>荒れる大地と農村の貧困</vt:lpstr>
      <vt:lpstr>貴州省西南部のカルスト地域 （水土流出を防ぐ石垣；　2007年9月）</vt:lpstr>
      <vt:lpstr>内モンゴル自治区ホルチン砂漠 （2006年8月）</vt:lpstr>
      <vt:lpstr>農村の貧困と土地の荒廃 </vt:lpstr>
      <vt:lpstr>退耕還林と生態移民 </vt:lpstr>
      <vt:lpstr>「荒漠化を抑制」との報道 （『経済日報』2013年6月17日）</vt:lpstr>
      <vt:lpstr>地球温暖化問題への対応</vt:lpstr>
      <vt:lpstr>2014年の二酸化炭素排出量は330億㌧ 　　　　　　　　　（全国地球温暖化防止活動推進センター）</vt:lpstr>
      <vt:lpstr>二酸化炭素の削減目標 全国温暖化防止活動推進センター</vt:lpstr>
      <vt:lpstr>単位あたりCO2排出量の推移（指数） </vt:lpstr>
      <vt:lpstr>CO2排出量の傾向と構造</vt:lpstr>
      <vt:lpstr>「循環経済」の推進　#1</vt:lpstr>
      <vt:lpstr>「循環経済」の推進　#2</vt:lpstr>
      <vt:lpstr>貴陽市の循環経済プロジェクト （2008年2月）</vt:lpstr>
      <vt:lpstr>再生資源加工園区 （浙江省寧波市；　2005年9月）</vt:lpstr>
      <vt:lpstr>「人民網」（2011年6月27日） 北京を包囲するゴミ</vt:lpstr>
      <vt:lpstr>ゴミの分別が進まない(20年がすぎたが）</vt:lpstr>
      <vt:lpstr>環境クズネッツ曲線と 中国の環境問題　#1</vt:lpstr>
      <vt:lpstr>環境クズネッツ曲線と 中国の環境問題　#2</vt:lpstr>
      <vt:lpstr>日本の円借款により設置された排煙処理設備（貴州セメント工場；　2007年3月）</vt:lpstr>
      <vt:lpstr>日本が果たす役割</vt:lpstr>
      <vt:lpstr>２０２０年までの目標 (０９年１１月２５日国務院常務会議決定）</vt:lpstr>
    </vt:vector>
  </TitlesOfParts>
  <Company>富山大学</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中国の環境問題</dc:title>
  <dc:creator>今村</dc:creator>
  <cp:lastModifiedBy>今村弘子</cp:lastModifiedBy>
  <cp:revision>100</cp:revision>
  <cp:lastPrinted>2016-06-16T07:23:00Z</cp:lastPrinted>
  <dcterms:created xsi:type="dcterms:W3CDTF">2004-04-07T11:34:26Z</dcterms:created>
  <dcterms:modified xsi:type="dcterms:W3CDTF">2017-06-15T00:58:20Z</dcterms:modified>
</cp:coreProperties>
</file>