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82" r:id="rId2"/>
    <p:sldId id="283" r:id="rId3"/>
    <p:sldId id="284" r:id="rId4"/>
    <p:sldId id="285" r:id="rId5"/>
    <p:sldId id="286" r:id="rId6"/>
    <p:sldId id="287" r:id="rId7"/>
    <p:sldId id="288" r:id="rId8"/>
    <p:sldId id="289" r:id="rId9"/>
    <p:sldId id="290" r:id="rId10"/>
    <p:sldId id="291" r:id="rId11"/>
    <p:sldId id="292" r:id="rId12"/>
    <p:sldId id="311" r:id="rId13"/>
    <p:sldId id="294" r:id="rId14"/>
    <p:sldId id="316" r:id="rId15"/>
    <p:sldId id="295" r:id="rId16"/>
    <p:sldId id="299" r:id="rId17"/>
    <p:sldId id="297" r:id="rId18"/>
    <p:sldId id="298" r:id="rId19"/>
    <p:sldId id="300" r:id="rId20"/>
    <p:sldId id="301" r:id="rId21"/>
    <p:sldId id="302" r:id="rId22"/>
    <p:sldId id="303" r:id="rId23"/>
    <p:sldId id="304" r:id="rId24"/>
    <p:sldId id="305" r:id="rId25"/>
    <p:sldId id="306" r:id="rId26"/>
    <p:sldId id="308" r:id="rId27"/>
    <p:sldId id="313" r:id="rId28"/>
    <p:sldId id="259" r:id="rId29"/>
    <p:sldId id="260" r:id="rId30"/>
    <p:sldId id="261" r:id="rId31"/>
    <p:sldId id="262" r:id="rId32"/>
    <p:sldId id="314" r:id="rId33"/>
    <p:sldId id="263" r:id="rId34"/>
    <p:sldId id="264" r:id="rId35"/>
    <p:sldId id="265" r:id="rId36"/>
    <p:sldId id="266" r:id="rId37"/>
    <p:sldId id="267" r:id="rId38"/>
    <p:sldId id="310" r:id="rId39"/>
    <p:sldId id="268" r:id="rId40"/>
    <p:sldId id="269" r:id="rId41"/>
    <p:sldId id="272" r:id="rId42"/>
    <p:sldId id="274" r:id="rId43"/>
    <p:sldId id="275" r:id="rId44"/>
    <p:sldId id="277" r:id="rId45"/>
    <p:sldId id="315" r:id="rId46"/>
    <p:sldId id="280" r:id="rId47"/>
    <p:sldId id="281" r:id="rId48"/>
    <p:sldId id="318" r:id="rId49"/>
    <p:sldId id="317" r:id="rId50"/>
  </p:sldIdLst>
  <p:sldSz cx="12192000" cy="6858000"/>
  <p:notesSz cx="6858000" cy="994568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600" dirty="0"/>
              <a:t>中国の対外貿易</a:t>
            </a:r>
            <a:endParaRPr lang="en-US" altLang="ja-JP" sz="1600" dirty="0"/>
          </a:p>
          <a:p>
            <a:pPr>
              <a:defRPr sz="1400" b="0" i="0" u="none" strike="noStrike" kern="1200" spc="0" baseline="0">
                <a:solidFill>
                  <a:schemeClr val="tx1">
                    <a:lumMod val="65000"/>
                    <a:lumOff val="35000"/>
                  </a:schemeClr>
                </a:solidFill>
                <a:latin typeface="+mn-lt"/>
                <a:ea typeface="+mn-ea"/>
                <a:cs typeface="+mn-cs"/>
              </a:defRPr>
            </a:pPr>
            <a:r>
              <a:rPr lang="ja-JP" altLang="en-US" sz="1000" dirty="0"/>
              <a:t>（億㌦、</a:t>
            </a:r>
            <a:r>
              <a:rPr lang="en-US" altLang="ja-JP" sz="1000" dirty="0"/>
              <a:t>『</a:t>
            </a:r>
            <a:r>
              <a:rPr lang="ja-JP" altLang="en-US" sz="1000" dirty="0"/>
              <a:t>中国海関統計</a:t>
            </a:r>
            <a:r>
              <a:rPr lang="en-US" altLang="ja-JP" sz="1000" dirty="0"/>
              <a:t>』</a:t>
            </a:r>
            <a:r>
              <a:rPr lang="ja-JP" altLang="en-US" sz="1000" dirty="0"/>
              <a:t>各年</a:t>
            </a:r>
            <a:r>
              <a:rPr lang="en-US" altLang="ja-JP" sz="1000" dirty="0"/>
              <a:t>12</a:t>
            </a:r>
            <a:r>
              <a:rPr lang="ja-JP" altLang="en-US" sz="1000" dirty="0"/>
              <a:t>月）</a:t>
            </a:r>
          </a:p>
        </c:rich>
      </c:tx>
      <c:layout/>
      <c:overlay val="0"/>
      <c:spPr>
        <a:noFill/>
        <a:ln w="25400">
          <a:noFill/>
        </a:ln>
      </c:spPr>
    </c:title>
    <c:autoTitleDeleted val="0"/>
    <c:plotArea>
      <c:layout/>
      <c:barChart>
        <c:barDir val="col"/>
        <c:grouping val="clustered"/>
        <c:varyColors val="0"/>
        <c:ser>
          <c:idx val="0"/>
          <c:order val="0"/>
          <c:tx>
            <c:strRef>
              <c:f>[中国の対外貿易.xls]Sheet1!$B$2</c:f>
              <c:strCache>
                <c:ptCount val="1"/>
                <c:pt idx="0">
                  <c:v>輸出</c:v>
                </c:pt>
              </c:strCache>
            </c:strRef>
          </c:tx>
          <c:spPr>
            <a:solidFill>
              <a:srgbClr val="4F81BD"/>
            </a:solidFill>
            <a:ln w="25400">
              <a:noFill/>
            </a:ln>
          </c:spPr>
          <c:invertIfNegative val="0"/>
          <c:cat>
            <c:numRef>
              <c:f>[中国の対外貿易.xls]Sheet1!$A$3:$A$41</c:f>
              <c:numCache>
                <c:formatCode>General</c:formatCode>
                <c:ptCount val="39"/>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pt idx="31">
                  <c:v>2009</c:v>
                </c:pt>
                <c:pt idx="32">
                  <c:v>2010</c:v>
                </c:pt>
                <c:pt idx="33">
                  <c:v>2011</c:v>
                </c:pt>
                <c:pt idx="34">
                  <c:v>2012</c:v>
                </c:pt>
                <c:pt idx="35">
                  <c:v>2013</c:v>
                </c:pt>
                <c:pt idx="36">
                  <c:v>2014</c:v>
                </c:pt>
                <c:pt idx="37">
                  <c:v>2015</c:v>
                </c:pt>
              </c:numCache>
            </c:numRef>
          </c:cat>
          <c:val>
            <c:numRef>
              <c:f>[中国の対外貿易.xls]Sheet1!$B$3:$B$41</c:f>
              <c:numCache>
                <c:formatCode>General</c:formatCode>
                <c:ptCount val="39"/>
                <c:pt idx="0">
                  <c:v>97.5</c:v>
                </c:pt>
                <c:pt idx="1">
                  <c:v>136.6</c:v>
                </c:pt>
                <c:pt idx="2">
                  <c:v>181.2</c:v>
                </c:pt>
                <c:pt idx="3">
                  <c:v>220.1</c:v>
                </c:pt>
                <c:pt idx="4">
                  <c:v>223.2</c:v>
                </c:pt>
                <c:pt idx="5">
                  <c:v>222.3</c:v>
                </c:pt>
                <c:pt idx="6">
                  <c:v>261.39999999999998</c:v>
                </c:pt>
                <c:pt idx="7">
                  <c:v>273.5</c:v>
                </c:pt>
                <c:pt idx="8">
                  <c:v>309.39999999999998</c:v>
                </c:pt>
                <c:pt idx="9">
                  <c:v>394.4</c:v>
                </c:pt>
                <c:pt idx="10">
                  <c:v>475.2</c:v>
                </c:pt>
                <c:pt idx="11">
                  <c:v>525.4</c:v>
                </c:pt>
                <c:pt idx="12">
                  <c:v>620.9</c:v>
                </c:pt>
                <c:pt idx="13">
                  <c:v>718.4</c:v>
                </c:pt>
                <c:pt idx="14">
                  <c:v>849.4</c:v>
                </c:pt>
                <c:pt idx="15">
                  <c:v>917.4</c:v>
                </c:pt>
                <c:pt idx="16">
                  <c:v>1210.0999999999999</c:v>
                </c:pt>
                <c:pt idx="17">
                  <c:v>1487.8</c:v>
                </c:pt>
                <c:pt idx="18">
                  <c:v>1510.5</c:v>
                </c:pt>
                <c:pt idx="19">
                  <c:v>1827.9</c:v>
                </c:pt>
                <c:pt idx="20">
                  <c:v>1837.1</c:v>
                </c:pt>
                <c:pt idx="21">
                  <c:v>1949.3</c:v>
                </c:pt>
                <c:pt idx="22">
                  <c:v>2492</c:v>
                </c:pt>
                <c:pt idx="23">
                  <c:v>2661.5</c:v>
                </c:pt>
                <c:pt idx="24">
                  <c:v>3255.7</c:v>
                </c:pt>
                <c:pt idx="25">
                  <c:v>4382.3</c:v>
                </c:pt>
                <c:pt idx="26">
                  <c:v>5933.2</c:v>
                </c:pt>
                <c:pt idx="27">
                  <c:v>7620</c:v>
                </c:pt>
                <c:pt idx="28">
                  <c:v>9691</c:v>
                </c:pt>
                <c:pt idx="29">
                  <c:v>12180</c:v>
                </c:pt>
                <c:pt idx="30">
                  <c:v>14285</c:v>
                </c:pt>
                <c:pt idx="31">
                  <c:v>12016</c:v>
                </c:pt>
                <c:pt idx="32">
                  <c:v>15778</c:v>
                </c:pt>
                <c:pt idx="33">
                  <c:v>18984</c:v>
                </c:pt>
                <c:pt idx="34">
                  <c:v>20489</c:v>
                </c:pt>
                <c:pt idx="35">
                  <c:v>22100</c:v>
                </c:pt>
                <c:pt idx="36">
                  <c:v>23427</c:v>
                </c:pt>
                <c:pt idx="37">
                  <c:v>22750</c:v>
                </c:pt>
              </c:numCache>
            </c:numRef>
          </c:val>
        </c:ser>
        <c:ser>
          <c:idx val="1"/>
          <c:order val="1"/>
          <c:tx>
            <c:strRef>
              <c:f>[中国の対外貿易.xls]Sheet1!$C$2</c:f>
              <c:strCache>
                <c:ptCount val="1"/>
                <c:pt idx="0">
                  <c:v>輸入</c:v>
                </c:pt>
              </c:strCache>
            </c:strRef>
          </c:tx>
          <c:spPr>
            <a:solidFill>
              <a:srgbClr val="C0504D"/>
            </a:solidFill>
            <a:ln w="25400">
              <a:noFill/>
            </a:ln>
          </c:spPr>
          <c:invertIfNegative val="0"/>
          <c:cat>
            <c:numRef>
              <c:f>[中国の対外貿易.xls]Sheet1!$A$3:$A$41</c:f>
              <c:numCache>
                <c:formatCode>General</c:formatCode>
                <c:ptCount val="39"/>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pt idx="31">
                  <c:v>2009</c:v>
                </c:pt>
                <c:pt idx="32">
                  <c:v>2010</c:v>
                </c:pt>
                <c:pt idx="33">
                  <c:v>2011</c:v>
                </c:pt>
                <c:pt idx="34">
                  <c:v>2012</c:v>
                </c:pt>
                <c:pt idx="35">
                  <c:v>2013</c:v>
                </c:pt>
                <c:pt idx="36">
                  <c:v>2014</c:v>
                </c:pt>
                <c:pt idx="37">
                  <c:v>2015</c:v>
                </c:pt>
              </c:numCache>
            </c:numRef>
          </c:cat>
          <c:val>
            <c:numRef>
              <c:f>[中国の対外貿易.xls]Sheet1!$C$3:$C$41</c:f>
              <c:numCache>
                <c:formatCode>General</c:formatCode>
                <c:ptCount val="39"/>
                <c:pt idx="0">
                  <c:v>108.9</c:v>
                </c:pt>
                <c:pt idx="1">
                  <c:v>156.69999999999999</c:v>
                </c:pt>
                <c:pt idx="2">
                  <c:v>200.2</c:v>
                </c:pt>
                <c:pt idx="3">
                  <c:v>220.2</c:v>
                </c:pt>
                <c:pt idx="4">
                  <c:v>192.9</c:v>
                </c:pt>
                <c:pt idx="5">
                  <c:v>213.9</c:v>
                </c:pt>
                <c:pt idx="6">
                  <c:v>274.10000000000002</c:v>
                </c:pt>
                <c:pt idx="7">
                  <c:v>422.5</c:v>
                </c:pt>
                <c:pt idx="8">
                  <c:v>429</c:v>
                </c:pt>
                <c:pt idx="9">
                  <c:v>432.2</c:v>
                </c:pt>
                <c:pt idx="10">
                  <c:v>552.79999999999995</c:v>
                </c:pt>
                <c:pt idx="11">
                  <c:v>591.4</c:v>
                </c:pt>
                <c:pt idx="12">
                  <c:v>533.5</c:v>
                </c:pt>
                <c:pt idx="13">
                  <c:v>637.9</c:v>
                </c:pt>
                <c:pt idx="14">
                  <c:v>805.9</c:v>
                </c:pt>
                <c:pt idx="15">
                  <c:v>1039.5999999999999</c:v>
                </c:pt>
                <c:pt idx="16">
                  <c:v>1156.0999999999999</c:v>
                </c:pt>
                <c:pt idx="17">
                  <c:v>1320.8</c:v>
                </c:pt>
                <c:pt idx="18">
                  <c:v>1388.3</c:v>
                </c:pt>
                <c:pt idx="19">
                  <c:v>1423.7</c:v>
                </c:pt>
                <c:pt idx="20">
                  <c:v>1402.4</c:v>
                </c:pt>
                <c:pt idx="21">
                  <c:v>1657</c:v>
                </c:pt>
                <c:pt idx="22">
                  <c:v>2250.9</c:v>
                </c:pt>
                <c:pt idx="23">
                  <c:v>2436.1</c:v>
                </c:pt>
                <c:pt idx="24">
                  <c:v>2952.2</c:v>
                </c:pt>
                <c:pt idx="25">
                  <c:v>4127.6000000000004</c:v>
                </c:pt>
                <c:pt idx="26">
                  <c:v>5612.3</c:v>
                </c:pt>
                <c:pt idx="27">
                  <c:v>6601</c:v>
                </c:pt>
                <c:pt idx="28">
                  <c:v>7916</c:v>
                </c:pt>
                <c:pt idx="29">
                  <c:v>9558</c:v>
                </c:pt>
                <c:pt idx="30">
                  <c:v>11331</c:v>
                </c:pt>
                <c:pt idx="31">
                  <c:v>10056</c:v>
                </c:pt>
                <c:pt idx="32">
                  <c:v>13962</c:v>
                </c:pt>
                <c:pt idx="33">
                  <c:v>17435</c:v>
                </c:pt>
                <c:pt idx="34">
                  <c:v>18178</c:v>
                </c:pt>
                <c:pt idx="35">
                  <c:v>19503</c:v>
                </c:pt>
                <c:pt idx="36">
                  <c:v>19603</c:v>
                </c:pt>
                <c:pt idx="37">
                  <c:v>16820</c:v>
                </c:pt>
              </c:numCache>
            </c:numRef>
          </c:val>
        </c:ser>
        <c:dLbls>
          <c:showLegendKey val="0"/>
          <c:showVal val="0"/>
          <c:showCatName val="0"/>
          <c:showSerName val="0"/>
          <c:showPercent val="0"/>
          <c:showBubbleSize val="0"/>
        </c:dLbls>
        <c:gapWidth val="219"/>
        <c:overlap val="-27"/>
        <c:axId val="548147512"/>
        <c:axId val="548150648"/>
      </c:barChart>
      <c:lineChart>
        <c:grouping val="standard"/>
        <c:varyColors val="0"/>
        <c:ser>
          <c:idx val="2"/>
          <c:order val="2"/>
          <c:tx>
            <c:strRef>
              <c:f>[中国の対外貿易.xls]Sheet1!$D$2</c:f>
              <c:strCache>
                <c:ptCount val="1"/>
                <c:pt idx="0">
                  <c:v>貿易収支</c:v>
                </c:pt>
              </c:strCache>
            </c:strRef>
          </c:tx>
          <c:spPr>
            <a:ln w="28575" cap="rnd">
              <a:solidFill>
                <a:schemeClr val="tx1">
                  <a:lumMod val="50000"/>
                  <a:lumOff val="50000"/>
                </a:schemeClr>
              </a:solidFill>
              <a:round/>
            </a:ln>
            <a:effectLst/>
          </c:spPr>
          <c:marker>
            <c:symbol val="none"/>
          </c:marker>
          <c:cat>
            <c:numRef>
              <c:f>[中国の対外貿易.xls]Sheet1!$A$3:$A$41</c:f>
              <c:numCache>
                <c:formatCode>General</c:formatCode>
                <c:ptCount val="39"/>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pt idx="31">
                  <c:v>2009</c:v>
                </c:pt>
                <c:pt idx="32">
                  <c:v>2010</c:v>
                </c:pt>
                <c:pt idx="33">
                  <c:v>2011</c:v>
                </c:pt>
                <c:pt idx="34">
                  <c:v>2012</c:v>
                </c:pt>
                <c:pt idx="35">
                  <c:v>2013</c:v>
                </c:pt>
                <c:pt idx="36">
                  <c:v>2014</c:v>
                </c:pt>
                <c:pt idx="37">
                  <c:v>2015</c:v>
                </c:pt>
              </c:numCache>
            </c:numRef>
          </c:cat>
          <c:val>
            <c:numRef>
              <c:f>[中国の対外貿易.xls]Sheet1!$D$3:$D$41</c:f>
              <c:numCache>
                <c:formatCode>General</c:formatCode>
                <c:ptCount val="39"/>
                <c:pt idx="0">
                  <c:v>-11.400000000000006</c:v>
                </c:pt>
                <c:pt idx="1">
                  <c:v>-20.099999999999994</c:v>
                </c:pt>
                <c:pt idx="2">
                  <c:v>-19</c:v>
                </c:pt>
                <c:pt idx="3">
                  <c:v>-9.9999999999994316E-2</c:v>
                </c:pt>
                <c:pt idx="4">
                  <c:v>30.299999999999983</c:v>
                </c:pt>
                <c:pt idx="5">
                  <c:v>8.4000000000000057</c:v>
                </c:pt>
                <c:pt idx="6">
                  <c:v>-12.700000000000045</c:v>
                </c:pt>
                <c:pt idx="7">
                  <c:v>-149</c:v>
                </c:pt>
                <c:pt idx="8">
                  <c:v>-119.60000000000002</c:v>
                </c:pt>
                <c:pt idx="9">
                  <c:v>-37.800000000000011</c:v>
                </c:pt>
                <c:pt idx="10">
                  <c:v>-77.599999999999966</c:v>
                </c:pt>
                <c:pt idx="11">
                  <c:v>-66</c:v>
                </c:pt>
                <c:pt idx="12">
                  <c:v>87.399999999999977</c:v>
                </c:pt>
                <c:pt idx="13">
                  <c:v>80.5</c:v>
                </c:pt>
                <c:pt idx="14">
                  <c:v>43.5</c:v>
                </c:pt>
                <c:pt idx="15">
                  <c:v>-122.19999999999993</c:v>
                </c:pt>
                <c:pt idx="16">
                  <c:v>54</c:v>
                </c:pt>
                <c:pt idx="17">
                  <c:v>167</c:v>
                </c:pt>
                <c:pt idx="18">
                  <c:v>122.20000000000005</c:v>
                </c:pt>
                <c:pt idx="19">
                  <c:v>404.20000000000005</c:v>
                </c:pt>
                <c:pt idx="20">
                  <c:v>434.69999999999982</c:v>
                </c:pt>
                <c:pt idx="21">
                  <c:v>292.29999999999995</c:v>
                </c:pt>
                <c:pt idx="22">
                  <c:v>241.09999999999991</c:v>
                </c:pt>
                <c:pt idx="23">
                  <c:v>225.40000000000009</c:v>
                </c:pt>
                <c:pt idx="24">
                  <c:v>303.5</c:v>
                </c:pt>
                <c:pt idx="25">
                  <c:v>254.69999999999982</c:v>
                </c:pt>
                <c:pt idx="26">
                  <c:v>320.89999999999964</c:v>
                </c:pt>
                <c:pt idx="27">
                  <c:v>1019</c:v>
                </c:pt>
                <c:pt idx="28">
                  <c:v>1775</c:v>
                </c:pt>
                <c:pt idx="29">
                  <c:v>2622</c:v>
                </c:pt>
                <c:pt idx="30">
                  <c:v>2954</c:v>
                </c:pt>
                <c:pt idx="31">
                  <c:v>1960</c:v>
                </c:pt>
                <c:pt idx="32">
                  <c:v>1816</c:v>
                </c:pt>
                <c:pt idx="33">
                  <c:v>1549</c:v>
                </c:pt>
                <c:pt idx="34">
                  <c:v>2311</c:v>
                </c:pt>
                <c:pt idx="35">
                  <c:v>2597</c:v>
                </c:pt>
                <c:pt idx="36">
                  <c:v>3824</c:v>
                </c:pt>
                <c:pt idx="37">
                  <c:v>5930</c:v>
                </c:pt>
              </c:numCache>
            </c:numRef>
          </c:val>
          <c:smooth val="0"/>
        </c:ser>
        <c:dLbls>
          <c:showLegendKey val="0"/>
          <c:showVal val="0"/>
          <c:showCatName val="0"/>
          <c:showSerName val="0"/>
          <c:showPercent val="0"/>
          <c:showBubbleSize val="0"/>
        </c:dLbls>
        <c:marker val="1"/>
        <c:smooth val="0"/>
        <c:axId val="548147512"/>
        <c:axId val="548150648"/>
      </c:lineChart>
      <c:catAx>
        <c:axId val="54814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150648"/>
        <c:crosses val="autoZero"/>
        <c:auto val="1"/>
        <c:lblAlgn val="ctr"/>
        <c:lblOffset val="100"/>
        <c:noMultiLvlLbl val="0"/>
      </c:catAx>
      <c:valAx>
        <c:axId val="54815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147512"/>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中国の貿易依存度（％）</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areaChart>
        <c:grouping val="stacked"/>
        <c:varyColors val="0"/>
        <c:ser>
          <c:idx val="0"/>
          <c:order val="0"/>
          <c:tx>
            <c:strRef>
              <c:f>[貿易依存度.xlsx]Sheet1!$B$1</c:f>
              <c:strCache>
                <c:ptCount val="1"/>
                <c:pt idx="0">
                  <c:v>dependence on exports</c:v>
                </c:pt>
              </c:strCache>
            </c:strRef>
          </c:tx>
          <c:spPr>
            <a:solidFill>
              <a:schemeClr val="accent1"/>
            </a:solidFill>
            <a:ln>
              <a:noFill/>
            </a:ln>
            <a:effectLst/>
          </c:spPr>
          <c:cat>
            <c:numRef>
              <c:f>[貿易依存度.xlsx]Sheet1!$A$2:$A$16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[貿易依存度.xlsx]Sheet1!$B$2:$B$16</c:f>
              <c:numCache>
                <c:formatCode>0.0_ </c:formatCode>
                <c:ptCount val="15"/>
                <c:pt idx="0">
                  <c:v>20.08481145410606</c:v>
                </c:pt>
                <c:pt idx="1">
                  <c:v>22.394521868481629</c:v>
                </c:pt>
                <c:pt idx="2">
                  <c:v>26.717124492906208</c:v>
                </c:pt>
                <c:pt idx="3">
                  <c:v>30.712793505047596</c:v>
                </c:pt>
                <c:pt idx="4">
                  <c:v>33.87531970346658</c:v>
                </c:pt>
                <c:pt idx="5">
                  <c:v>35.872389211978884</c:v>
                </c:pt>
                <c:pt idx="6">
                  <c:v>35.199578646401562</c:v>
                </c:pt>
                <c:pt idx="7">
                  <c:v>31.968348485089713</c:v>
                </c:pt>
                <c:pt idx="8">
                  <c:v>24.062563251130086</c:v>
                </c:pt>
                <c:pt idx="9">
                  <c:v>26.67558985249326</c:v>
                </c:pt>
                <c:pt idx="10" formatCode="General">
                  <c:v>26</c:v>
                </c:pt>
                <c:pt idx="11">
                  <c:v>24.510965148415348</c:v>
                </c:pt>
                <c:pt idx="12">
                  <c:v>24.113774402517382</c:v>
                </c:pt>
                <c:pt idx="13">
                  <c:v>22.611212277854328</c:v>
                </c:pt>
                <c:pt idx="14" formatCode="General">
                  <c:v>20.7</c:v>
                </c:pt>
              </c:numCache>
            </c:numRef>
          </c:val>
        </c:ser>
        <c:ser>
          <c:idx val="1"/>
          <c:order val="1"/>
          <c:tx>
            <c:strRef>
              <c:f>[貿易依存度.xlsx]Sheet1!$C$1</c:f>
              <c:strCache>
                <c:ptCount val="1"/>
                <c:pt idx="0">
                  <c:v>dependence on imports</c:v>
                </c:pt>
              </c:strCache>
            </c:strRef>
          </c:tx>
          <c:spPr>
            <a:solidFill>
              <a:schemeClr val="accent2"/>
            </a:solidFill>
            <a:ln>
              <a:noFill/>
            </a:ln>
            <a:effectLst/>
          </c:spPr>
          <c:cat>
            <c:numRef>
              <c:f>[貿易依存度.xlsx]Sheet1!$A$2:$A$16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[貿易依存度.xlsx]Sheet1!$C$2:$C$16</c:f>
              <c:numCache>
                <c:formatCode>0.0_ </c:formatCode>
                <c:ptCount val="15"/>
                <c:pt idx="0">
                  <c:v>18.384022616387764</c:v>
                </c:pt>
                <c:pt idx="1">
                  <c:v>20.301995296385865</c:v>
                </c:pt>
                <c:pt idx="2">
                  <c:v>25.176884621897617</c:v>
                </c:pt>
                <c:pt idx="3">
                  <c:v>29.044646542989028</c:v>
                </c:pt>
                <c:pt idx="4">
                  <c:v>29.347291239719471</c:v>
                </c:pt>
                <c:pt idx="5">
                  <c:v>29.298612202631357</c:v>
                </c:pt>
                <c:pt idx="6">
                  <c:v>27.576088183288817</c:v>
                </c:pt>
                <c:pt idx="7">
                  <c:v>25.323440908150108</c:v>
                </c:pt>
                <c:pt idx="8">
                  <c:v>20.128306292405757</c:v>
                </c:pt>
                <c:pt idx="9">
                  <c:v>23.603820519339386</c:v>
                </c:pt>
                <c:pt idx="10" formatCode="General">
                  <c:v>23.9</c:v>
                </c:pt>
                <c:pt idx="11">
                  <c:v>21.755620161994663</c:v>
                </c:pt>
                <c:pt idx="12">
                  <c:v>21.288224384498413</c:v>
                </c:pt>
                <c:pt idx="13" formatCode="0.0">
                  <c:v>18.920659959809132</c:v>
                </c:pt>
                <c:pt idx="14" formatCode="General">
                  <c:v>15.3</c:v>
                </c:pt>
              </c:numCache>
            </c:numRef>
          </c:val>
        </c:ser>
        <c:dLbls>
          <c:showLegendKey val="0"/>
          <c:showVal val="0"/>
          <c:showCatName val="0"/>
          <c:showSerName val="0"/>
          <c:showPercent val="0"/>
          <c:showBubbleSize val="0"/>
        </c:dLbls>
        <c:axId val="548147120"/>
        <c:axId val="548147904"/>
      </c:areaChart>
      <c:catAx>
        <c:axId val="5481471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147904"/>
        <c:crosses val="autoZero"/>
        <c:auto val="1"/>
        <c:lblAlgn val="ctr"/>
        <c:lblOffset val="100"/>
        <c:noMultiLvlLbl val="0"/>
      </c:catAx>
      <c:valAx>
        <c:axId val="548147904"/>
        <c:scaling>
          <c:orientation val="minMax"/>
        </c:scaling>
        <c:delete val="0"/>
        <c:axPos val="l"/>
        <c:majorGridlines>
          <c:spPr>
            <a:ln w="9525" cap="flat" cmpd="sng" algn="ctr">
              <a:solidFill>
                <a:schemeClr val="tx1">
                  <a:lumMod val="15000"/>
                  <a:lumOff val="85000"/>
                </a:schemeClr>
              </a:solidFill>
              <a:round/>
            </a:ln>
            <a:effectLst/>
          </c:spPr>
        </c:majorGridlines>
        <c:numFmt formatCode="0.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14712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貿易商品構成～輸出</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bar"/>
        <c:grouping val="percentStacked"/>
        <c:varyColors val="0"/>
        <c:ser>
          <c:idx val="0"/>
          <c:order val="0"/>
          <c:tx>
            <c:strRef>
              <c:f>Sheet1!$B$1</c:f>
              <c:strCache>
                <c:ptCount val="1"/>
                <c:pt idx="0">
                  <c:v>一次産品</c:v>
                </c:pt>
              </c:strCache>
            </c:strRef>
          </c:tx>
          <c:spPr>
            <a:solidFill>
              <a:schemeClr val="accent1"/>
            </a:solidFill>
            <a:ln>
              <a:noFill/>
            </a:ln>
            <a:effectLst/>
          </c:spPr>
          <c:invertIfNegative val="0"/>
          <c:cat>
            <c:numRef>
              <c:f>Sheet1!$A$2:$A$38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Sheet1!$B$2:$B$38</c:f>
              <c:numCache>
                <c:formatCode>General</c:formatCode>
                <c:ptCount val="37"/>
                <c:pt idx="0">
                  <c:v>50.3</c:v>
                </c:pt>
                <c:pt idx="1">
                  <c:v>46.6</c:v>
                </c:pt>
                <c:pt idx="2">
                  <c:v>45</c:v>
                </c:pt>
                <c:pt idx="3">
                  <c:v>43.3</c:v>
                </c:pt>
                <c:pt idx="4">
                  <c:v>45.7</c:v>
                </c:pt>
                <c:pt idx="5">
                  <c:v>50.6</c:v>
                </c:pt>
                <c:pt idx="6">
                  <c:v>36.4</c:v>
                </c:pt>
                <c:pt idx="7">
                  <c:v>33.6</c:v>
                </c:pt>
                <c:pt idx="8">
                  <c:v>30.3</c:v>
                </c:pt>
                <c:pt idx="9">
                  <c:v>28.7</c:v>
                </c:pt>
                <c:pt idx="10">
                  <c:v>25.6</c:v>
                </c:pt>
                <c:pt idx="11">
                  <c:v>22.5</c:v>
                </c:pt>
                <c:pt idx="12">
                  <c:v>20</c:v>
                </c:pt>
                <c:pt idx="13">
                  <c:v>18.2</c:v>
                </c:pt>
                <c:pt idx="14">
                  <c:v>16.3</c:v>
                </c:pt>
                <c:pt idx="15">
                  <c:v>14.4</c:v>
                </c:pt>
                <c:pt idx="16">
                  <c:v>14.5</c:v>
                </c:pt>
                <c:pt idx="17">
                  <c:v>13.1</c:v>
                </c:pt>
                <c:pt idx="18">
                  <c:v>11.2</c:v>
                </c:pt>
                <c:pt idx="19">
                  <c:v>10.199999999999999</c:v>
                </c:pt>
                <c:pt idx="20">
                  <c:v>10.199999999999999</c:v>
                </c:pt>
                <c:pt idx="21">
                  <c:v>9.9</c:v>
                </c:pt>
                <c:pt idx="22">
                  <c:v>8.8000000000000007</c:v>
                </c:pt>
                <c:pt idx="23">
                  <c:v>7.9</c:v>
                </c:pt>
                <c:pt idx="24">
                  <c:v>6.8</c:v>
                </c:pt>
                <c:pt idx="25">
                  <c:v>6.4</c:v>
                </c:pt>
                <c:pt idx="26">
                  <c:v>5.5</c:v>
                </c:pt>
                <c:pt idx="27">
                  <c:v>5.0999999999999996</c:v>
                </c:pt>
                <c:pt idx="28">
                  <c:v>5.4</c:v>
                </c:pt>
                <c:pt idx="29">
                  <c:v>5.3</c:v>
                </c:pt>
                <c:pt idx="30">
                  <c:v>5.2</c:v>
                </c:pt>
                <c:pt idx="31">
                  <c:v>5.3</c:v>
                </c:pt>
                <c:pt idx="32">
                  <c:v>4.9000000000000004</c:v>
                </c:pt>
                <c:pt idx="33">
                  <c:v>4.8</c:v>
                </c:pt>
                <c:pt idx="34">
                  <c:v>4.8</c:v>
                </c:pt>
                <c:pt idx="35">
                  <c:v>4.5999999999999996</c:v>
                </c:pt>
                <c:pt idx="36">
                  <c:v>5</c:v>
                </c:pt>
              </c:numCache>
            </c:numRef>
          </c:val>
        </c:ser>
        <c:ser>
          <c:idx val="1"/>
          <c:order val="1"/>
          <c:tx>
            <c:strRef>
              <c:f>Sheet1!$C$1</c:f>
              <c:strCache>
                <c:ptCount val="1"/>
                <c:pt idx="0">
                  <c:v>工業製品</c:v>
                </c:pt>
              </c:strCache>
            </c:strRef>
          </c:tx>
          <c:spPr>
            <a:solidFill>
              <a:schemeClr val="accent2"/>
            </a:solidFill>
            <a:ln>
              <a:noFill/>
            </a:ln>
            <a:effectLst/>
          </c:spPr>
          <c:invertIfNegative val="0"/>
          <c:cat>
            <c:numRef>
              <c:f>Sheet1!$A$2:$A$38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Sheet1!$C$2:$C$38</c:f>
              <c:numCache>
                <c:formatCode>General</c:formatCode>
                <c:ptCount val="37"/>
                <c:pt idx="0">
                  <c:v>49.7</c:v>
                </c:pt>
                <c:pt idx="1">
                  <c:v>53.4</c:v>
                </c:pt>
                <c:pt idx="2">
                  <c:v>55</c:v>
                </c:pt>
                <c:pt idx="3">
                  <c:v>56.7</c:v>
                </c:pt>
                <c:pt idx="4">
                  <c:v>54.3</c:v>
                </c:pt>
                <c:pt idx="5">
                  <c:v>49.4</c:v>
                </c:pt>
                <c:pt idx="6">
                  <c:v>63.6</c:v>
                </c:pt>
                <c:pt idx="7">
                  <c:v>66.400000000000006</c:v>
                </c:pt>
                <c:pt idx="8">
                  <c:v>69.7</c:v>
                </c:pt>
                <c:pt idx="9">
                  <c:v>71.3</c:v>
                </c:pt>
                <c:pt idx="10">
                  <c:v>74.400000000000006</c:v>
                </c:pt>
                <c:pt idx="11">
                  <c:v>77.5</c:v>
                </c:pt>
                <c:pt idx="12">
                  <c:v>80</c:v>
                </c:pt>
                <c:pt idx="13">
                  <c:v>81.8</c:v>
                </c:pt>
                <c:pt idx="14">
                  <c:v>83.7</c:v>
                </c:pt>
                <c:pt idx="15">
                  <c:v>85.6</c:v>
                </c:pt>
                <c:pt idx="16">
                  <c:v>85.5</c:v>
                </c:pt>
                <c:pt idx="17">
                  <c:v>86.9</c:v>
                </c:pt>
                <c:pt idx="18">
                  <c:v>88.8</c:v>
                </c:pt>
                <c:pt idx="19">
                  <c:v>89.8</c:v>
                </c:pt>
                <c:pt idx="20">
                  <c:v>89.8</c:v>
                </c:pt>
                <c:pt idx="21">
                  <c:v>90.1</c:v>
                </c:pt>
                <c:pt idx="22">
                  <c:v>91.2</c:v>
                </c:pt>
                <c:pt idx="23">
                  <c:v>92.1</c:v>
                </c:pt>
                <c:pt idx="24">
                  <c:v>93.2</c:v>
                </c:pt>
                <c:pt idx="25">
                  <c:v>93.6</c:v>
                </c:pt>
                <c:pt idx="26">
                  <c:v>94.5</c:v>
                </c:pt>
                <c:pt idx="27">
                  <c:v>94.9</c:v>
                </c:pt>
                <c:pt idx="28">
                  <c:v>94.6</c:v>
                </c:pt>
                <c:pt idx="29">
                  <c:v>94.7</c:v>
                </c:pt>
                <c:pt idx="30">
                  <c:v>94.8</c:v>
                </c:pt>
                <c:pt idx="31">
                  <c:v>94.7</c:v>
                </c:pt>
                <c:pt idx="32">
                  <c:v>95.1</c:v>
                </c:pt>
                <c:pt idx="33">
                  <c:v>95.2</c:v>
                </c:pt>
                <c:pt idx="34">
                  <c:v>95.2</c:v>
                </c:pt>
                <c:pt idx="35">
                  <c:v>95.4</c:v>
                </c:pt>
                <c:pt idx="36">
                  <c:v>95</c:v>
                </c:pt>
              </c:numCache>
            </c:numRef>
          </c:val>
        </c:ser>
        <c:dLbls>
          <c:showLegendKey val="0"/>
          <c:showVal val="0"/>
          <c:showCatName val="0"/>
          <c:showSerName val="0"/>
          <c:showPercent val="0"/>
          <c:showBubbleSize val="0"/>
        </c:dLbls>
        <c:gapWidth val="150"/>
        <c:overlap val="100"/>
        <c:axId val="632893984"/>
        <c:axId val="632895944"/>
      </c:barChart>
      <c:catAx>
        <c:axId val="632893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2895944"/>
        <c:crosses val="autoZero"/>
        <c:auto val="1"/>
        <c:lblAlgn val="ctr"/>
        <c:lblOffset val="100"/>
        <c:noMultiLvlLbl val="0"/>
      </c:catAx>
      <c:valAx>
        <c:axId val="6328959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2893984"/>
        <c:crosses val="autoZero"/>
        <c:crossBetween val="between"/>
      </c:valAx>
      <c:spPr>
        <a:noFill/>
        <a:ln>
          <a:noFill/>
        </a:ln>
        <a:effectLst/>
      </c:spPr>
    </c:plotArea>
    <c:legend>
      <c:legendPos val="b"/>
      <c:layout>
        <c:manualLayout>
          <c:xMode val="edge"/>
          <c:yMode val="edge"/>
          <c:x val="0.34704483814523185"/>
          <c:y val="0.93491981357247755"/>
          <c:w val="0.30591010498687665"/>
          <c:h val="6.508018642752247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貿易商品構成～輸入</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bar"/>
        <c:grouping val="percentStacked"/>
        <c:varyColors val="0"/>
        <c:ser>
          <c:idx val="0"/>
          <c:order val="0"/>
          <c:tx>
            <c:strRef>
              <c:f>Sheet2!$B$1</c:f>
              <c:strCache>
                <c:ptCount val="1"/>
                <c:pt idx="0">
                  <c:v>一次産品</c:v>
                </c:pt>
              </c:strCache>
            </c:strRef>
          </c:tx>
          <c:spPr>
            <a:solidFill>
              <a:schemeClr val="accent1"/>
            </a:solidFill>
            <a:ln>
              <a:noFill/>
            </a:ln>
            <a:effectLst/>
          </c:spPr>
          <c:invertIfNegative val="0"/>
          <c:cat>
            <c:numRef>
              <c:f>Sheet2!$A$2:$A$38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Sheet2!$B$2:$B$38</c:f>
              <c:numCache>
                <c:formatCode>General</c:formatCode>
                <c:ptCount val="37"/>
                <c:pt idx="0">
                  <c:v>34.700000000000003</c:v>
                </c:pt>
                <c:pt idx="1">
                  <c:v>36.5</c:v>
                </c:pt>
                <c:pt idx="2">
                  <c:v>39.6</c:v>
                </c:pt>
                <c:pt idx="3">
                  <c:v>27.2</c:v>
                </c:pt>
                <c:pt idx="4">
                  <c:v>19</c:v>
                </c:pt>
                <c:pt idx="5">
                  <c:v>12.5</c:v>
                </c:pt>
                <c:pt idx="6">
                  <c:v>13.2</c:v>
                </c:pt>
                <c:pt idx="7">
                  <c:v>16</c:v>
                </c:pt>
                <c:pt idx="8">
                  <c:v>18.2</c:v>
                </c:pt>
                <c:pt idx="9">
                  <c:v>19.899999999999999</c:v>
                </c:pt>
                <c:pt idx="10">
                  <c:v>18.5</c:v>
                </c:pt>
                <c:pt idx="11">
                  <c:v>17</c:v>
                </c:pt>
                <c:pt idx="12">
                  <c:v>16.5</c:v>
                </c:pt>
                <c:pt idx="13">
                  <c:v>13.7</c:v>
                </c:pt>
                <c:pt idx="14">
                  <c:v>14.3</c:v>
                </c:pt>
                <c:pt idx="15">
                  <c:v>18.5</c:v>
                </c:pt>
                <c:pt idx="16">
                  <c:v>18.3</c:v>
                </c:pt>
                <c:pt idx="17">
                  <c:v>20.100000000000001</c:v>
                </c:pt>
                <c:pt idx="18">
                  <c:v>16.399999999999999</c:v>
                </c:pt>
                <c:pt idx="19">
                  <c:v>16.2</c:v>
                </c:pt>
                <c:pt idx="20">
                  <c:v>20.8</c:v>
                </c:pt>
                <c:pt idx="21">
                  <c:v>18.8</c:v>
                </c:pt>
                <c:pt idx="22">
                  <c:v>16.7</c:v>
                </c:pt>
                <c:pt idx="23">
                  <c:v>17.600000000000001</c:v>
                </c:pt>
                <c:pt idx="24">
                  <c:v>20.9</c:v>
                </c:pt>
                <c:pt idx="25">
                  <c:v>22.4</c:v>
                </c:pt>
                <c:pt idx="26">
                  <c:v>23.6</c:v>
                </c:pt>
                <c:pt idx="27">
                  <c:v>25.4</c:v>
                </c:pt>
                <c:pt idx="28">
                  <c:v>32</c:v>
                </c:pt>
                <c:pt idx="29">
                  <c:v>28.8</c:v>
                </c:pt>
                <c:pt idx="30">
                  <c:v>31.1</c:v>
                </c:pt>
                <c:pt idx="31">
                  <c:v>34.700000000000003</c:v>
                </c:pt>
                <c:pt idx="32">
                  <c:v>34.9</c:v>
                </c:pt>
                <c:pt idx="33">
                  <c:v>33.700000000000003</c:v>
                </c:pt>
                <c:pt idx="34">
                  <c:v>33</c:v>
                </c:pt>
                <c:pt idx="35">
                  <c:v>28.1</c:v>
                </c:pt>
                <c:pt idx="36">
                  <c:v>27.7</c:v>
                </c:pt>
              </c:numCache>
            </c:numRef>
          </c:val>
        </c:ser>
        <c:ser>
          <c:idx val="1"/>
          <c:order val="1"/>
          <c:tx>
            <c:strRef>
              <c:f>Sheet2!$C$1</c:f>
              <c:strCache>
                <c:ptCount val="1"/>
                <c:pt idx="0">
                  <c:v>工業製品</c:v>
                </c:pt>
              </c:strCache>
            </c:strRef>
          </c:tx>
          <c:spPr>
            <a:solidFill>
              <a:schemeClr val="accent2"/>
            </a:solidFill>
            <a:ln>
              <a:noFill/>
            </a:ln>
            <a:effectLst/>
          </c:spPr>
          <c:invertIfNegative val="0"/>
          <c:cat>
            <c:numRef>
              <c:f>Sheet2!$A$2:$A$38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Sheet2!$C$2:$C$38</c:f>
              <c:numCache>
                <c:formatCode>General</c:formatCode>
                <c:ptCount val="37"/>
                <c:pt idx="0">
                  <c:v>65.3</c:v>
                </c:pt>
                <c:pt idx="1">
                  <c:v>63.5</c:v>
                </c:pt>
                <c:pt idx="2">
                  <c:v>60.4</c:v>
                </c:pt>
                <c:pt idx="3">
                  <c:v>72.8</c:v>
                </c:pt>
                <c:pt idx="4">
                  <c:v>81</c:v>
                </c:pt>
                <c:pt idx="5">
                  <c:v>87.5</c:v>
                </c:pt>
                <c:pt idx="6">
                  <c:v>86.8</c:v>
                </c:pt>
                <c:pt idx="7">
                  <c:v>84</c:v>
                </c:pt>
                <c:pt idx="8">
                  <c:v>81.8</c:v>
                </c:pt>
                <c:pt idx="9">
                  <c:v>80.099999999999994</c:v>
                </c:pt>
                <c:pt idx="10">
                  <c:v>81.5</c:v>
                </c:pt>
                <c:pt idx="11">
                  <c:v>83</c:v>
                </c:pt>
                <c:pt idx="12">
                  <c:v>83.5</c:v>
                </c:pt>
                <c:pt idx="13">
                  <c:v>86.3</c:v>
                </c:pt>
                <c:pt idx="14">
                  <c:v>85.7</c:v>
                </c:pt>
                <c:pt idx="15">
                  <c:v>81.5</c:v>
                </c:pt>
                <c:pt idx="16">
                  <c:v>81.7</c:v>
                </c:pt>
                <c:pt idx="17">
                  <c:v>79.900000000000006</c:v>
                </c:pt>
                <c:pt idx="18">
                  <c:v>83.6</c:v>
                </c:pt>
                <c:pt idx="19">
                  <c:v>83.8</c:v>
                </c:pt>
                <c:pt idx="20">
                  <c:v>79.2</c:v>
                </c:pt>
                <c:pt idx="21">
                  <c:v>81.2</c:v>
                </c:pt>
                <c:pt idx="22">
                  <c:v>83.3</c:v>
                </c:pt>
                <c:pt idx="23">
                  <c:v>82.4</c:v>
                </c:pt>
                <c:pt idx="24">
                  <c:v>79.099999999999994</c:v>
                </c:pt>
                <c:pt idx="25">
                  <c:v>77.599999999999994</c:v>
                </c:pt>
                <c:pt idx="26">
                  <c:v>76.400000000000006</c:v>
                </c:pt>
                <c:pt idx="27">
                  <c:v>74.599999999999994</c:v>
                </c:pt>
                <c:pt idx="28">
                  <c:v>68</c:v>
                </c:pt>
                <c:pt idx="29">
                  <c:v>71.2</c:v>
                </c:pt>
                <c:pt idx="30">
                  <c:v>68.900000000000006</c:v>
                </c:pt>
                <c:pt idx="31">
                  <c:v>65.3</c:v>
                </c:pt>
                <c:pt idx="32">
                  <c:v>65.099999999999994</c:v>
                </c:pt>
                <c:pt idx="33">
                  <c:v>66.3</c:v>
                </c:pt>
                <c:pt idx="34">
                  <c:v>67</c:v>
                </c:pt>
                <c:pt idx="35">
                  <c:v>71.900000000000006</c:v>
                </c:pt>
                <c:pt idx="36">
                  <c:v>72.3</c:v>
                </c:pt>
              </c:numCache>
            </c:numRef>
          </c:val>
        </c:ser>
        <c:dLbls>
          <c:showLegendKey val="0"/>
          <c:showVal val="0"/>
          <c:showCatName val="0"/>
          <c:showSerName val="0"/>
          <c:showPercent val="0"/>
          <c:showBubbleSize val="0"/>
        </c:dLbls>
        <c:gapWidth val="150"/>
        <c:overlap val="100"/>
        <c:axId val="632450008"/>
        <c:axId val="632450792"/>
      </c:barChart>
      <c:catAx>
        <c:axId val="63245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2450792"/>
        <c:crosses val="autoZero"/>
        <c:auto val="1"/>
        <c:lblAlgn val="ctr"/>
        <c:lblOffset val="100"/>
        <c:noMultiLvlLbl val="0"/>
      </c:catAx>
      <c:valAx>
        <c:axId val="6324507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24500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対外貿易に占める外資系企業と加工貿易の比率</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Sheet2!$B$1</c:f>
              <c:strCache>
                <c:ptCount val="1"/>
                <c:pt idx="0">
                  <c:v>外資系企業/輸出</c:v>
                </c:pt>
              </c:strCache>
            </c:strRef>
          </c:tx>
          <c:spPr>
            <a:ln w="28575" cap="rnd">
              <a:solidFill>
                <a:schemeClr val="accent1"/>
              </a:solidFill>
              <a:round/>
            </a:ln>
            <a:effectLst/>
          </c:spPr>
          <c:marker>
            <c:symbol val="none"/>
          </c:marker>
          <c:cat>
            <c:numRef>
              <c:f>Sheet2!$A$2:$A$38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Sheet2!$B$2:$B$38</c:f>
              <c:numCache>
                <c:formatCode>0.00_ </c:formatCode>
                <c:ptCount val="37"/>
                <c:pt idx="0">
                  <c:v>0.04</c:v>
                </c:pt>
                <c:pt idx="1">
                  <c:v>0.24</c:v>
                </c:pt>
                <c:pt idx="2">
                  <c:v>0.24</c:v>
                </c:pt>
                <c:pt idx="3">
                  <c:v>1.48</c:v>
                </c:pt>
                <c:pt idx="4">
                  <c:v>0.26</c:v>
                </c:pt>
                <c:pt idx="5">
                  <c:v>1.1000000000000001</c:v>
                </c:pt>
                <c:pt idx="6">
                  <c:v>1.9</c:v>
                </c:pt>
                <c:pt idx="7">
                  <c:v>3.1</c:v>
                </c:pt>
                <c:pt idx="8">
                  <c:v>5.2</c:v>
                </c:pt>
                <c:pt idx="9">
                  <c:v>9.3452607537114574</c:v>
                </c:pt>
                <c:pt idx="10">
                  <c:v>12.594620711869867</c:v>
                </c:pt>
                <c:pt idx="11">
                  <c:v>17.121380846325167</c:v>
                </c:pt>
                <c:pt idx="12">
                  <c:v>20.437956204379564</c:v>
                </c:pt>
                <c:pt idx="13">
                  <c:v>27.512535426204494</c:v>
                </c:pt>
                <c:pt idx="14">
                  <c:v>28.683579869432279</c:v>
                </c:pt>
                <c:pt idx="15">
                  <c:v>32.719451539185371</c:v>
                </c:pt>
                <c:pt idx="16">
                  <c:v>40.714995034756704</c:v>
                </c:pt>
                <c:pt idx="17">
                  <c:v>40.975983368893267</c:v>
                </c:pt>
                <c:pt idx="18">
                  <c:v>44.04548174745662</c:v>
                </c:pt>
                <c:pt idx="19">
                  <c:v>45.462473708510757</c:v>
                </c:pt>
                <c:pt idx="20">
                  <c:v>47.929373996789728</c:v>
                </c:pt>
                <c:pt idx="21">
                  <c:v>50.069522735813599</c:v>
                </c:pt>
                <c:pt idx="22">
                  <c:v>52.191339066339062</c:v>
                </c:pt>
                <c:pt idx="23">
                  <c:v>54.843038327080883</c:v>
                </c:pt>
                <c:pt idx="24">
                  <c:v>57.069877974785953</c:v>
                </c:pt>
                <c:pt idx="25">
                  <c:v>58.299100990878671</c:v>
                </c:pt>
                <c:pt idx="26">
                  <c:v>58.190657811574745</c:v>
                </c:pt>
                <c:pt idx="27">
                  <c:v>57.101645896126705</c:v>
                </c:pt>
                <c:pt idx="28">
                  <c:v>55.2522423391544</c:v>
                </c:pt>
                <c:pt idx="29">
                  <c:v>55.94</c:v>
                </c:pt>
                <c:pt idx="30">
                  <c:v>54.65</c:v>
                </c:pt>
                <c:pt idx="31">
                  <c:v>52.42</c:v>
                </c:pt>
                <c:pt idx="32">
                  <c:v>49.92</c:v>
                </c:pt>
                <c:pt idx="33">
                  <c:v>47.25</c:v>
                </c:pt>
                <c:pt idx="34">
                  <c:v>45.9</c:v>
                </c:pt>
                <c:pt idx="35">
                  <c:v>44.16</c:v>
                </c:pt>
                <c:pt idx="36">
                  <c:v>43.7</c:v>
                </c:pt>
              </c:numCache>
            </c:numRef>
          </c:val>
          <c:smooth val="0"/>
        </c:ser>
        <c:ser>
          <c:idx val="1"/>
          <c:order val="1"/>
          <c:tx>
            <c:strRef>
              <c:f>Sheet2!$C$1</c:f>
              <c:strCache>
                <c:ptCount val="1"/>
                <c:pt idx="0">
                  <c:v>加工貿易/輸出</c:v>
                </c:pt>
              </c:strCache>
            </c:strRef>
          </c:tx>
          <c:spPr>
            <a:ln w="28575" cap="rnd">
              <a:solidFill>
                <a:schemeClr val="accent2"/>
              </a:solidFill>
              <a:round/>
            </a:ln>
            <a:effectLst/>
          </c:spPr>
          <c:marker>
            <c:symbol val="none"/>
          </c:marker>
          <c:cat>
            <c:numRef>
              <c:f>Sheet2!$A$2:$A$38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Sheet2!$C$2:$C$38</c:f>
              <c:numCache>
                <c:formatCode>0.00_ </c:formatCode>
                <c:ptCount val="37"/>
                <c:pt idx="0">
                  <c:v>0</c:v>
                </c:pt>
                <c:pt idx="1">
                  <c:v>5.138573375738301</c:v>
                </c:pt>
                <c:pt idx="2">
                  <c:v>0.23745519713261654</c:v>
                </c:pt>
                <c:pt idx="3">
                  <c:v>8.7449392712550598</c:v>
                </c:pt>
                <c:pt idx="4">
                  <c:v>11.205049732211171</c:v>
                </c:pt>
                <c:pt idx="5">
                  <c:v>12.124314442413162</c:v>
                </c:pt>
                <c:pt idx="6">
                  <c:v>18.16418875242405</c:v>
                </c:pt>
                <c:pt idx="7">
                  <c:v>22.804259634888439</c:v>
                </c:pt>
                <c:pt idx="8">
                  <c:v>29.587542087542083</c:v>
                </c:pt>
                <c:pt idx="9">
                  <c:v>37.657023220403502</c:v>
                </c:pt>
                <c:pt idx="10">
                  <c:v>40.940570140119178</c:v>
                </c:pt>
                <c:pt idx="11">
                  <c:v>45.141982182628063</c:v>
                </c:pt>
                <c:pt idx="12">
                  <c:v>46.644690369672709</c:v>
                </c:pt>
                <c:pt idx="13">
                  <c:v>48.234139960758668</c:v>
                </c:pt>
                <c:pt idx="14">
                  <c:v>47.087017601851088</c:v>
                </c:pt>
                <c:pt idx="15">
                  <c:v>49.536227987632749</c:v>
                </c:pt>
                <c:pt idx="16">
                  <c:v>55.829195630585893</c:v>
                </c:pt>
                <c:pt idx="17">
                  <c:v>54.48985174243667</c:v>
                </c:pt>
                <c:pt idx="18">
                  <c:v>56.82715847886405</c:v>
                </c:pt>
                <c:pt idx="19">
                  <c:v>56.882983635151078</c:v>
                </c:pt>
                <c:pt idx="20">
                  <c:v>55.237560192616378</c:v>
                </c:pt>
                <c:pt idx="21">
                  <c:v>55.405110860578731</c:v>
                </c:pt>
                <c:pt idx="22">
                  <c:v>55.260442260442254</c:v>
                </c:pt>
                <c:pt idx="23">
                  <c:v>55.188395082012107</c:v>
                </c:pt>
                <c:pt idx="24">
                  <c:v>55.277163250859573</c:v>
                </c:pt>
                <c:pt idx="25">
                  <c:v>54.658048428374563</c:v>
                </c:pt>
                <c:pt idx="26">
                  <c:v>52.67171517554268</c:v>
                </c:pt>
                <c:pt idx="27">
                  <c:v>50.712148925553095</c:v>
                </c:pt>
                <c:pt idx="28">
                  <c:v>47.187872493417792</c:v>
                </c:pt>
                <c:pt idx="29">
                  <c:v>48.85</c:v>
                </c:pt>
                <c:pt idx="30">
                  <c:v>46.93</c:v>
                </c:pt>
                <c:pt idx="31">
                  <c:v>44.01</c:v>
                </c:pt>
                <c:pt idx="32">
                  <c:v>42.12</c:v>
                </c:pt>
                <c:pt idx="33">
                  <c:v>38</c:v>
                </c:pt>
                <c:pt idx="34">
                  <c:v>37.700000000000003</c:v>
                </c:pt>
                <c:pt idx="35">
                  <c:v>35.07</c:v>
                </c:pt>
                <c:pt idx="36">
                  <c:v>34.1</c:v>
                </c:pt>
              </c:numCache>
            </c:numRef>
          </c:val>
          <c:smooth val="0"/>
        </c:ser>
        <c:ser>
          <c:idx val="2"/>
          <c:order val="2"/>
          <c:tx>
            <c:strRef>
              <c:f>Sheet2!$D$1</c:f>
              <c:strCache>
                <c:ptCount val="1"/>
                <c:pt idx="0">
                  <c:v>外資系企業/輸入</c:v>
                </c:pt>
              </c:strCache>
            </c:strRef>
          </c:tx>
          <c:spPr>
            <a:ln w="28575" cap="rnd">
              <a:solidFill>
                <a:schemeClr val="accent3"/>
              </a:solidFill>
              <a:round/>
            </a:ln>
            <a:effectLst/>
          </c:spPr>
          <c:marker>
            <c:symbol val="none"/>
          </c:marker>
          <c:cat>
            <c:numRef>
              <c:f>Sheet2!$A$2:$A$38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Sheet2!$D$2:$D$38</c:f>
              <c:numCache>
                <c:formatCode>0.00_ </c:formatCode>
                <c:ptCount val="37"/>
                <c:pt idx="0">
                  <c:v>0.17</c:v>
                </c:pt>
                <c:pt idx="1">
                  <c:v>1.25</c:v>
                </c:pt>
                <c:pt idx="2">
                  <c:v>1.43</c:v>
                </c:pt>
                <c:pt idx="3">
                  <c:v>1.35</c:v>
                </c:pt>
                <c:pt idx="4">
                  <c:v>1.46</c:v>
                </c:pt>
                <c:pt idx="5">
                  <c:v>4.9000000000000004</c:v>
                </c:pt>
                <c:pt idx="6">
                  <c:v>5.7</c:v>
                </c:pt>
                <c:pt idx="7">
                  <c:v>7.2</c:v>
                </c:pt>
                <c:pt idx="8">
                  <c:v>10.4</c:v>
                </c:pt>
                <c:pt idx="9">
                  <c:v>14.9</c:v>
                </c:pt>
                <c:pt idx="10">
                  <c:v>23.1</c:v>
                </c:pt>
                <c:pt idx="11">
                  <c:v>26.5</c:v>
                </c:pt>
                <c:pt idx="12">
                  <c:v>32.700000000000003</c:v>
                </c:pt>
                <c:pt idx="13">
                  <c:v>40.236629472874185</c:v>
                </c:pt>
                <c:pt idx="14">
                  <c:v>45.783236744226279</c:v>
                </c:pt>
                <c:pt idx="15">
                  <c:v>47.652937613567538</c:v>
                </c:pt>
                <c:pt idx="16">
                  <c:v>54.455088957718075</c:v>
                </c:pt>
                <c:pt idx="17">
                  <c:v>54.590152419751362</c:v>
                </c:pt>
                <c:pt idx="18">
                  <c:v>54.706217912150599</c:v>
                </c:pt>
                <c:pt idx="19">
                  <c:v>51.828605914302948</c:v>
                </c:pt>
                <c:pt idx="20">
                  <c:v>52.099160335865655</c:v>
                </c:pt>
                <c:pt idx="21">
                  <c:v>51.678094847053991</c:v>
                </c:pt>
                <c:pt idx="22">
                  <c:v>54.297862248873528</c:v>
                </c:pt>
                <c:pt idx="23">
                  <c:v>56.186161449752881</c:v>
                </c:pt>
                <c:pt idx="24">
                  <c:v>57.831637653012137</c:v>
                </c:pt>
                <c:pt idx="25">
                  <c:v>58.718084703386623</c:v>
                </c:pt>
                <c:pt idx="26">
                  <c:v>59.71489168932257</c:v>
                </c:pt>
                <c:pt idx="27">
                  <c:v>58.558486025665722</c:v>
                </c:pt>
                <c:pt idx="28">
                  <c:v>54.692803723137786</c:v>
                </c:pt>
                <c:pt idx="29">
                  <c:v>54.22</c:v>
                </c:pt>
                <c:pt idx="30">
                  <c:v>52.91</c:v>
                </c:pt>
                <c:pt idx="31">
                  <c:v>49.6</c:v>
                </c:pt>
                <c:pt idx="32">
                  <c:v>47.93</c:v>
                </c:pt>
                <c:pt idx="33">
                  <c:v>43.52</c:v>
                </c:pt>
                <c:pt idx="34">
                  <c:v>46.4</c:v>
                </c:pt>
                <c:pt idx="35">
                  <c:v>49.34</c:v>
                </c:pt>
                <c:pt idx="36">
                  <c:v>48.5</c:v>
                </c:pt>
              </c:numCache>
            </c:numRef>
          </c:val>
          <c:smooth val="0"/>
        </c:ser>
        <c:ser>
          <c:idx val="3"/>
          <c:order val="3"/>
          <c:tx>
            <c:strRef>
              <c:f>Sheet2!$E$1</c:f>
              <c:strCache>
                <c:ptCount val="1"/>
                <c:pt idx="0">
                  <c:v>加工貿易/輸入</c:v>
                </c:pt>
              </c:strCache>
            </c:strRef>
          </c:tx>
          <c:spPr>
            <a:ln w="28575" cap="rnd">
              <a:solidFill>
                <a:schemeClr val="accent4"/>
              </a:solidFill>
              <a:round/>
            </a:ln>
            <a:effectLst/>
          </c:spPr>
          <c:marker>
            <c:symbol val="none"/>
          </c:marker>
          <c:cat>
            <c:numRef>
              <c:f>Sheet2!$A$2:$A$38</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Sheet2!$E$2:$E$38</c:f>
              <c:numCache>
                <c:formatCode>0.00_ </c:formatCode>
                <c:ptCount val="37"/>
                <c:pt idx="0">
                  <c:v>0</c:v>
                </c:pt>
                <c:pt idx="1">
                  <c:v>6.8301544050862848</c:v>
                </c:pt>
                <c:pt idx="2">
                  <c:v>1.4307931570762051</c:v>
                </c:pt>
                <c:pt idx="3">
                  <c:v>10.62178588125292</c:v>
                </c:pt>
                <c:pt idx="4">
                  <c:v>11.481211236774898</c:v>
                </c:pt>
                <c:pt idx="5">
                  <c:v>10.115976331360947</c:v>
                </c:pt>
                <c:pt idx="6">
                  <c:v>15.621067350268003</c:v>
                </c:pt>
                <c:pt idx="7">
                  <c:v>23.584818329090488</c:v>
                </c:pt>
                <c:pt idx="8">
                  <c:v>27.329473493757916</c:v>
                </c:pt>
                <c:pt idx="9">
                  <c:v>29.02265809942509</c:v>
                </c:pt>
                <c:pt idx="10">
                  <c:v>35.164011246485472</c:v>
                </c:pt>
                <c:pt idx="11">
                  <c:v>39.238125097977743</c:v>
                </c:pt>
                <c:pt idx="12">
                  <c:v>39.136369276585178</c:v>
                </c:pt>
                <c:pt idx="13">
                  <c:v>34.98460946517892</c:v>
                </c:pt>
                <c:pt idx="14">
                  <c:v>41.146959605570451</c:v>
                </c:pt>
                <c:pt idx="15">
                  <c:v>44.192913385826778</c:v>
                </c:pt>
                <c:pt idx="16">
                  <c:v>44.853417849168054</c:v>
                </c:pt>
                <c:pt idx="17">
                  <c:v>49.312355130996693</c:v>
                </c:pt>
                <c:pt idx="18">
                  <c:v>48.915430690245294</c:v>
                </c:pt>
                <c:pt idx="19">
                  <c:v>44.4043452021726</c:v>
                </c:pt>
                <c:pt idx="20">
                  <c:v>41.120440712603845</c:v>
                </c:pt>
                <c:pt idx="21">
                  <c:v>38.584894272223366</c:v>
                </c:pt>
                <c:pt idx="22">
                  <c:v>41.400098248466996</c:v>
                </c:pt>
                <c:pt idx="23">
                  <c:v>39.467048648124816</c:v>
                </c:pt>
                <c:pt idx="24">
                  <c:v>39.50153876307396</c:v>
                </c:pt>
                <c:pt idx="25">
                  <c:v>41.520115160239413</c:v>
                </c:pt>
                <c:pt idx="26">
                  <c:v>40.617548265308081</c:v>
                </c:pt>
                <c:pt idx="27">
                  <c:v>38.545449516541318</c:v>
                </c:pt>
                <c:pt idx="28">
                  <c:v>33.408957629155019</c:v>
                </c:pt>
                <c:pt idx="29">
                  <c:v>39.770000000000003</c:v>
                </c:pt>
                <c:pt idx="30">
                  <c:v>29.93</c:v>
                </c:pt>
                <c:pt idx="31">
                  <c:v>26.95</c:v>
                </c:pt>
                <c:pt idx="32">
                  <c:v>26.48</c:v>
                </c:pt>
                <c:pt idx="33">
                  <c:v>25.48</c:v>
                </c:pt>
                <c:pt idx="34">
                  <c:v>26.8</c:v>
                </c:pt>
                <c:pt idx="35">
                  <c:v>26.58</c:v>
                </c:pt>
                <c:pt idx="36">
                  <c:v>24.99</c:v>
                </c:pt>
              </c:numCache>
            </c:numRef>
          </c:val>
          <c:smooth val="0"/>
        </c:ser>
        <c:dLbls>
          <c:showLegendKey val="0"/>
          <c:showVal val="0"/>
          <c:showCatName val="0"/>
          <c:showSerName val="0"/>
          <c:showPercent val="0"/>
          <c:showBubbleSize val="0"/>
        </c:dLbls>
        <c:smooth val="0"/>
        <c:axId val="632452752"/>
        <c:axId val="632452360"/>
      </c:lineChart>
      <c:catAx>
        <c:axId val="63245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2452360"/>
        <c:crosses val="autoZero"/>
        <c:auto val="1"/>
        <c:lblAlgn val="ctr"/>
        <c:lblOffset val="100"/>
        <c:noMultiLvlLbl val="0"/>
      </c:catAx>
      <c:valAx>
        <c:axId val="632452360"/>
        <c:scaling>
          <c:orientation val="minMax"/>
        </c:scaling>
        <c:delete val="0"/>
        <c:axPos val="l"/>
        <c:majorGridlines>
          <c:spPr>
            <a:ln w="9525" cap="flat" cmpd="sng" algn="ctr">
              <a:solidFill>
                <a:schemeClr val="tx1">
                  <a:lumMod val="15000"/>
                  <a:lumOff val="85000"/>
                </a:schemeClr>
              </a:solidFill>
              <a:round/>
            </a:ln>
            <a:effectLst/>
          </c:spPr>
        </c:majorGridlines>
        <c:numFmt formatCode="0.0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324527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200"/>
              <a:t>成長率に対する需要項目別寄与度</a:t>
            </a:r>
            <a:endParaRPr lang="ja-JP"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stacked"/>
        <c:varyColors val="0"/>
        <c:ser>
          <c:idx val="1"/>
          <c:order val="1"/>
          <c:tx>
            <c:strRef>
              <c:f>[GDPと項目別寄与度.xls]Sheet1!$C$1</c:f>
              <c:strCache>
                <c:ptCount val="1"/>
                <c:pt idx="0">
                  <c:v>純輸出</c:v>
                </c:pt>
              </c:strCache>
            </c:strRef>
          </c:tx>
          <c:spPr>
            <a:solidFill>
              <a:schemeClr val="accent2"/>
            </a:solidFill>
            <a:ln>
              <a:noFill/>
            </a:ln>
            <a:effectLst/>
          </c:spPr>
          <c:invertIfNegative val="0"/>
          <c:cat>
            <c:numRef>
              <c:f>[GDPと項目別寄与度.xls]Sheet1!$A$2:$A$17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[GDPと項目別寄与度.xls]Sheet1!$C$2:$C$17</c:f>
              <c:numCache>
                <c:formatCode>General</c:formatCode>
                <c:ptCount val="16"/>
                <c:pt idx="0">
                  <c:v>1</c:v>
                </c:pt>
                <c:pt idx="1">
                  <c:v>0</c:v>
                </c:pt>
                <c:pt idx="2">
                  <c:v>0.7</c:v>
                </c:pt>
                <c:pt idx="3">
                  <c:v>0.1</c:v>
                </c:pt>
                <c:pt idx="4">
                  <c:v>0.7</c:v>
                </c:pt>
                <c:pt idx="5">
                  <c:v>2.5</c:v>
                </c:pt>
                <c:pt idx="6">
                  <c:v>2.1</c:v>
                </c:pt>
                <c:pt idx="7">
                  <c:v>2.6</c:v>
                </c:pt>
                <c:pt idx="8">
                  <c:v>0.9</c:v>
                </c:pt>
                <c:pt idx="9">
                  <c:v>-3.5</c:v>
                </c:pt>
                <c:pt idx="10">
                  <c:v>0.4</c:v>
                </c:pt>
                <c:pt idx="11">
                  <c:v>-0.4</c:v>
                </c:pt>
                <c:pt idx="12">
                  <c:v>-0.1</c:v>
                </c:pt>
                <c:pt idx="13">
                  <c:v>-0.3</c:v>
                </c:pt>
                <c:pt idx="14">
                  <c:v>0.2</c:v>
                </c:pt>
                <c:pt idx="15">
                  <c:v>-0.2</c:v>
                </c:pt>
              </c:numCache>
            </c:numRef>
          </c:val>
        </c:ser>
        <c:ser>
          <c:idx val="2"/>
          <c:order val="2"/>
          <c:tx>
            <c:strRef>
              <c:f>[GDPと項目別寄与度.xls]Sheet1!$D$1</c:f>
              <c:strCache>
                <c:ptCount val="1"/>
                <c:pt idx="0">
                  <c:v>資本形成</c:v>
                </c:pt>
              </c:strCache>
            </c:strRef>
          </c:tx>
          <c:spPr>
            <a:solidFill>
              <a:srgbClr val="92D050"/>
            </a:solidFill>
            <a:ln>
              <a:noFill/>
            </a:ln>
            <a:effectLst/>
          </c:spPr>
          <c:invertIfNegative val="0"/>
          <c:cat>
            <c:numRef>
              <c:f>[GDPと項目別寄与度.xls]Sheet1!$A$2:$A$17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[GDPと項目別寄与度.xls]Sheet1!$D$2:$D$17</c:f>
              <c:numCache>
                <c:formatCode>General</c:formatCode>
                <c:ptCount val="16"/>
                <c:pt idx="0">
                  <c:v>1.9</c:v>
                </c:pt>
                <c:pt idx="1">
                  <c:v>4.0999999999999996</c:v>
                </c:pt>
                <c:pt idx="2">
                  <c:v>4.4000000000000004</c:v>
                </c:pt>
                <c:pt idx="3">
                  <c:v>6.3</c:v>
                </c:pt>
                <c:pt idx="4">
                  <c:v>5.5</c:v>
                </c:pt>
                <c:pt idx="5">
                  <c:v>4.4000000000000004</c:v>
                </c:pt>
                <c:pt idx="6">
                  <c:v>5.5</c:v>
                </c:pt>
                <c:pt idx="7">
                  <c:v>6</c:v>
                </c:pt>
                <c:pt idx="8">
                  <c:v>4.5</c:v>
                </c:pt>
                <c:pt idx="9">
                  <c:v>8.1</c:v>
                </c:pt>
                <c:pt idx="10">
                  <c:v>5.5</c:v>
                </c:pt>
                <c:pt idx="11">
                  <c:v>4.4000000000000004</c:v>
                </c:pt>
                <c:pt idx="12">
                  <c:v>3.6</c:v>
                </c:pt>
                <c:pt idx="13">
                  <c:v>4.2</c:v>
                </c:pt>
                <c:pt idx="14">
                  <c:v>3.4</c:v>
                </c:pt>
                <c:pt idx="15">
                  <c:v>2.5</c:v>
                </c:pt>
              </c:numCache>
            </c:numRef>
          </c:val>
        </c:ser>
        <c:ser>
          <c:idx val="3"/>
          <c:order val="3"/>
          <c:tx>
            <c:strRef>
              <c:f>[GDPと項目別寄与度.xls]Sheet1!$E$1</c:f>
              <c:strCache>
                <c:ptCount val="1"/>
                <c:pt idx="0">
                  <c:v>最終消費</c:v>
                </c:pt>
              </c:strCache>
            </c:strRef>
          </c:tx>
          <c:spPr>
            <a:solidFill>
              <a:srgbClr val="FFC000"/>
            </a:solidFill>
            <a:ln>
              <a:noFill/>
            </a:ln>
            <a:effectLst/>
          </c:spPr>
          <c:invertIfNegative val="0"/>
          <c:cat>
            <c:numRef>
              <c:f>[GDPと項目別寄与度.xls]Sheet1!$A$2:$A$17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[GDPと項目別寄与度.xls]Sheet1!$E$2:$E$17</c:f>
              <c:numCache>
                <c:formatCode>General</c:formatCode>
                <c:ptCount val="16"/>
                <c:pt idx="0">
                  <c:v>5.5</c:v>
                </c:pt>
                <c:pt idx="1">
                  <c:v>4.2</c:v>
                </c:pt>
                <c:pt idx="2">
                  <c:v>4</c:v>
                </c:pt>
                <c:pt idx="3">
                  <c:v>3.6</c:v>
                </c:pt>
                <c:pt idx="4">
                  <c:v>3.9</c:v>
                </c:pt>
                <c:pt idx="5">
                  <c:v>4.4000000000000004</c:v>
                </c:pt>
                <c:pt idx="6">
                  <c:v>5.0999999999999996</c:v>
                </c:pt>
                <c:pt idx="7">
                  <c:v>5.6</c:v>
                </c:pt>
                <c:pt idx="8">
                  <c:v>4.2</c:v>
                </c:pt>
                <c:pt idx="9">
                  <c:v>4.5999999999999996</c:v>
                </c:pt>
                <c:pt idx="10">
                  <c:v>4.5</c:v>
                </c:pt>
                <c:pt idx="11">
                  <c:v>5.3</c:v>
                </c:pt>
                <c:pt idx="12">
                  <c:v>4.2</c:v>
                </c:pt>
                <c:pt idx="13">
                  <c:v>3.9</c:v>
                </c:pt>
                <c:pt idx="14">
                  <c:v>3.7</c:v>
                </c:pt>
                <c:pt idx="15">
                  <c:v>4.5999999999999996</c:v>
                </c:pt>
              </c:numCache>
            </c:numRef>
          </c:val>
        </c:ser>
        <c:dLbls>
          <c:showLegendKey val="0"/>
          <c:showVal val="0"/>
          <c:showCatName val="0"/>
          <c:showSerName val="0"/>
          <c:showPercent val="0"/>
          <c:showBubbleSize val="0"/>
        </c:dLbls>
        <c:gapWidth val="150"/>
        <c:overlap val="100"/>
        <c:axId val="548905440"/>
        <c:axId val="548902304"/>
      </c:barChart>
      <c:lineChart>
        <c:grouping val="standard"/>
        <c:varyColors val="0"/>
        <c:ser>
          <c:idx val="0"/>
          <c:order val="0"/>
          <c:tx>
            <c:strRef>
              <c:f>[GDPと項目別寄与度.xls]Sheet1!$B$1</c:f>
              <c:strCache>
                <c:ptCount val="1"/>
                <c:pt idx="0">
                  <c:v>GDP</c:v>
                </c:pt>
              </c:strCache>
            </c:strRef>
          </c:tx>
          <c:spPr>
            <a:ln w="28575" cap="rnd">
              <a:solidFill>
                <a:schemeClr val="accent1"/>
              </a:solidFill>
              <a:round/>
            </a:ln>
            <a:effectLst/>
          </c:spPr>
          <c:marker>
            <c:symbol val="none"/>
          </c:marker>
          <c:cat>
            <c:numRef>
              <c:f>[GDPと項目別寄与度.xls]Sheet1!$A$2:$A$17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[GDPと項目別寄与度.xls]Sheet1!$B$2:$B$17</c:f>
              <c:numCache>
                <c:formatCode>General</c:formatCode>
                <c:ptCount val="16"/>
                <c:pt idx="0">
                  <c:v>8.4</c:v>
                </c:pt>
                <c:pt idx="1">
                  <c:v>8.3000000000000007</c:v>
                </c:pt>
                <c:pt idx="2">
                  <c:v>9.1</c:v>
                </c:pt>
                <c:pt idx="3">
                  <c:v>10</c:v>
                </c:pt>
                <c:pt idx="4">
                  <c:v>10.1</c:v>
                </c:pt>
                <c:pt idx="5">
                  <c:v>11.3</c:v>
                </c:pt>
                <c:pt idx="6">
                  <c:v>12.7</c:v>
                </c:pt>
                <c:pt idx="7">
                  <c:v>14.2</c:v>
                </c:pt>
                <c:pt idx="8">
                  <c:v>9.6</c:v>
                </c:pt>
                <c:pt idx="9">
                  <c:v>9.1999999999999993</c:v>
                </c:pt>
                <c:pt idx="10">
                  <c:v>10.6</c:v>
                </c:pt>
                <c:pt idx="11">
                  <c:v>9.5</c:v>
                </c:pt>
                <c:pt idx="12">
                  <c:v>7.7</c:v>
                </c:pt>
                <c:pt idx="13">
                  <c:v>7.7</c:v>
                </c:pt>
                <c:pt idx="14">
                  <c:v>7.3</c:v>
                </c:pt>
                <c:pt idx="15">
                  <c:v>6.9</c:v>
                </c:pt>
              </c:numCache>
            </c:numRef>
          </c:val>
          <c:smooth val="0"/>
        </c:ser>
        <c:dLbls>
          <c:showLegendKey val="0"/>
          <c:showVal val="0"/>
          <c:showCatName val="0"/>
          <c:showSerName val="0"/>
          <c:showPercent val="0"/>
          <c:showBubbleSize val="0"/>
        </c:dLbls>
        <c:marker val="1"/>
        <c:smooth val="0"/>
        <c:axId val="548905440"/>
        <c:axId val="548902304"/>
      </c:lineChart>
      <c:catAx>
        <c:axId val="54890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2304"/>
        <c:crosses val="autoZero"/>
        <c:auto val="1"/>
        <c:lblAlgn val="ctr"/>
        <c:lblOffset val="100"/>
        <c:noMultiLvlLbl val="0"/>
      </c:catAx>
      <c:valAx>
        <c:axId val="54890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5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中国のサービス貿易の推移</a:t>
            </a:r>
            <a:endParaRPr lang="en-US" altLang="ja-JP"/>
          </a:p>
          <a:p>
            <a:pPr>
              <a:defRPr/>
            </a:pPr>
            <a:r>
              <a:rPr lang="ja-JP" altLang="en-US" sz="1000"/>
              <a:t>（億㌦、</a:t>
            </a:r>
            <a:r>
              <a:rPr lang="en-US" altLang="ja-JP" sz="1000"/>
              <a:t>『</a:t>
            </a:r>
            <a:r>
              <a:rPr lang="ja-JP" altLang="en-US" sz="1000"/>
              <a:t>中国商務年鑑</a:t>
            </a:r>
            <a:r>
              <a:rPr lang="en-US" altLang="ja-JP" sz="1000"/>
              <a:t>2015』p.165)</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[サービス貿易.xlsx]Sheet1!$B$2</c:f>
              <c:strCache>
                <c:ptCount val="1"/>
                <c:pt idx="0">
                  <c:v>輸出</c:v>
                </c:pt>
              </c:strCache>
            </c:strRef>
          </c:tx>
          <c:spPr>
            <a:ln w="28575" cap="rnd">
              <a:solidFill>
                <a:schemeClr val="accent1"/>
              </a:solidFill>
              <a:round/>
            </a:ln>
            <a:effectLst/>
          </c:spPr>
          <c:marker>
            <c:symbol val="none"/>
          </c:marker>
          <c:cat>
            <c:numRef>
              <c:f>[サービス貿易.xlsx]Sheet1!$A$3:$A$17</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numCache>
            </c:numRef>
          </c:cat>
          <c:val>
            <c:numRef>
              <c:f>[サービス貿易.xlsx]Sheet1!$B$3:$B$17</c:f>
              <c:numCache>
                <c:formatCode>General</c:formatCode>
                <c:ptCount val="15"/>
                <c:pt idx="0">
                  <c:v>329</c:v>
                </c:pt>
                <c:pt idx="1">
                  <c:v>394</c:v>
                </c:pt>
                <c:pt idx="2">
                  <c:v>464</c:v>
                </c:pt>
                <c:pt idx="3">
                  <c:v>621</c:v>
                </c:pt>
                <c:pt idx="4">
                  <c:v>739</c:v>
                </c:pt>
                <c:pt idx="5">
                  <c:v>914</c:v>
                </c:pt>
                <c:pt idx="6">
                  <c:v>1217</c:v>
                </c:pt>
                <c:pt idx="7">
                  <c:v>1464</c:v>
                </c:pt>
                <c:pt idx="8">
                  <c:v>1286</c:v>
                </c:pt>
                <c:pt idx="9">
                  <c:v>1702</c:v>
                </c:pt>
                <c:pt idx="10">
                  <c:v>1821</c:v>
                </c:pt>
                <c:pt idx="11">
                  <c:v>1904</c:v>
                </c:pt>
                <c:pt idx="12">
                  <c:v>2106</c:v>
                </c:pt>
                <c:pt idx="13">
                  <c:v>2222</c:v>
                </c:pt>
              </c:numCache>
            </c:numRef>
          </c:val>
          <c:smooth val="0"/>
        </c:ser>
        <c:ser>
          <c:idx val="1"/>
          <c:order val="1"/>
          <c:tx>
            <c:strRef>
              <c:f>[サービス貿易.xlsx]Sheet1!$C$2</c:f>
              <c:strCache>
                <c:ptCount val="1"/>
                <c:pt idx="0">
                  <c:v>輸入</c:v>
                </c:pt>
              </c:strCache>
            </c:strRef>
          </c:tx>
          <c:spPr>
            <a:ln w="28575" cap="rnd">
              <a:solidFill>
                <a:schemeClr val="accent2"/>
              </a:solidFill>
              <a:round/>
            </a:ln>
            <a:effectLst/>
          </c:spPr>
          <c:marker>
            <c:symbol val="none"/>
          </c:marker>
          <c:cat>
            <c:numRef>
              <c:f>[サービス貿易.xlsx]Sheet1!$A$3:$A$17</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numCache>
            </c:numRef>
          </c:cat>
          <c:val>
            <c:numRef>
              <c:f>[サービス貿易.xlsx]Sheet1!$C$3:$C$17</c:f>
              <c:numCache>
                <c:formatCode>General</c:formatCode>
                <c:ptCount val="15"/>
                <c:pt idx="0">
                  <c:v>390</c:v>
                </c:pt>
                <c:pt idx="1">
                  <c:v>461</c:v>
                </c:pt>
                <c:pt idx="2">
                  <c:v>549</c:v>
                </c:pt>
                <c:pt idx="3">
                  <c:v>716</c:v>
                </c:pt>
                <c:pt idx="4">
                  <c:v>832</c:v>
                </c:pt>
                <c:pt idx="5">
                  <c:v>1003</c:v>
                </c:pt>
                <c:pt idx="6">
                  <c:v>1293</c:v>
                </c:pt>
                <c:pt idx="7">
                  <c:v>1580</c:v>
                </c:pt>
                <c:pt idx="8">
                  <c:v>1581</c:v>
                </c:pt>
                <c:pt idx="9">
                  <c:v>1922</c:v>
                </c:pt>
                <c:pt idx="10">
                  <c:v>2370</c:v>
                </c:pt>
                <c:pt idx="11">
                  <c:v>2801</c:v>
                </c:pt>
                <c:pt idx="12">
                  <c:v>3291</c:v>
                </c:pt>
                <c:pt idx="13">
                  <c:v>3821</c:v>
                </c:pt>
              </c:numCache>
            </c:numRef>
          </c:val>
          <c:smooth val="0"/>
        </c:ser>
        <c:dLbls>
          <c:showLegendKey val="0"/>
          <c:showVal val="0"/>
          <c:showCatName val="0"/>
          <c:showSerName val="0"/>
          <c:showPercent val="0"/>
          <c:showBubbleSize val="0"/>
        </c:dLbls>
        <c:smooth val="0"/>
        <c:axId val="548904264"/>
        <c:axId val="548903088"/>
      </c:lineChart>
      <c:catAx>
        <c:axId val="54890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3088"/>
        <c:crosses val="autoZero"/>
        <c:auto val="1"/>
        <c:lblAlgn val="ctr"/>
        <c:lblOffset val="100"/>
        <c:noMultiLvlLbl val="0"/>
      </c:catAx>
      <c:valAx>
        <c:axId val="54890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48904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zh-CN" altLang="en-US"/>
          </a:p>
        </p:txBody>
      </p:sp>
      <p:sp>
        <p:nvSpPr>
          <p:cNvPr id="3" name="日付プレースホルダー 2"/>
          <p:cNvSpPr>
            <a:spLocks noGrp="1"/>
          </p:cNvSpPr>
          <p:nvPr>
            <p:ph type="dt" sz="quarter" idx="1"/>
          </p:nvPr>
        </p:nvSpPr>
        <p:spPr>
          <a:xfrm>
            <a:off x="3884613" y="0"/>
            <a:ext cx="2971800" cy="498475"/>
          </a:xfrm>
          <a:prstGeom prst="rect">
            <a:avLst/>
          </a:prstGeom>
        </p:spPr>
        <p:txBody>
          <a:bodyPr vert="horz" lIns="91440" tIns="45720" rIns="91440" bIns="45720" rtlCol="0"/>
          <a:lstStyle>
            <a:lvl1pPr algn="r">
              <a:defRPr sz="1200"/>
            </a:lvl1pPr>
          </a:lstStyle>
          <a:p>
            <a:fld id="{E3A428A2-EC92-4A96-80E1-6208D0B99928}" type="datetimeFigureOut">
              <a:rPr lang="zh-CN" altLang="en-US" smtClean="0"/>
              <a:t>2017/6/28</a:t>
            </a:fld>
            <a:endParaRPr lang="zh-CN" altLang="en-US"/>
          </a:p>
        </p:txBody>
      </p:sp>
      <p:sp>
        <p:nvSpPr>
          <p:cNvPr id="4" name="フッター プレースホルダー 3"/>
          <p:cNvSpPr>
            <a:spLocks noGrp="1"/>
          </p:cNvSpPr>
          <p:nvPr>
            <p:ph type="ftr" sz="quarter" idx="2"/>
          </p:nvPr>
        </p:nvSpPr>
        <p:spPr>
          <a:xfrm>
            <a:off x="0" y="9447213"/>
            <a:ext cx="2971800" cy="498475"/>
          </a:xfrm>
          <a:prstGeom prst="rect">
            <a:avLst/>
          </a:prstGeom>
        </p:spPr>
        <p:txBody>
          <a:bodyPr vert="horz" lIns="91440" tIns="45720" rIns="91440" bIns="45720" rtlCol="0" anchor="b"/>
          <a:lstStyle>
            <a:lvl1pPr algn="l">
              <a:defRPr sz="1200"/>
            </a:lvl1pPr>
          </a:lstStyle>
          <a:p>
            <a:endParaRPr lang="zh-CN" altLang="en-US"/>
          </a:p>
        </p:txBody>
      </p:sp>
      <p:sp>
        <p:nvSpPr>
          <p:cNvPr id="5" name="スライド番号プレースホルダー 4"/>
          <p:cNvSpPr>
            <a:spLocks noGrp="1"/>
          </p:cNvSpPr>
          <p:nvPr>
            <p:ph type="sldNum" sz="quarter" idx="3"/>
          </p:nvPr>
        </p:nvSpPr>
        <p:spPr>
          <a:xfrm>
            <a:off x="3884613" y="9447213"/>
            <a:ext cx="2971800" cy="498475"/>
          </a:xfrm>
          <a:prstGeom prst="rect">
            <a:avLst/>
          </a:prstGeom>
        </p:spPr>
        <p:txBody>
          <a:bodyPr vert="horz" lIns="91440" tIns="45720" rIns="91440" bIns="45720" rtlCol="0" anchor="b"/>
          <a:lstStyle>
            <a:lvl1pPr algn="r">
              <a:defRPr sz="1200"/>
            </a:lvl1pPr>
          </a:lstStyle>
          <a:p>
            <a:fld id="{B1BA7956-5F47-43AB-843E-CAD21FA2782A}" type="slidenum">
              <a:rPr lang="zh-CN" altLang="en-US" smtClean="0"/>
              <a:t>‹#›</a:t>
            </a:fld>
            <a:endParaRPr lang="zh-CN" altLang="en-US"/>
          </a:p>
        </p:txBody>
      </p:sp>
    </p:spTree>
    <p:extLst>
      <p:ext uri="{BB962C8B-B14F-4D97-AF65-F5344CB8AC3E}">
        <p14:creationId xmlns:p14="http://schemas.microsoft.com/office/powerpoint/2010/main" val="3860874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zh-CN" altLang="en-US"/>
          </a:p>
        </p:txBody>
      </p:sp>
      <p:sp>
        <p:nvSpPr>
          <p:cNvPr id="3" name="日付プレースホルダー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B6CCD874-21D0-4B41-A2BC-DF826B19F71A}" type="datetimeFigureOut">
              <a:rPr lang="zh-CN" altLang="en-US" smtClean="0"/>
              <a:t>2017/6/28</a:t>
            </a:fld>
            <a:endParaRPr lang="zh-CN" altLang="en-US"/>
          </a:p>
        </p:txBody>
      </p:sp>
      <p:sp>
        <p:nvSpPr>
          <p:cNvPr id="4" name="スライド イメージ プレースホルダー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ノート プレースホルダー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6" name="フッター プレースホルダー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zh-CN" altLang="en-US"/>
          </a:p>
        </p:txBody>
      </p:sp>
      <p:sp>
        <p:nvSpPr>
          <p:cNvPr id="7" name="スライド番号プレースホルダー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77245599-BA3E-49DC-9B22-CA132D984333}" type="slidenum">
              <a:rPr lang="zh-CN" altLang="en-US" smtClean="0"/>
              <a:t>‹#›</a:t>
            </a:fld>
            <a:endParaRPr lang="zh-CN" altLang="en-US"/>
          </a:p>
        </p:txBody>
      </p:sp>
    </p:spTree>
    <p:extLst>
      <p:ext uri="{BB962C8B-B14F-4D97-AF65-F5344CB8AC3E}">
        <p14:creationId xmlns:p14="http://schemas.microsoft.com/office/powerpoint/2010/main" val="3637011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251681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3482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191323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308764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8" name="フッター プレースホルダー 7"/>
          <p:cNvSpPr>
            <a:spLocks noGrp="1"/>
          </p:cNvSpPr>
          <p:nvPr>
            <p:ph type="ftr" sz="quarter" idx="11"/>
          </p:nvPr>
        </p:nvSpPr>
        <p:spPr/>
        <p:txBody>
          <a:bodyPr/>
          <a:lstStyle/>
          <a:p>
            <a:endParaRPr lang="zh-CN" altLang="en-US"/>
          </a:p>
        </p:txBody>
      </p:sp>
      <p:sp>
        <p:nvSpPr>
          <p:cNvPr id="9" name="スライド番号プレースホルダー 8"/>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2364628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4" name="フッター プレースホルダー 3"/>
          <p:cNvSpPr>
            <a:spLocks noGrp="1"/>
          </p:cNvSpPr>
          <p:nvPr>
            <p:ph type="ftr" sz="quarter" idx="11"/>
          </p:nvPr>
        </p:nvSpPr>
        <p:spPr/>
        <p:txBody>
          <a:bodyPr/>
          <a:lstStyle/>
          <a:p>
            <a:endParaRPr lang="zh-CN" altLang="en-US"/>
          </a:p>
        </p:txBody>
      </p:sp>
      <p:sp>
        <p:nvSpPr>
          <p:cNvPr id="5" name="スライド番号プレースホルダー 4"/>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3870622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3" name="フッター プレースホルダー 2"/>
          <p:cNvSpPr>
            <a:spLocks noGrp="1"/>
          </p:cNvSpPr>
          <p:nvPr>
            <p:ph type="ftr" sz="quarter" idx="11"/>
          </p:nvPr>
        </p:nvSpPr>
        <p:spPr/>
        <p:txBody>
          <a:bodyPr/>
          <a:lstStyle/>
          <a:p>
            <a:endParaRPr lang="zh-CN" altLang="en-US"/>
          </a:p>
        </p:txBody>
      </p:sp>
      <p:sp>
        <p:nvSpPr>
          <p:cNvPr id="4" name="スライド番号プレースホルダー 3"/>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2505808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1928337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1699325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423446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A179596D-BDA0-4928-825A-5305E9359811}" type="datetimeFigureOut">
              <a:rPr lang="zh-CN" altLang="en-US" smtClean="0"/>
              <a:t>2017/6/28</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3534037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609600"/>
            <a:ext cx="10363200" cy="1143000"/>
          </a:xfrm>
        </p:spPr>
        <p:txBody>
          <a:bodyPr/>
          <a:lstStyle/>
          <a:p>
            <a:r>
              <a:rPr lang="ja-JP" altLang="en-US" smtClean="0"/>
              <a:t>マスター タイトルの書式設定</a:t>
            </a:r>
            <a:endParaRPr lang="zh-CN" altLang="en-US"/>
          </a:p>
        </p:txBody>
      </p:sp>
      <p:sp>
        <p:nvSpPr>
          <p:cNvPr id="3" name="表プレースホルダー 2"/>
          <p:cNvSpPr>
            <a:spLocks noGrp="1"/>
          </p:cNvSpPr>
          <p:nvPr>
            <p:ph type="tbl" idx="1"/>
          </p:nvPr>
        </p:nvSpPr>
        <p:spPr>
          <a:xfrm>
            <a:off x="914400" y="1981200"/>
            <a:ext cx="10363200" cy="4114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179E763-AD65-4873-8BA0-D3A22E64CB47}" type="slidenum">
              <a:rPr lang="en-US" altLang="ja-JP"/>
              <a:pPr>
                <a:defRPr/>
              </a:pPr>
              <a:t>‹#›</a:t>
            </a:fld>
            <a:endParaRPr lang="en-US" altLang="ja-JP"/>
          </a:p>
        </p:txBody>
      </p:sp>
    </p:spTree>
    <p:extLst>
      <p:ext uri="{BB962C8B-B14F-4D97-AF65-F5344CB8AC3E}">
        <p14:creationId xmlns:p14="http://schemas.microsoft.com/office/powerpoint/2010/main" val="273458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9596D-BDA0-4928-825A-5305E9359811}" type="datetimeFigureOut">
              <a:rPr lang="zh-CN" altLang="en-US" smtClean="0"/>
              <a:t>2017/6/28</a:t>
            </a:fld>
            <a:endParaRPr lang="zh-CN"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D1964-7F24-49B3-9A5C-CF5F35089D5F}" type="slidenum">
              <a:rPr lang="zh-CN" altLang="en-US" smtClean="0"/>
              <a:t>‹#›</a:t>
            </a:fld>
            <a:endParaRPr lang="zh-CN" altLang="en-US"/>
          </a:p>
        </p:txBody>
      </p:sp>
    </p:spTree>
    <p:extLst>
      <p:ext uri="{BB962C8B-B14F-4D97-AF65-F5344CB8AC3E}">
        <p14:creationId xmlns:p14="http://schemas.microsoft.com/office/powerpoint/2010/main" val="411940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6.bin"/><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51323314"/>
              </p:ext>
            </p:extLst>
          </p:nvPr>
        </p:nvGraphicFramePr>
        <p:xfrm>
          <a:off x="2209800" y="692696"/>
          <a:ext cx="7772400" cy="54033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3478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タイトル 1"/>
          <p:cNvSpPr>
            <a:spLocks noGrp="1"/>
          </p:cNvSpPr>
          <p:nvPr>
            <p:ph type="title" idx="4294967295"/>
          </p:nvPr>
        </p:nvSpPr>
        <p:spPr>
          <a:xfrm>
            <a:off x="1992313" y="260350"/>
            <a:ext cx="8229600" cy="1143000"/>
          </a:xfrm>
        </p:spPr>
        <p:txBody>
          <a:bodyPr/>
          <a:lstStyle/>
          <a:p>
            <a:pPr eaLnBrk="1" hangingPunct="1"/>
            <a:r>
              <a:rPr lang="ja-JP" altLang="en-US" sz="3200"/>
              <a:t>計画経済期の貿易構造の変化</a:t>
            </a:r>
          </a:p>
        </p:txBody>
      </p:sp>
      <p:sp>
        <p:nvSpPr>
          <p:cNvPr id="5123" name="コンテンツ プレースホルダー 2"/>
          <p:cNvSpPr>
            <a:spLocks noGrp="1"/>
          </p:cNvSpPr>
          <p:nvPr>
            <p:ph idx="4294967295"/>
          </p:nvPr>
        </p:nvSpPr>
        <p:spPr>
          <a:xfrm>
            <a:off x="1981200" y="1600200"/>
            <a:ext cx="8229600" cy="4852988"/>
          </a:xfrm>
        </p:spPr>
        <p:txBody>
          <a:bodyPr>
            <a:normAutofit lnSpcReduction="10000"/>
          </a:bodyPr>
          <a:lstStyle/>
          <a:p>
            <a:pPr eaLnBrk="1" hangingPunct="1">
              <a:lnSpc>
                <a:spcPct val="90000"/>
              </a:lnSpc>
            </a:pPr>
            <a:r>
              <a:rPr lang="ja-JP" altLang="en-US" sz="2600"/>
              <a:t>輸出</a:t>
            </a:r>
          </a:p>
          <a:p>
            <a:pPr eaLnBrk="1" hangingPunct="1">
              <a:lnSpc>
                <a:spcPct val="90000"/>
              </a:lnSpc>
              <a:buFontTx/>
              <a:buNone/>
            </a:pPr>
            <a:r>
              <a:rPr lang="ja-JP" altLang="en-US" sz="2600"/>
              <a:t>農副産品：</a:t>
            </a:r>
            <a:r>
              <a:rPr lang="en-US" altLang="ja-JP" sz="2600"/>
              <a:t>55.7</a:t>
            </a:r>
            <a:r>
              <a:rPr lang="ja-JP" altLang="en-US" sz="2600"/>
              <a:t>％→</a:t>
            </a:r>
            <a:r>
              <a:rPr lang="en-US" altLang="ja-JP" sz="2600"/>
              <a:t>27.6</a:t>
            </a:r>
            <a:r>
              <a:rPr lang="ja-JP" altLang="en-US" sz="2600"/>
              <a:t>％（</a:t>
            </a:r>
            <a:r>
              <a:rPr lang="en-US" altLang="ja-JP" sz="2600"/>
              <a:t>1953</a:t>
            </a:r>
            <a:r>
              <a:rPr lang="ja-JP" altLang="en-US" sz="2600"/>
              <a:t>年→</a:t>
            </a:r>
            <a:r>
              <a:rPr lang="en-US" altLang="ja-JP" sz="2600"/>
              <a:t>1977</a:t>
            </a:r>
            <a:r>
              <a:rPr lang="ja-JP" altLang="en-US" sz="2600"/>
              <a:t>年）</a:t>
            </a:r>
          </a:p>
          <a:p>
            <a:pPr eaLnBrk="1" hangingPunct="1">
              <a:lnSpc>
                <a:spcPct val="90000"/>
              </a:lnSpc>
              <a:buFontTx/>
              <a:buNone/>
            </a:pPr>
            <a:r>
              <a:rPr lang="ja-JP" altLang="en-US" sz="2600"/>
              <a:t>紡織品：</a:t>
            </a:r>
            <a:r>
              <a:rPr lang="en-US" altLang="ja-JP" sz="2600"/>
              <a:t>6.1</a:t>
            </a:r>
            <a:r>
              <a:rPr lang="ja-JP" altLang="en-US" sz="2600"/>
              <a:t>％→</a:t>
            </a:r>
            <a:r>
              <a:rPr lang="en-US" altLang="ja-JP" sz="2600"/>
              <a:t>20.0</a:t>
            </a:r>
            <a:r>
              <a:rPr lang="ja-JP" altLang="en-US" sz="2600"/>
              <a:t>％（同）</a:t>
            </a:r>
          </a:p>
          <a:p>
            <a:pPr eaLnBrk="1" hangingPunct="1">
              <a:lnSpc>
                <a:spcPct val="90000"/>
              </a:lnSpc>
              <a:buFontTx/>
              <a:buNone/>
            </a:pPr>
            <a:r>
              <a:rPr lang="ja-JP" altLang="en-US" sz="2600"/>
              <a:t>軽工業品：</a:t>
            </a:r>
            <a:r>
              <a:rPr lang="en-US" altLang="ja-JP" sz="2600"/>
              <a:t>20.8</a:t>
            </a:r>
            <a:r>
              <a:rPr lang="ja-JP" altLang="en-US" sz="2600"/>
              <a:t>％→</a:t>
            </a:r>
            <a:r>
              <a:rPr lang="en-US" altLang="ja-JP" sz="2600"/>
              <a:t>26.0</a:t>
            </a:r>
            <a:r>
              <a:rPr lang="ja-JP" altLang="en-US" sz="2600"/>
              <a:t>％（同）</a:t>
            </a:r>
          </a:p>
          <a:p>
            <a:pPr eaLnBrk="1" hangingPunct="1">
              <a:lnSpc>
                <a:spcPct val="90000"/>
              </a:lnSpc>
              <a:buFontTx/>
              <a:buNone/>
            </a:pPr>
            <a:r>
              <a:rPr lang="ja-JP" altLang="en-US" sz="2600"/>
              <a:t>重工業品：</a:t>
            </a:r>
            <a:r>
              <a:rPr lang="en-US" altLang="ja-JP" sz="2600"/>
              <a:t>17.4</a:t>
            </a:r>
            <a:r>
              <a:rPr lang="ja-JP" altLang="en-US" sz="2600"/>
              <a:t>％→</a:t>
            </a:r>
            <a:r>
              <a:rPr lang="en-US" altLang="ja-JP" sz="2600"/>
              <a:t>26.4</a:t>
            </a:r>
            <a:r>
              <a:rPr lang="ja-JP" altLang="en-US" sz="2600"/>
              <a:t>％（同）</a:t>
            </a:r>
          </a:p>
          <a:p>
            <a:pPr eaLnBrk="1" hangingPunct="1">
              <a:lnSpc>
                <a:spcPct val="90000"/>
              </a:lnSpc>
            </a:pPr>
            <a:r>
              <a:rPr lang="ja-JP" altLang="en-US" sz="2600"/>
              <a:t>輸入</a:t>
            </a:r>
          </a:p>
          <a:p>
            <a:pPr eaLnBrk="1" hangingPunct="1">
              <a:lnSpc>
                <a:spcPct val="90000"/>
              </a:lnSpc>
              <a:buFontTx/>
              <a:buNone/>
            </a:pPr>
            <a:r>
              <a:rPr lang="ja-JP" altLang="en-US" sz="2600"/>
              <a:t>生産財：</a:t>
            </a:r>
            <a:r>
              <a:rPr lang="en-US" altLang="ja-JP" sz="2600"/>
              <a:t>92.1</a:t>
            </a:r>
            <a:r>
              <a:rPr lang="ja-JP" altLang="en-US" sz="2600"/>
              <a:t>％→</a:t>
            </a:r>
            <a:r>
              <a:rPr lang="en-US" altLang="ja-JP" sz="2600"/>
              <a:t>76.1</a:t>
            </a:r>
            <a:r>
              <a:rPr lang="ja-JP" altLang="en-US" sz="2600"/>
              <a:t>％（同）</a:t>
            </a:r>
          </a:p>
          <a:p>
            <a:pPr eaLnBrk="1" hangingPunct="1">
              <a:lnSpc>
                <a:spcPct val="90000"/>
              </a:lnSpc>
              <a:buFontTx/>
              <a:buNone/>
            </a:pPr>
            <a:r>
              <a:rPr lang="ja-JP" altLang="en-US" sz="2600"/>
              <a:t>消費財：</a:t>
            </a:r>
            <a:r>
              <a:rPr lang="en-US" altLang="ja-JP" sz="2600"/>
              <a:t>7.9</a:t>
            </a:r>
            <a:r>
              <a:rPr lang="ja-JP" altLang="en-US" sz="2600"/>
              <a:t>％→</a:t>
            </a:r>
            <a:r>
              <a:rPr lang="en-US" altLang="ja-JP" sz="2600"/>
              <a:t>23.9</a:t>
            </a:r>
            <a:r>
              <a:rPr lang="ja-JP" altLang="en-US" sz="2600"/>
              <a:t>％（同）</a:t>
            </a:r>
          </a:p>
          <a:p>
            <a:pPr eaLnBrk="1" hangingPunct="1">
              <a:lnSpc>
                <a:spcPct val="90000"/>
              </a:lnSpc>
            </a:pPr>
            <a:r>
              <a:rPr lang="ja-JP" altLang="en-US" sz="2600"/>
              <a:t>貿易相手国</a:t>
            </a:r>
          </a:p>
          <a:p>
            <a:pPr eaLnBrk="1" hangingPunct="1">
              <a:lnSpc>
                <a:spcPct val="90000"/>
              </a:lnSpc>
              <a:buFontTx/>
              <a:buNone/>
            </a:pPr>
            <a:r>
              <a:rPr lang="ja-JP" altLang="en-US" sz="2600"/>
              <a:t>ソ連中心（輸出</a:t>
            </a:r>
            <a:r>
              <a:rPr lang="en-US" altLang="ja-JP" sz="2600"/>
              <a:t>47.4</a:t>
            </a:r>
            <a:r>
              <a:rPr lang="ja-JP" altLang="en-US" sz="2600"/>
              <a:t>％、輸入</a:t>
            </a:r>
            <a:r>
              <a:rPr lang="en-US" altLang="ja-JP" sz="2600"/>
              <a:t>64.5</a:t>
            </a:r>
            <a:r>
              <a:rPr lang="ja-JP" altLang="en-US" sz="2600"/>
              <a:t>％、</a:t>
            </a:r>
            <a:r>
              <a:rPr lang="en-US" altLang="ja-JP" sz="2600"/>
              <a:t>1955</a:t>
            </a:r>
            <a:r>
              <a:rPr lang="ja-JP" altLang="en-US" sz="2600"/>
              <a:t>年）から</a:t>
            </a:r>
          </a:p>
          <a:p>
            <a:pPr eaLnBrk="1" hangingPunct="1">
              <a:lnSpc>
                <a:spcPct val="90000"/>
              </a:lnSpc>
              <a:buFontTx/>
              <a:buNone/>
            </a:pPr>
            <a:r>
              <a:rPr lang="ja-JP" altLang="en-US" sz="2600"/>
              <a:t>西側諸国中心（輸出</a:t>
            </a:r>
            <a:r>
              <a:rPr lang="en-US" altLang="ja-JP" sz="2600"/>
              <a:t>60.5</a:t>
            </a:r>
            <a:r>
              <a:rPr lang="ja-JP" altLang="en-US" sz="2600"/>
              <a:t>％、輸入</a:t>
            </a:r>
            <a:r>
              <a:rPr lang="en-US" altLang="ja-JP" sz="2600"/>
              <a:t>73.2</a:t>
            </a:r>
            <a:r>
              <a:rPr lang="ja-JP" altLang="en-US" sz="2600"/>
              <a:t>％、</a:t>
            </a:r>
            <a:r>
              <a:rPr lang="en-US" altLang="ja-JP" sz="2600"/>
              <a:t>1975</a:t>
            </a:r>
            <a:r>
              <a:rPr lang="ja-JP" altLang="en-US" sz="2600"/>
              <a:t>年）へ</a:t>
            </a:r>
          </a:p>
        </p:txBody>
      </p:sp>
      <p:sp>
        <p:nvSpPr>
          <p:cNvPr id="5124"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29D3DFBC-446A-4DC0-9E45-E764552E93ED}" type="slidenum">
              <a:rPr lang="en-US" altLang="ja-JP" sz="1200">
                <a:solidFill>
                  <a:srgbClr val="898989"/>
                </a:solidFill>
                <a:latin typeface="Calibri" panose="020F0502020204030204" pitchFamily="34" charset="0"/>
              </a:rPr>
              <a:pPr algn="r" eaLnBrk="1" hangingPunct="1">
                <a:spcBef>
                  <a:spcPct val="0"/>
                </a:spcBef>
                <a:buFontTx/>
                <a:buNone/>
              </a:pPr>
              <a:t>2</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883358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897308" y="264920"/>
            <a:ext cx="9084892" cy="1030480"/>
          </a:xfrm>
        </p:spPr>
        <p:txBody>
          <a:bodyPr>
            <a:normAutofit/>
          </a:bodyPr>
          <a:lstStyle/>
          <a:p>
            <a:pPr eaLnBrk="1" hangingPunct="1"/>
            <a:r>
              <a:rPr lang="ja-JP" altLang="en-US" sz="3600" dirty="0"/>
              <a:t>開放政策～貿易権限の委譲</a:t>
            </a:r>
          </a:p>
        </p:txBody>
      </p:sp>
      <p:sp>
        <p:nvSpPr>
          <p:cNvPr id="73731" name="Rectangle 3"/>
          <p:cNvSpPr>
            <a:spLocks noGrp="1" noChangeArrowheads="1"/>
          </p:cNvSpPr>
          <p:nvPr>
            <p:ph type="body" idx="1"/>
          </p:nvPr>
        </p:nvSpPr>
        <p:spPr>
          <a:xfrm>
            <a:off x="2209800" y="1371600"/>
            <a:ext cx="7772400" cy="4876800"/>
          </a:xfrm>
        </p:spPr>
        <p:txBody>
          <a:bodyPr>
            <a:normAutofit lnSpcReduction="10000"/>
          </a:bodyPr>
          <a:lstStyle/>
          <a:p>
            <a:pPr eaLnBrk="1" hangingPunct="1">
              <a:lnSpc>
                <a:spcPct val="90000"/>
              </a:lnSpc>
              <a:buFontTx/>
              <a:buNone/>
            </a:pPr>
            <a:r>
              <a:rPr lang="ja-JP" altLang="en-US"/>
              <a:t>開放政策以前</a:t>
            </a:r>
          </a:p>
          <a:p>
            <a:pPr eaLnBrk="1" hangingPunct="1">
              <a:lnSpc>
                <a:spcPct val="90000"/>
              </a:lnSpc>
              <a:buFontTx/>
              <a:buNone/>
            </a:pPr>
            <a:r>
              <a:rPr lang="ja-JP" altLang="en-US"/>
              <a:t>中央が輸出入とも一括管理</a:t>
            </a:r>
          </a:p>
          <a:p>
            <a:pPr eaLnBrk="1" hangingPunct="1">
              <a:lnSpc>
                <a:spcPct val="90000"/>
              </a:lnSpc>
              <a:buFontTx/>
              <a:buNone/>
            </a:pPr>
            <a:r>
              <a:rPr lang="ja-JP" altLang="en-US"/>
              <a:t>品目別に</a:t>
            </a:r>
            <a:r>
              <a:rPr lang="en-US" altLang="ja-JP"/>
              <a:t>13</a:t>
            </a:r>
            <a:r>
              <a:rPr lang="ja-JP" altLang="en-US"/>
              <a:t>の輸出入公司（糧油食品輸出入公司など）</a:t>
            </a:r>
          </a:p>
          <a:p>
            <a:pPr eaLnBrk="1" hangingPunct="1">
              <a:lnSpc>
                <a:spcPct val="90000"/>
              </a:lnSpc>
              <a:buFontTx/>
              <a:buNone/>
            </a:pPr>
            <a:r>
              <a:rPr lang="ja-JP" altLang="en-US"/>
              <a:t>「入る」を計って「出る」を制す</a:t>
            </a:r>
          </a:p>
          <a:p>
            <a:pPr eaLnBrk="1" hangingPunct="1">
              <a:lnSpc>
                <a:spcPct val="90000"/>
              </a:lnSpc>
              <a:buFontTx/>
              <a:buNone/>
            </a:pPr>
            <a:r>
              <a:rPr lang="ja-JP" altLang="en-US"/>
              <a:t>洋躍進時（</a:t>
            </a:r>
            <a:r>
              <a:rPr lang="en-US" altLang="ja-JP"/>
              <a:t>73</a:t>
            </a:r>
            <a:r>
              <a:rPr lang="ja-JP" altLang="en-US"/>
              <a:t>億㌦ものプラントの契約</a:t>
            </a:r>
          </a:p>
          <a:p>
            <a:pPr eaLnBrk="1" hangingPunct="1">
              <a:lnSpc>
                <a:spcPct val="90000"/>
              </a:lnSpc>
              <a:buFontTx/>
              <a:buNone/>
            </a:pPr>
            <a:r>
              <a:rPr lang="ja-JP" altLang="en-US" sz="2000"/>
              <a:t>                               </a:t>
            </a:r>
            <a:r>
              <a:rPr lang="en-US" altLang="ja-JP" sz="2000"/>
              <a:t>(76</a:t>
            </a:r>
            <a:r>
              <a:rPr lang="ja-JP" altLang="en-US" sz="2000"/>
              <a:t>年の輸出額</a:t>
            </a:r>
            <a:r>
              <a:rPr lang="en-US" altLang="ja-JP" sz="2000"/>
              <a:t>68</a:t>
            </a:r>
            <a:r>
              <a:rPr lang="ja-JP" altLang="en-US" sz="2000"/>
              <a:t>億㌦</a:t>
            </a:r>
            <a:r>
              <a:rPr lang="en-US" altLang="ja-JP" sz="2000"/>
              <a:t>,</a:t>
            </a:r>
            <a:r>
              <a:rPr lang="ja-JP" altLang="en-US" sz="2000"/>
              <a:t>出超額</a:t>
            </a:r>
            <a:r>
              <a:rPr lang="en-US" altLang="ja-JP" sz="2000"/>
              <a:t>2.7</a:t>
            </a:r>
            <a:r>
              <a:rPr lang="ja-JP" altLang="en-US" sz="2000"/>
              <a:t>億㌦</a:t>
            </a:r>
            <a:r>
              <a:rPr lang="en-US" altLang="ja-JP" sz="2000"/>
              <a:t>)</a:t>
            </a:r>
            <a:endParaRPr lang="en-US" altLang="ja-JP"/>
          </a:p>
          <a:p>
            <a:pPr eaLnBrk="1" hangingPunct="1">
              <a:lnSpc>
                <a:spcPct val="90000"/>
              </a:lnSpc>
              <a:buFontTx/>
              <a:buNone/>
            </a:pPr>
            <a:r>
              <a:rPr lang="en-US" altLang="ja-JP"/>
              <a:t>→</a:t>
            </a:r>
            <a:r>
              <a:rPr lang="ja-JP" altLang="en-US"/>
              <a:t>契約破棄せざるを得なくなる）</a:t>
            </a:r>
          </a:p>
          <a:p>
            <a:pPr eaLnBrk="1" hangingPunct="1">
              <a:lnSpc>
                <a:spcPct val="90000"/>
              </a:lnSpc>
              <a:buFontTx/>
              <a:buNone/>
            </a:pPr>
            <a:endParaRPr lang="ja-JP" altLang="en-US"/>
          </a:p>
          <a:p>
            <a:pPr eaLnBrk="1" hangingPunct="1">
              <a:lnSpc>
                <a:spcPct val="90000"/>
              </a:lnSpc>
              <a:buFontTx/>
              <a:buNone/>
            </a:pPr>
            <a:r>
              <a:rPr lang="ja-JP" altLang="en-US"/>
              <a:t>一部の沿海省（広東、福建など）に貿易権限（獲得した外貨の使用権）を委譲</a:t>
            </a:r>
          </a:p>
        </p:txBody>
      </p:sp>
      <p:sp>
        <p:nvSpPr>
          <p:cNvPr id="6148" name="AutoShape 4"/>
          <p:cNvSpPr>
            <a:spLocks noChangeArrowheads="1"/>
          </p:cNvSpPr>
          <p:nvPr/>
        </p:nvSpPr>
        <p:spPr bwMode="auto">
          <a:xfrm>
            <a:off x="5528285" y="4805156"/>
            <a:ext cx="485775" cy="533400"/>
          </a:xfrm>
          <a:prstGeom prst="downArrow">
            <a:avLst>
              <a:gd name="adj1" fmla="val 50000"/>
              <a:gd name="adj2" fmla="val 2745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zh-CN" altLang="en-US"/>
          </a:p>
        </p:txBody>
      </p:sp>
    </p:spTree>
    <p:extLst>
      <p:ext uri="{BB962C8B-B14F-4D97-AF65-F5344CB8AC3E}">
        <p14:creationId xmlns:p14="http://schemas.microsoft.com/office/powerpoint/2010/main" val="174067984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p:cTn id="7" dur="1000" fill="hold"/>
                                        <p:tgtEl>
                                          <p:spTgt spid="73730"/>
                                        </p:tgtEl>
                                        <p:attrNameLst>
                                          <p:attrName>ppt_x</p:attrName>
                                        </p:attrNameLst>
                                      </p:cBhvr>
                                      <p:tavLst>
                                        <p:tav tm="0">
                                          <p:val>
                                            <p:strVal val="#ppt_x-.2"/>
                                          </p:val>
                                        </p:tav>
                                        <p:tav tm="100000">
                                          <p:val>
                                            <p:strVal val="#ppt_x"/>
                                          </p:val>
                                        </p:tav>
                                      </p:tavLst>
                                    </p:anim>
                                    <p:anim calcmode="lin" valueType="num">
                                      <p:cBhvr>
                                        <p:cTn id="8" dur="1000" fill="hold"/>
                                        <p:tgtEl>
                                          <p:spTgt spid="737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373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3731">
                                            <p:txEl>
                                              <p:pRg st="0" end="0"/>
                                            </p:txEl>
                                          </p:spTgt>
                                        </p:tgtEl>
                                        <p:attrNameLst>
                                          <p:attrName>style.visibility</p:attrName>
                                        </p:attrNameLst>
                                      </p:cBhvr>
                                      <p:to>
                                        <p:strVal val="visible"/>
                                      </p:to>
                                    </p:set>
                                    <p:animEffect transition="in" filter="fade">
                                      <p:cBhvr>
                                        <p:cTn id="14" dur="500"/>
                                        <p:tgtEl>
                                          <p:spTgt spid="73731">
                                            <p:txEl>
                                              <p:pRg st="0" end="0"/>
                                            </p:txEl>
                                          </p:spTgt>
                                        </p:tgtEl>
                                      </p:cBhvr>
                                    </p:animEffect>
                                    <p:anim calcmode="lin" valueType="num">
                                      <p:cBhvr>
                                        <p:cTn id="15"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373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3731">
                                            <p:txEl>
                                              <p:pRg st="1" end="1"/>
                                            </p:txEl>
                                          </p:spTgt>
                                        </p:tgtEl>
                                        <p:attrNameLst>
                                          <p:attrName>style.visibility</p:attrName>
                                        </p:attrNameLst>
                                      </p:cBhvr>
                                      <p:to>
                                        <p:strVal val="visible"/>
                                      </p:to>
                                    </p:set>
                                    <p:animEffect transition="in" filter="fade">
                                      <p:cBhvr>
                                        <p:cTn id="21" dur="500"/>
                                        <p:tgtEl>
                                          <p:spTgt spid="73731">
                                            <p:txEl>
                                              <p:pRg st="1" end="1"/>
                                            </p:txEl>
                                          </p:spTgt>
                                        </p:tgtEl>
                                      </p:cBhvr>
                                    </p:animEffect>
                                    <p:anim calcmode="lin" valueType="num">
                                      <p:cBhvr>
                                        <p:cTn id="22"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7373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3731">
                                            <p:txEl>
                                              <p:pRg st="2" end="2"/>
                                            </p:txEl>
                                          </p:spTgt>
                                        </p:tgtEl>
                                        <p:attrNameLst>
                                          <p:attrName>style.visibility</p:attrName>
                                        </p:attrNameLst>
                                      </p:cBhvr>
                                      <p:to>
                                        <p:strVal val="visible"/>
                                      </p:to>
                                    </p:set>
                                    <p:animEffect transition="in" filter="fade">
                                      <p:cBhvr>
                                        <p:cTn id="28" dur="500"/>
                                        <p:tgtEl>
                                          <p:spTgt spid="73731">
                                            <p:txEl>
                                              <p:pRg st="2" end="2"/>
                                            </p:txEl>
                                          </p:spTgt>
                                        </p:tgtEl>
                                      </p:cBhvr>
                                    </p:animEffect>
                                    <p:anim calcmode="lin" valueType="num">
                                      <p:cBhvr>
                                        <p:cTn id="29" dur="500" fill="hold"/>
                                        <p:tgtEl>
                                          <p:spTgt spid="7373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7373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73731">
                                            <p:txEl>
                                              <p:pRg st="3" end="3"/>
                                            </p:txEl>
                                          </p:spTgt>
                                        </p:tgtEl>
                                        <p:attrNameLst>
                                          <p:attrName>style.visibility</p:attrName>
                                        </p:attrNameLst>
                                      </p:cBhvr>
                                      <p:to>
                                        <p:strVal val="visible"/>
                                      </p:to>
                                    </p:set>
                                    <p:animEffect transition="in" filter="fade">
                                      <p:cBhvr>
                                        <p:cTn id="35" dur="500"/>
                                        <p:tgtEl>
                                          <p:spTgt spid="73731">
                                            <p:txEl>
                                              <p:pRg st="3" end="3"/>
                                            </p:txEl>
                                          </p:spTgt>
                                        </p:tgtEl>
                                      </p:cBhvr>
                                    </p:animEffect>
                                    <p:anim calcmode="lin" valueType="num">
                                      <p:cBhvr>
                                        <p:cTn id="36" dur="500" fill="hold"/>
                                        <p:tgtEl>
                                          <p:spTgt spid="7373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7373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73731">
                                            <p:txEl>
                                              <p:pRg st="4" end="4"/>
                                            </p:txEl>
                                          </p:spTgt>
                                        </p:tgtEl>
                                        <p:attrNameLst>
                                          <p:attrName>style.visibility</p:attrName>
                                        </p:attrNameLst>
                                      </p:cBhvr>
                                      <p:to>
                                        <p:strVal val="visible"/>
                                      </p:to>
                                    </p:set>
                                    <p:animEffect transition="in" filter="fade">
                                      <p:cBhvr>
                                        <p:cTn id="42" dur="500"/>
                                        <p:tgtEl>
                                          <p:spTgt spid="73731">
                                            <p:txEl>
                                              <p:pRg st="4" end="4"/>
                                            </p:txEl>
                                          </p:spTgt>
                                        </p:tgtEl>
                                      </p:cBhvr>
                                    </p:animEffect>
                                    <p:anim calcmode="lin" valueType="num">
                                      <p:cBhvr>
                                        <p:cTn id="43" dur="500" fill="hold"/>
                                        <p:tgtEl>
                                          <p:spTgt spid="7373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73731">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73731">
                                            <p:txEl>
                                              <p:pRg st="5" end="5"/>
                                            </p:txEl>
                                          </p:spTgt>
                                        </p:tgtEl>
                                        <p:attrNameLst>
                                          <p:attrName>style.visibility</p:attrName>
                                        </p:attrNameLst>
                                      </p:cBhvr>
                                      <p:to>
                                        <p:strVal val="visible"/>
                                      </p:to>
                                    </p:set>
                                    <p:animEffect transition="in" filter="fade">
                                      <p:cBhvr>
                                        <p:cTn id="49" dur="500"/>
                                        <p:tgtEl>
                                          <p:spTgt spid="73731">
                                            <p:txEl>
                                              <p:pRg st="5" end="5"/>
                                            </p:txEl>
                                          </p:spTgt>
                                        </p:tgtEl>
                                      </p:cBhvr>
                                    </p:animEffect>
                                    <p:anim calcmode="lin" valueType="num">
                                      <p:cBhvr>
                                        <p:cTn id="50" dur="500" fill="hold"/>
                                        <p:tgtEl>
                                          <p:spTgt spid="73731">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73731">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73731">
                                            <p:txEl>
                                              <p:pRg st="6" end="6"/>
                                            </p:txEl>
                                          </p:spTgt>
                                        </p:tgtEl>
                                        <p:attrNameLst>
                                          <p:attrName>style.visibility</p:attrName>
                                        </p:attrNameLst>
                                      </p:cBhvr>
                                      <p:to>
                                        <p:strVal val="visible"/>
                                      </p:to>
                                    </p:set>
                                    <p:animEffect transition="in" filter="fade">
                                      <p:cBhvr>
                                        <p:cTn id="56" dur="500"/>
                                        <p:tgtEl>
                                          <p:spTgt spid="73731">
                                            <p:txEl>
                                              <p:pRg st="6" end="6"/>
                                            </p:txEl>
                                          </p:spTgt>
                                        </p:tgtEl>
                                      </p:cBhvr>
                                    </p:animEffect>
                                    <p:anim calcmode="lin" valueType="num">
                                      <p:cBhvr>
                                        <p:cTn id="57" dur="500" fill="hold"/>
                                        <p:tgtEl>
                                          <p:spTgt spid="73731">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73731">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73731">
                                            <p:txEl>
                                              <p:pRg st="8" end="8"/>
                                            </p:txEl>
                                          </p:spTgt>
                                        </p:tgtEl>
                                        <p:attrNameLst>
                                          <p:attrName>style.visibility</p:attrName>
                                        </p:attrNameLst>
                                      </p:cBhvr>
                                      <p:to>
                                        <p:strVal val="visible"/>
                                      </p:to>
                                    </p:set>
                                    <p:animEffect transition="in" filter="fade">
                                      <p:cBhvr>
                                        <p:cTn id="63" dur="500"/>
                                        <p:tgtEl>
                                          <p:spTgt spid="73731">
                                            <p:txEl>
                                              <p:pRg st="8" end="8"/>
                                            </p:txEl>
                                          </p:spTgt>
                                        </p:tgtEl>
                                      </p:cBhvr>
                                    </p:animEffect>
                                    <p:anim calcmode="lin" valueType="num">
                                      <p:cBhvr>
                                        <p:cTn id="64" dur="500" fill="hold"/>
                                        <p:tgtEl>
                                          <p:spTgt spid="73731">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73731">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2209800" y="404814"/>
            <a:ext cx="7772400" cy="5691187"/>
          </a:xfrm>
        </p:spPr>
        <p:txBody>
          <a:bodyPr/>
          <a:lstStyle/>
          <a:p>
            <a:pPr eaLnBrk="1" hangingPunct="1">
              <a:buFontTx/>
              <a:buNone/>
            </a:pPr>
            <a:r>
              <a:rPr lang="en-US" altLang="ja-JP" smtClean="0"/>
              <a:t>①</a:t>
            </a:r>
            <a:r>
              <a:rPr lang="ja-JP" altLang="en-US" smtClean="0"/>
              <a:t>財政と外貨の集中管理体制の改革と請負制の導入、</a:t>
            </a:r>
          </a:p>
          <a:p>
            <a:pPr eaLnBrk="1" hangingPunct="1">
              <a:buFontTx/>
              <a:buNone/>
            </a:pPr>
            <a:r>
              <a:rPr lang="ja-JP" altLang="en-US" smtClean="0"/>
              <a:t>②経済計画、対外貿易、企業管理の自主権拡大、</a:t>
            </a:r>
          </a:p>
          <a:p>
            <a:pPr eaLnBrk="1" hangingPunct="1">
              <a:buFontTx/>
              <a:buNone/>
            </a:pPr>
            <a:r>
              <a:rPr lang="ja-JP" altLang="en-US" smtClean="0"/>
              <a:t>③物資、商業部門における市場調節の拡大</a:t>
            </a:r>
          </a:p>
          <a:p>
            <a:pPr eaLnBrk="1" hangingPunct="1">
              <a:buFontTx/>
              <a:buNone/>
            </a:pPr>
            <a:r>
              <a:rPr lang="ja-JP" altLang="en-US" smtClean="0"/>
              <a:t>④経済特区の試行</a:t>
            </a:r>
          </a:p>
          <a:p>
            <a:pPr eaLnBrk="1" hangingPunct="1">
              <a:buFontTx/>
              <a:buNone/>
            </a:pPr>
            <a:r>
              <a:rPr lang="ja-JP" altLang="en-US" smtClean="0"/>
              <a:t>省間の行き過ぎた競争、不公平感</a:t>
            </a:r>
          </a:p>
          <a:p>
            <a:pPr eaLnBrk="1" hangingPunct="1">
              <a:buFontTx/>
              <a:buNone/>
            </a:pPr>
            <a:r>
              <a:rPr lang="ja-JP" altLang="en-US" smtClean="0"/>
              <a:t>二重為替レートの廃止</a:t>
            </a:r>
          </a:p>
          <a:p>
            <a:pPr eaLnBrk="1" hangingPunct="1">
              <a:buFontTx/>
              <a:buNone/>
            </a:pPr>
            <a:r>
              <a:rPr lang="ja-JP" altLang="en-US" smtClean="0"/>
              <a:t>　（輸出レートと輸入レート）</a:t>
            </a:r>
          </a:p>
          <a:p>
            <a:pPr eaLnBrk="1" hangingPunct="1">
              <a:buFontTx/>
              <a:buNone/>
            </a:pPr>
            <a:r>
              <a:rPr lang="ja-JP" altLang="en-US" smtClean="0"/>
              <a:t>（</a:t>
            </a:r>
            <a:r>
              <a:rPr lang="en-US" altLang="ja-JP" smtClean="0"/>
              <a:t>78-81</a:t>
            </a:r>
            <a:r>
              <a:rPr lang="ja-JP" altLang="en-US" smtClean="0"/>
              <a:t>、</a:t>
            </a:r>
            <a:r>
              <a:rPr lang="en-US" altLang="ja-JP" smtClean="0"/>
              <a:t>84-89</a:t>
            </a:r>
            <a:r>
              <a:rPr lang="ja-JP" altLang="en-US" smtClean="0"/>
              <a:t>、</a:t>
            </a:r>
            <a:r>
              <a:rPr lang="en-US" altLang="ja-JP" smtClean="0"/>
              <a:t>93</a:t>
            </a:r>
            <a:r>
              <a:rPr lang="ja-JP" altLang="en-US" smtClean="0"/>
              <a:t>年入超）</a:t>
            </a:r>
          </a:p>
        </p:txBody>
      </p:sp>
    </p:spTree>
    <p:extLst>
      <p:ext uri="{BB962C8B-B14F-4D97-AF65-F5344CB8AC3E}">
        <p14:creationId xmlns:p14="http://schemas.microsoft.com/office/powerpoint/2010/main" val="386353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08213" y="260351"/>
            <a:ext cx="7772400" cy="720725"/>
          </a:xfrm>
        </p:spPr>
        <p:txBody>
          <a:bodyPr/>
          <a:lstStyle/>
          <a:p>
            <a:pPr eaLnBrk="1" hangingPunct="1"/>
            <a:r>
              <a:rPr lang="ja-JP" altLang="en-US" sz="4000"/>
              <a:t>対外貿易</a:t>
            </a:r>
          </a:p>
        </p:txBody>
      </p:sp>
      <p:sp>
        <p:nvSpPr>
          <p:cNvPr id="8195" name="Rectangle 3"/>
          <p:cNvSpPr>
            <a:spLocks noGrp="1" noChangeArrowheads="1"/>
          </p:cNvSpPr>
          <p:nvPr>
            <p:ph type="body" idx="1"/>
          </p:nvPr>
        </p:nvSpPr>
        <p:spPr>
          <a:xfrm>
            <a:off x="2209800" y="1052514"/>
            <a:ext cx="7772400" cy="5043487"/>
          </a:xfrm>
        </p:spPr>
        <p:txBody>
          <a:bodyPr/>
          <a:lstStyle/>
          <a:p>
            <a:pPr eaLnBrk="1" hangingPunct="1">
              <a:buFontTx/>
              <a:buNone/>
            </a:pPr>
            <a:r>
              <a:rPr lang="ja-JP" altLang="en-US" smtClean="0"/>
              <a:t>貿易企業の損益自己負担、請負制度、外貨留保</a:t>
            </a:r>
          </a:p>
          <a:p>
            <a:pPr eaLnBrk="1" hangingPunct="1">
              <a:buFontTx/>
              <a:buNone/>
            </a:pPr>
            <a:r>
              <a:rPr lang="ja-JP" altLang="en-US" smtClean="0"/>
              <a:t>「三来一補」</a:t>
            </a:r>
          </a:p>
          <a:p>
            <a:pPr eaLnBrk="1" hangingPunct="1">
              <a:buFontTx/>
              <a:buNone/>
            </a:pPr>
            <a:r>
              <a:rPr lang="ja-JP" altLang="en-US" smtClean="0"/>
              <a:t>「沿海地区優先発展戦略」</a:t>
            </a:r>
          </a:p>
          <a:p>
            <a:pPr eaLnBrk="1" hangingPunct="1">
              <a:buFontTx/>
              <a:buNone/>
            </a:pPr>
            <a:r>
              <a:rPr lang="en-US" altLang="ja-JP" smtClean="0"/>
              <a:t>1986</a:t>
            </a:r>
            <a:r>
              <a:rPr lang="ja-JP" altLang="en-US" smtClean="0"/>
              <a:t>　</a:t>
            </a:r>
            <a:r>
              <a:rPr lang="en-US" altLang="ja-JP" smtClean="0"/>
              <a:t>GATT</a:t>
            </a:r>
            <a:r>
              <a:rPr lang="ja-JP" altLang="en-US" smtClean="0"/>
              <a:t>への加入交渉</a:t>
            </a:r>
          </a:p>
          <a:p>
            <a:pPr eaLnBrk="1" hangingPunct="1">
              <a:buFontTx/>
              <a:buNone/>
            </a:pPr>
            <a:r>
              <a:rPr lang="en-US" altLang="ja-JP"/>
              <a:t>1992</a:t>
            </a:r>
            <a:r>
              <a:rPr lang="ja-JP" altLang="en-US"/>
              <a:t>年以降：輸入計画、指定国有企業を通じた貿易、輸入許可証制度などの非関税障壁を撤廃</a:t>
            </a:r>
          </a:p>
          <a:p>
            <a:pPr eaLnBrk="1" hangingPunct="1">
              <a:buFontTx/>
              <a:buNone/>
            </a:pPr>
            <a:r>
              <a:rPr lang="ja-JP" altLang="en-US" smtClean="0"/>
              <a:t>→</a:t>
            </a:r>
            <a:r>
              <a:rPr lang="en-US" altLang="ja-JP" smtClean="0"/>
              <a:t>01</a:t>
            </a:r>
            <a:r>
              <a:rPr lang="ja-JP" altLang="en-US" smtClean="0"/>
              <a:t>年</a:t>
            </a:r>
            <a:r>
              <a:rPr lang="en-US" altLang="ja-JP" smtClean="0"/>
              <a:t>WTO</a:t>
            </a:r>
            <a:r>
              <a:rPr lang="ja-JP" altLang="en-US" smtClean="0"/>
              <a:t>加盟</a:t>
            </a:r>
          </a:p>
          <a:p>
            <a:pPr eaLnBrk="1" hangingPunct="1">
              <a:buFontTx/>
              <a:buNone/>
            </a:pPr>
            <a:r>
              <a:rPr lang="en-US" altLang="ja-JP" smtClean="0"/>
              <a:t>FTA</a:t>
            </a:r>
            <a:r>
              <a:rPr lang="ja-JP" altLang="en-US" smtClean="0"/>
              <a:t>交渉</a:t>
            </a:r>
          </a:p>
        </p:txBody>
      </p:sp>
    </p:spTree>
    <p:extLst>
      <p:ext uri="{BB962C8B-B14F-4D97-AF65-F5344CB8AC3E}">
        <p14:creationId xmlns:p14="http://schemas.microsoft.com/office/powerpoint/2010/main" val="1202118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209800" y="260351"/>
            <a:ext cx="7772400" cy="504825"/>
          </a:xfrm>
        </p:spPr>
        <p:txBody>
          <a:bodyPr>
            <a:normAutofit fontScale="90000"/>
          </a:bodyPr>
          <a:lstStyle/>
          <a:p>
            <a:pPr eaLnBrk="1" hangingPunct="1"/>
            <a:r>
              <a:rPr lang="ja-JP" altLang="en-US" sz="3200"/>
              <a:t>ＦＴＡ</a:t>
            </a:r>
          </a:p>
        </p:txBody>
      </p:sp>
      <p:sp>
        <p:nvSpPr>
          <p:cNvPr id="78851" name="Rectangle 3"/>
          <p:cNvSpPr>
            <a:spLocks noGrp="1" noChangeArrowheads="1"/>
          </p:cNvSpPr>
          <p:nvPr>
            <p:ph type="body" idx="1"/>
          </p:nvPr>
        </p:nvSpPr>
        <p:spPr>
          <a:xfrm>
            <a:off x="2208213" y="609600"/>
            <a:ext cx="7772400" cy="6059489"/>
          </a:xfrm>
        </p:spPr>
        <p:txBody>
          <a:bodyPr>
            <a:normAutofit lnSpcReduction="10000"/>
          </a:bodyPr>
          <a:lstStyle/>
          <a:p>
            <a:pPr eaLnBrk="1" hangingPunct="1">
              <a:lnSpc>
                <a:spcPct val="90000"/>
              </a:lnSpc>
              <a:buFontTx/>
              <a:buNone/>
            </a:pPr>
            <a:r>
              <a:rPr lang="ja-JP" altLang="en-US" dirty="0"/>
              <a:t>中国＋ＡＳＥＡＮ⇒日中韓＋ＡＳＥＡＮ（</a:t>
            </a:r>
            <a:r>
              <a:rPr lang="en-US" altLang="ja-JP" dirty="0"/>
              <a:t>10</a:t>
            </a:r>
            <a:r>
              <a:rPr lang="ja-JP" altLang="en-US" dirty="0"/>
              <a:t>＋３）</a:t>
            </a:r>
          </a:p>
          <a:p>
            <a:pPr eaLnBrk="1" hangingPunct="1">
              <a:lnSpc>
                <a:spcPct val="90000"/>
              </a:lnSpc>
              <a:buFontTx/>
              <a:buNone/>
            </a:pPr>
            <a:r>
              <a:rPr lang="ja-JP" altLang="en-US" dirty="0"/>
              <a:t>輸出市場としての</a:t>
            </a:r>
            <a:r>
              <a:rPr lang="en-US" altLang="ja-JP" dirty="0"/>
              <a:t>ASEAN</a:t>
            </a:r>
            <a:r>
              <a:rPr lang="ja-JP" altLang="en-US" dirty="0"/>
              <a:t>に期待</a:t>
            </a:r>
          </a:p>
          <a:p>
            <a:pPr eaLnBrk="1" hangingPunct="1">
              <a:lnSpc>
                <a:spcPct val="90000"/>
              </a:lnSpc>
              <a:buFontTx/>
              <a:buNone/>
            </a:pPr>
            <a:r>
              <a:rPr lang="ja-JP" altLang="en-US" dirty="0"/>
              <a:t>（０</a:t>
            </a:r>
            <a:r>
              <a:rPr lang="en-US" altLang="ja-JP" dirty="0"/>
              <a:t>4</a:t>
            </a:r>
            <a:r>
              <a:rPr lang="ja-JP" altLang="en-US" dirty="0"/>
              <a:t>年　中国→</a:t>
            </a:r>
            <a:r>
              <a:rPr lang="en-US" altLang="ja-JP" dirty="0"/>
              <a:t>ASEAN</a:t>
            </a:r>
            <a:r>
              <a:rPr lang="ja-JP" altLang="en-US" dirty="0"/>
              <a:t>　</a:t>
            </a:r>
            <a:r>
              <a:rPr lang="en-US" altLang="ja-JP" dirty="0"/>
              <a:t>429.0</a:t>
            </a:r>
            <a:r>
              <a:rPr lang="ja-JP" altLang="en-US" dirty="0"/>
              <a:t>億ﾄﾞﾙ（シェア</a:t>
            </a:r>
            <a:r>
              <a:rPr lang="en-US" altLang="ja-JP" dirty="0"/>
              <a:t>7.2</a:t>
            </a:r>
            <a:r>
              <a:rPr lang="ja-JP" altLang="en-US" dirty="0"/>
              <a:t>％）</a:t>
            </a:r>
          </a:p>
          <a:p>
            <a:pPr eaLnBrk="1" hangingPunct="1">
              <a:lnSpc>
                <a:spcPct val="90000"/>
              </a:lnSpc>
              <a:buFontTx/>
              <a:buNone/>
            </a:pPr>
            <a:r>
              <a:rPr lang="ja-JP" altLang="en-US" dirty="0">
                <a:solidFill>
                  <a:schemeClr val="accent1">
                    <a:lumMod val="50000"/>
                  </a:schemeClr>
                </a:solidFill>
              </a:rPr>
              <a:t>　</a:t>
            </a:r>
            <a:r>
              <a:rPr lang="en-US" altLang="ja-JP" dirty="0" smtClean="0">
                <a:solidFill>
                  <a:schemeClr val="accent1">
                    <a:lumMod val="50000"/>
                  </a:schemeClr>
                </a:solidFill>
              </a:rPr>
              <a:t>15</a:t>
            </a:r>
            <a:r>
              <a:rPr lang="ja-JP" altLang="en-US" dirty="0" smtClean="0">
                <a:solidFill>
                  <a:schemeClr val="accent1">
                    <a:lumMod val="50000"/>
                  </a:schemeClr>
                </a:solidFill>
              </a:rPr>
              <a:t>年</a:t>
            </a:r>
            <a:r>
              <a:rPr lang="ja-JP" altLang="en-US" dirty="0">
                <a:solidFill>
                  <a:schemeClr val="accent1">
                    <a:lumMod val="50000"/>
                  </a:schemeClr>
                </a:solidFill>
              </a:rPr>
              <a:t>　　　　　　　</a:t>
            </a:r>
            <a:r>
              <a:rPr lang="en-US" altLang="ja-JP" dirty="0" smtClean="0">
                <a:solidFill>
                  <a:schemeClr val="accent1">
                    <a:lumMod val="50000"/>
                  </a:schemeClr>
                </a:solidFill>
              </a:rPr>
              <a:t>2774.9</a:t>
            </a:r>
            <a:r>
              <a:rPr lang="ja-JP" altLang="en-US" dirty="0" smtClean="0">
                <a:solidFill>
                  <a:schemeClr val="accent1">
                    <a:lumMod val="50000"/>
                  </a:schemeClr>
                </a:solidFill>
              </a:rPr>
              <a:t>億</a:t>
            </a:r>
            <a:r>
              <a:rPr lang="ja-JP" altLang="en-US" dirty="0">
                <a:solidFill>
                  <a:schemeClr val="accent1">
                    <a:lumMod val="50000"/>
                  </a:schemeClr>
                </a:solidFill>
              </a:rPr>
              <a:t>ドル</a:t>
            </a:r>
            <a:r>
              <a:rPr lang="en-US" altLang="ja-JP" dirty="0">
                <a:solidFill>
                  <a:schemeClr val="accent1">
                    <a:lumMod val="50000"/>
                  </a:schemeClr>
                </a:solidFill>
              </a:rPr>
              <a:t>(</a:t>
            </a:r>
            <a:r>
              <a:rPr lang="ja-JP" altLang="en-US" dirty="0">
                <a:solidFill>
                  <a:schemeClr val="accent1">
                    <a:lumMod val="50000"/>
                  </a:schemeClr>
                </a:solidFill>
              </a:rPr>
              <a:t>シェ</a:t>
            </a:r>
            <a:r>
              <a:rPr lang="ja-JP" altLang="en-US" dirty="0" smtClean="0">
                <a:solidFill>
                  <a:schemeClr val="accent1">
                    <a:lumMod val="50000"/>
                  </a:schemeClr>
                </a:solidFill>
              </a:rPr>
              <a:t>ア</a:t>
            </a:r>
            <a:r>
              <a:rPr lang="en-US" altLang="ja-JP" dirty="0" smtClean="0">
                <a:solidFill>
                  <a:schemeClr val="accent1">
                    <a:lumMod val="50000"/>
                  </a:schemeClr>
                </a:solidFill>
              </a:rPr>
              <a:t>15.6</a:t>
            </a:r>
            <a:r>
              <a:rPr lang="ja-JP" altLang="en-US" dirty="0" smtClean="0">
                <a:solidFill>
                  <a:schemeClr val="accent1">
                    <a:lumMod val="50000"/>
                  </a:schemeClr>
                </a:solidFill>
              </a:rPr>
              <a:t>％）</a:t>
            </a:r>
            <a:endParaRPr lang="ja-JP" altLang="en-US" dirty="0">
              <a:solidFill>
                <a:schemeClr val="accent1">
                  <a:lumMod val="50000"/>
                </a:schemeClr>
              </a:solidFill>
            </a:endParaRPr>
          </a:p>
          <a:p>
            <a:pPr eaLnBrk="1" hangingPunct="1">
              <a:lnSpc>
                <a:spcPct val="90000"/>
              </a:lnSpc>
              <a:buFontTx/>
              <a:buNone/>
            </a:pPr>
            <a:r>
              <a:rPr lang="en-US" altLang="ja-JP" dirty="0"/>
              <a:t>04</a:t>
            </a:r>
            <a:r>
              <a:rPr lang="ja-JP" altLang="en-US" dirty="0"/>
              <a:t>年　　</a:t>
            </a:r>
            <a:r>
              <a:rPr lang="en-US" altLang="ja-JP" dirty="0"/>
              <a:t>ASEAN→</a:t>
            </a:r>
            <a:r>
              <a:rPr lang="ja-JP" altLang="en-US" dirty="0"/>
              <a:t>中国　</a:t>
            </a:r>
            <a:r>
              <a:rPr lang="en-US" altLang="ja-JP" dirty="0"/>
              <a:t>629.8</a:t>
            </a:r>
            <a:r>
              <a:rPr lang="ja-JP" altLang="en-US" dirty="0"/>
              <a:t>億ﾄﾞﾙ</a:t>
            </a:r>
            <a:r>
              <a:rPr lang="en-US" altLang="ja-JP" dirty="0"/>
              <a:t>(</a:t>
            </a:r>
            <a:r>
              <a:rPr lang="ja-JP" altLang="en-US" dirty="0"/>
              <a:t>シェア</a:t>
            </a:r>
            <a:r>
              <a:rPr lang="en-US" altLang="ja-JP" dirty="0"/>
              <a:t>11.2</a:t>
            </a:r>
            <a:r>
              <a:rPr lang="ja-JP" altLang="en-US" dirty="0"/>
              <a:t>％）</a:t>
            </a:r>
          </a:p>
          <a:p>
            <a:pPr eaLnBrk="1" hangingPunct="1">
              <a:lnSpc>
                <a:spcPct val="90000"/>
              </a:lnSpc>
              <a:buFontTx/>
              <a:buNone/>
            </a:pPr>
            <a:r>
              <a:rPr lang="en-US" altLang="ja-JP" dirty="0" smtClean="0">
                <a:solidFill>
                  <a:schemeClr val="accent1">
                    <a:lumMod val="50000"/>
                  </a:schemeClr>
                </a:solidFill>
              </a:rPr>
              <a:t>15</a:t>
            </a:r>
            <a:r>
              <a:rPr lang="ja-JP" altLang="en-US" dirty="0" smtClean="0">
                <a:solidFill>
                  <a:schemeClr val="accent1">
                    <a:lumMod val="50000"/>
                  </a:schemeClr>
                </a:solidFill>
              </a:rPr>
              <a:t>年</a:t>
            </a:r>
            <a:r>
              <a:rPr lang="ja-JP" altLang="en-US" dirty="0">
                <a:solidFill>
                  <a:schemeClr val="accent1">
                    <a:lumMod val="50000"/>
                  </a:schemeClr>
                </a:solidFill>
              </a:rPr>
              <a:t>　　　　　　　　</a:t>
            </a:r>
            <a:r>
              <a:rPr lang="en-US" altLang="ja-JP" dirty="0" smtClean="0">
                <a:solidFill>
                  <a:schemeClr val="accent1">
                    <a:lumMod val="50000"/>
                  </a:schemeClr>
                </a:solidFill>
              </a:rPr>
              <a:t>1946.8</a:t>
            </a:r>
            <a:r>
              <a:rPr lang="ja-JP" altLang="en-US" dirty="0" smtClean="0">
                <a:solidFill>
                  <a:schemeClr val="accent1">
                    <a:lumMod val="50000"/>
                  </a:schemeClr>
                </a:solidFill>
              </a:rPr>
              <a:t>億</a:t>
            </a:r>
            <a:r>
              <a:rPr lang="ja-JP" altLang="en-US" dirty="0">
                <a:solidFill>
                  <a:schemeClr val="accent1">
                    <a:lumMod val="50000"/>
                  </a:schemeClr>
                </a:solidFill>
              </a:rPr>
              <a:t>ドル</a:t>
            </a:r>
            <a:r>
              <a:rPr lang="en-US" altLang="ja-JP" dirty="0">
                <a:solidFill>
                  <a:schemeClr val="accent1">
                    <a:lumMod val="50000"/>
                  </a:schemeClr>
                </a:solidFill>
              </a:rPr>
              <a:t>(</a:t>
            </a:r>
            <a:r>
              <a:rPr lang="ja-JP" altLang="en-US" dirty="0">
                <a:solidFill>
                  <a:schemeClr val="accent1">
                    <a:lumMod val="50000"/>
                  </a:schemeClr>
                </a:solidFill>
              </a:rPr>
              <a:t>シェア</a:t>
            </a:r>
            <a:r>
              <a:rPr lang="en-US" altLang="ja-JP" dirty="0" smtClean="0">
                <a:solidFill>
                  <a:schemeClr val="accent1">
                    <a:lumMod val="50000"/>
                  </a:schemeClr>
                </a:solidFill>
              </a:rPr>
              <a:t>11.6</a:t>
            </a:r>
            <a:r>
              <a:rPr lang="ja-JP" altLang="en-US" dirty="0" smtClean="0">
                <a:solidFill>
                  <a:schemeClr val="accent1">
                    <a:lumMod val="50000"/>
                  </a:schemeClr>
                </a:solidFill>
              </a:rPr>
              <a:t>％）</a:t>
            </a:r>
            <a:endParaRPr lang="ja-JP" altLang="en-US" dirty="0">
              <a:solidFill>
                <a:schemeClr val="accent1">
                  <a:lumMod val="50000"/>
                </a:schemeClr>
              </a:solidFill>
            </a:endParaRPr>
          </a:p>
          <a:p>
            <a:pPr eaLnBrk="1" hangingPunct="1">
              <a:lnSpc>
                <a:spcPct val="90000"/>
              </a:lnSpc>
              <a:buFontTx/>
              <a:buNone/>
            </a:pPr>
            <a:r>
              <a:rPr lang="en-US" altLang="ja-JP" dirty="0"/>
              <a:t>ASEAN</a:t>
            </a:r>
            <a:r>
              <a:rPr lang="ja-JP" altLang="en-US" dirty="0"/>
              <a:t>からの農産物の関税引き下げ</a:t>
            </a:r>
          </a:p>
          <a:p>
            <a:pPr eaLnBrk="1" hangingPunct="1">
              <a:lnSpc>
                <a:spcPct val="90000"/>
              </a:lnSpc>
              <a:buFontTx/>
              <a:buNone/>
            </a:pPr>
            <a:r>
              <a:rPr lang="ja-JP" altLang="en-US" dirty="0"/>
              <a:t>（０３年１０月より） ２０１０年１月より（ＣＬＭＶ以外の）</a:t>
            </a:r>
            <a:r>
              <a:rPr lang="en-US" altLang="ja-JP" dirty="0"/>
              <a:t>ASEAN</a:t>
            </a:r>
            <a:r>
              <a:rPr lang="ja-JP" altLang="en-US" dirty="0"/>
              <a:t>との関税ほぼゼロに</a:t>
            </a:r>
          </a:p>
          <a:p>
            <a:pPr eaLnBrk="1" hangingPunct="1">
              <a:lnSpc>
                <a:spcPct val="90000"/>
              </a:lnSpc>
              <a:buFontTx/>
              <a:buNone/>
            </a:pPr>
            <a:r>
              <a:rPr lang="en-US" altLang="ja-JP" sz="2400" dirty="0"/>
              <a:t>2003</a:t>
            </a:r>
            <a:r>
              <a:rPr lang="ja-JP" altLang="en-US" sz="2400" dirty="0"/>
              <a:t>年：香港・マカオと経済連携緊密化協定締結</a:t>
            </a:r>
          </a:p>
          <a:p>
            <a:pPr eaLnBrk="1" hangingPunct="1">
              <a:lnSpc>
                <a:spcPct val="90000"/>
              </a:lnSpc>
              <a:buFontTx/>
              <a:buNone/>
            </a:pPr>
            <a:r>
              <a:rPr lang="en-US" altLang="ja-JP" sz="2400" dirty="0"/>
              <a:t>2008</a:t>
            </a:r>
            <a:r>
              <a:rPr lang="ja-JP" altLang="en-US" sz="2400" dirty="0"/>
              <a:t>年：ニュージーランドと</a:t>
            </a:r>
            <a:r>
              <a:rPr lang="en-US" altLang="ja-JP" sz="2400" dirty="0"/>
              <a:t>FTA</a:t>
            </a:r>
            <a:r>
              <a:rPr lang="ja-JP" altLang="en-US" sz="2400" dirty="0"/>
              <a:t>締結（対先進国初）</a:t>
            </a:r>
          </a:p>
          <a:p>
            <a:pPr eaLnBrk="1" hangingPunct="1">
              <a:lnSpc>
                <a:spcPct val="90000"/>
              </a:lnSpc>
              <a:buFontTx/>
              <a:buNone/>
            </a:pPr>
            <a:r>
              <a:rPr lang="en-US" altLang="ja-JP" sz="2400" dirty="0"/>
              <a:t>2010</a:t>
            </a:r>
            <a:r>
              <a:rPr lang="ja-JP" altLang="en-US" sz="2400" dirty="0"/>
              <a:t>年：台湾と両岸協力枠組協定締結</a:t>
            </a:r>
          </a:p>
          <a:p>
            <a:pPr eaLnBrk="1" hangingPunct="1">
              <a:lnSpc>
                <a:spcPct val="90000"/>
              </a:lnSpc>
              <a:buFontTx/>
              <a:buNone/>
            </a:pPr>
            <a:r>
              <a:rPr lang="en-US" altLang="ja-JP" sz="1800" dirty="0" smtClean="0"/>
              <a:t>(2017</a:t>
            </a:r>
            <a:r>
              <a:rPr lang="ja-JP" altLang="en-US" sz="1800" dirty="0" smtClean="0"/>
              <a:t>年</a:t>
            </a:r>
            <a:r>
              <a:rPr lang="en-US" altLang="ja-JP" sz="1800" dirty="0" smtClean="0"/>
              <a:t>3</a:t>
            </a:r>
            <a:r>
              <a:rPr lang="ja-JP" altLang="en-US" sz="1800" dirty="0" smtClean="0"/>
              <a:t>月末現在　中国は</a:t>
            </a:r>
            <a:r>
              <a:rPr lang="en-US" altLang="ja-JP" sz="1800" dirty="0" smtClean="0"/>
              <a:t>15</a:t>
            </a:r>
            <a:r>
              <a:rPr lang="ja-JP" altLang="en-US" sz="1800" dirty="0" smtClean="0"/>
              <a:t>カ国・地域と</a:t>
            </a:r>
            <a:r>
              <a:rPr lang="en-US" altLang="ja-JP" sz="1800" dirty="0" smtClean="0"/>
              <a:t>FTA</a:t>
            </a:r>
            <a:r>
              <a:rPr lang="ja-JP" altLang="en-US" sz="1800" dirty="0" smtClean="0"/>
              <a:t>締結）</a:t>
            </a:r>
            <a:endParaRPr lang="ja-JP" altLang="en-US" sz="1800" dirty="0"/>
          </a:p>
          <a:p>
            <a:pPr eaLnBrk="1" hangingPunct="1">
              <a:lnSpc>
                <a:spcPct val="90000"/>
              </a:lnSpc>
              <a:buFontTx/>
              <a:buNone/>
            </a:pPr>
            <a:endParaRPr lang="ja-JP" altLang="en-US" dirty="0"/>
          </a:p>
          <a:p>
            <a:pPr eaLnBrk="1" hangingPunct="1">
              <a:lnSpc>
                <a:spcPct val="90000"/>
              </a:lnSpc>
              <a:buFontTx/>
              <a:buNone/>
            </a:pPr>
            <a:endParaRPr lang="ja-JP" altLang="en-US" dirty="0"/>
          </a:p>
          <a:p>
            <a:pPr eaLnBrk="1" hangingPunct="1">
              <a:lnSpc>
                <a:spcPct val="90000"/>
              </a:lnSpc>
              <a:buFontTx/>
              <a:buNone/>
            </a:pPr>
            <a:endParaRPr lang="en-US" altLang="ja-JP" dirty="0"/>
          </a:p>
        </p:txBody>
      </p:sp>
    </p:spTree>
    <p:extLst>
      <p:ext uri="{BB962C8B-B14F-4D97-AF65-F5344CB8AC3E}">
        <p14:creationId xmlns:p14="http://schemas.microsoft.com/office/powerpoint/2010/main" val="410052380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p:cTn id="7" dur="1000" fill="hold"/>
                                        <p:tgtEl>
                                          <p:spTgt spid="78850"/>
                                        </p:tgtEl>
                                        <p:attrNameLst>
                                          <p:attrName>ppt_x</p:attrName>
                                        </p:attrNameLst>
                                      </p:cBhvr>
                                      <p:tavLst>
                                        <p:tav tm="0">
                                          <p:val>
                                            <p:strVal val="#ppt_x-.2"/>
                                          </p:val>
                                        </p:tav>
                                        <p:tav tm="100000">
                                          <p:val>
                                            <p:strVal val="#ppt_x"/>
                                          </p:val>
                                        </p:tav>
                                      </p:tavLst>
                                    </p:anim>
                                    <p:anim calcmode="lin" valueType="num">
                                      <p:cBhvr>
                                        <p:cTn id="8" dur="1000" fill="hold"/>
                                        <p:tgtEl>
                                          <p:spTgt spid="788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88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8851">
                                            <p:txEl>
                                              <p:pRg st="0" end="0"/>
                                            </p:txEl>
                                          </p:spTgt>
                                        </p:tgtEl>
                                        <p:attrNameLst>
                                          <p:attrName>style.visibility</p:attrName>
                                        </p:attrNameLst>
                                      </p:cBhvr>
                                      <p:to>
                                        <p:strVal val="visible"/>
                                      </p:to>
                                    </p:set>
                                    <p:animEffect transition="in" filter="fade">
                                      <p:cBhvr>
                                        <p:cTn id="14" dur="500"/>
                                        <p:tgtEl>
                                          <p:spTgt spid="78851">
                                            <p:txEl>
                                              <p:pRg st="0" end="0"/>
                                            </p:txEl>
                                          </p:spTgt>
                                        </p:tgtEl>
                                      </p:cBhvr>
                                    </p:animEffect>
                                    <p:anim calcmode="lin" valueType="num">
                                      <p:cBhvr>
                                        <p:cTn id="15" dur="500" fill="hold"/>
                                        <p:tgtEl>
                                          <p:spTgt spid="788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885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8851">
                                            <p:txEl>
                                              <p:pRg st="1" end="1"/>
                                            </p:txEl>
                                          </p:spTgt>
                                        </p:tgtEl>
                                        <p:attrNameLst>
                                          <p:attrName>style.visibility</p:attrName>
                                        </p:attrNameLst>
                                      </p:cBhvr>
                                      <p:to>
                                        <p:strVal val="visible"/>
                                      </p:to>
                                    </p:set>
                                    <p:animEffect transition="in" filter="fade">
                                      <p:cBhvr>
                                        <p:cTn id="21" dur="500"/>
                                        <p:tgtEl>
                                          <p:spTgt spid="78851">
                                            <p:txEl>
                                              <p:pRg st="1" end="1"/>
                                            </p:txEl>
                                          </p:spTgt>
                                        </p:tgtEl>
                                      </p:cBhvr>
                                    </p:animEffect>
                                    <p:anim calcmode="lin" valueType="num">
                                      <p:cBhvr>
                                        <p:cTn id="22" dur="500" fill="hold"/>
                                        <p:tgtEl>
                                          <p:spTgt spid="7885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7885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8851">
                                            <p:txEl>
                                              <p:pRg st="2" end="2"/>
                                            </p:txEl>
                                          </p:spTgt>
                                        </p:tgtEl>
                                        <p:attrNameLst>
                                          <p:attrName>style.visibility</p:attrName>
                                        </p:attrNameLst>
                                      </p:cBhvr>
                                      <p:to>
                                        <p:strVal val="visible"/>
                                      </p:to>
                                    </p:set>
                                    <p:animEffect transition="in" filter="fade">
                                      <p:cBhvr>
                                        <p:cTn id="28" dur="500"/>
                                        <p:tgtEl>
                                          <p:spTgt spid="78851">
                                            <p:txEl>
                                              <p:pRg st="2" end="2"/>
                                            </p:txEl>
                                          </p:spTgt>
                                        </p:tgtEl>
                                      </p:cBhvr>
                                    </p:animEffect>
                                    <p:anim calcmode="lin" valueType="num">
                                      <p:cBhvr>
                                        <p:cTn id="29" dur="500" fill="hold"/>
                                        <p:tgtEl>
                                          <p:spTgt spid="7885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7885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78851">
                                            <p:txEl>
                                              <p:pRg st="3" end="3"/>
                                            </p:txEl>
                                          </p:spTgt>
                                        </p:tgtEl>
                                        <p:attrNameLst>
                                          <p:attrName>style.visibility</p:attrName>
                                        </p:attrNameLst>
                                      </p:cBhvr>
                                      <p:to>
                                        <p:strVal val="visible"/>
                                      </p:to>
                                    </p:set>
                                    <p:animEffect transition="in" filter="fade">
                                      <p:cBhvr>
                                        <p:cTn id="35" dur="500"/>
                                        <p:tgtEl>
                                          <p:spTgt spid="78851">
                                            <p:txEl>
                                              <p:pRg st="3" end="3"/>
                                            </p:txEl>
                                          </p:spTgt>
                                        </p:tgtEl>
                                      </p:cBhvr>
                                    </p:animEffect>
                                    <p:anim calcmode="lin" valueType="num">
                                      <p:cBhvr>
                                        <p:cTn id="36" dur="500" fill="hold"/>
                                        <p:tgtEl>
                                          <p:spTgt spid="7885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7885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78851">
                                            <p:txEl>
                                              <p:pRg st="4" end="4"/>
                                            </p:txEl>
                                          </p:spTgt>
                                        </p:tgtEl>
                                        <p:attrNameLst>
                                          <p:attrName>style.visibility</p:attrName>
                                        </p:attrNameLst>
                                      </p:cBhvr>
                                      <p:to>
                                        <p:strVal val="visible"/>
                                      </p:to>
                                    </p:set>
                                    <p:animEffect transition="in" filter="fade">
                                      <p:cBhvr>
                                        <p:cTn id="42" dur="500"/>
                                        <p:tgtEl>
                                          <p:spTgt spid="78851">
                                            <p:txEl>
                                              <p:pRg st="4" end="4"/>
                                            </p:txEl>
                                          </p:spTgt>
                                        </p:tgtEl>
                                      </p:cBhvr>
                                    </p:animEffect>
                                    <p:anim calcmode="lin" valueType="num">
                                      <p:cBhvr>
                                        <p:cTn id="43" dur="500" fill="hold"/>
                                        <p:tgtEl>
                                          <p:spTgt spid="7885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78851">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78851">
                                            <p:txEl>
                                              <p:pRg st="5" end="5"/>
                                            </p:txEl>
                                          </p:spTgt>
                                        </p:tgtEl>
                                        <p:attrNameLst>
                                          <p:attrName>style.visibility</p:attrName>
                                        </p:attrNameLst>
                                      </p:cBhvr>
                                      <p:to>
                                        <p:strVal val="visible"/>
                                      </p:to>
                                    </p:set>
                                    <p:animEffect transition="in" filter="fade">
                                      <p:cBhvr>
                                        <p:cTn id="49" dur="500"/>
                                        <p:tgtEl>
                                          <p:spTgt spid="78851">
                                            <p:txEl>
                                              <p:pRg st="5" end="5"/>
                                            </p:txEl>
                                          </p:spTgt>
                                        </p:tgtEl>
                                      </p:cBhvr>
                                    </p:animEffect>
                                    <p:anim calcmode="lin" valueType="num">
                                      <p:cBhvr>
                                        <p:cTn id="50" dur="500" fill="hold"/>
                                        <p:tgtEl>
                                          <p:spTgt spid="78851">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78851">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78851">
                                            <p:txEl>
                                              <p:pRg st="6" end="6"/>
                                            </p:txEl>
                                          </p:spTgt>
                                        </p:tgtEl>
                                        <p:attrNameLst>
                                          <p:attrName>style.visibility</p:attrName>
                                        </p:attrNameLst>
                                      </p:cBhvr>
                                      <p:to>
                                        <p:strVal val="visible"/>
                                      </p:to>
                                    </p:set>
                                    <p:animEffect transition="in" filter="fade">
                                      <p:cBhvr>
                                        <p:cTn id="56" dur="500"/>
                                        <p:tgtEl>
                                          <p:spTgt spid="78851">
                                            <p:txEl>
                                              <p:pRg st="6" end="6"/>
                                            </p:txEl>
                                          </p:spTgt>
                                        </p:tgtEl>
                                      </p:cBhvr>
                                    </p:animEffect>
                                    <p:anim calcmode="lin" valueType="num">
                                      <p:cBhvr>
                                        <p:cTn id="57" dur="500" fill="hold"/>
                                        <p:tgtEl>
                                          <p:spTgt spid="78851">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78851">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78851">
                                            <p:txEl>
                                              <p:pRg st="7" end="7"/>
                                            </p:txEl>
                                          </p:spTgt>
                                        </p:tgtEl>
                                        <p:attrNameLst>
                                          <p:attrName>style.visibility</p:attrName>
                                        </p:attrNameLst>
                                      </p:cBhvr>
                                      <p:to>
                                        <p:strVal val="visible"/>
                                      </p:to>
                                    </p:set>
                                    <p:animEffect transition="in" filter="fade">
                                      <p:cBhvr>
                                        <p:cTn id="63" dur="500"/>
                                        <p:tgtEl>
                                          <p:spTgt spid="78851">
                                            <p:txEl>
                                              <p:pRg st="7" end="7"/>
                                            </p:txEl>
                                          </p:spTgt>
                                        </p:tgtEl>
                                      </p:cBhvr>
                                    </p:animEffect>
                                    <p:anim calcmode="lin" valueType="num">
                                      <p:cBhvr>
                                        <p:cTn id="64" dur="500" fill="hold"/>
                                        <p:tgtEl>
                                          <p:spTgt spid="78851">
                                            <p:txEl>
                                              <p:pRg st="7" end="7"/>
                                            </p:txEl>
                                          </p:spTgt>
                                        </p:tgtEl>
                                        <p:attrNameLst>
                                          <p:attrName>ppt_x</p:attrName>
                                        </p:attrNameLst>
                                      </p:cBhvr>
                                      <p:tavLst>
                                        <p:tav tm="0">
                                          <p:val>
                                            <p:strVal val="#ppt_x"/>
                                          </p:val>
                                        </p:tav>
                                        <p:tav tm="100000">
                                          <p:val>
                                            <p:strVal val="#ppt_x"/>
                                          </p:val>
                                        </p:tav>
                                      </p:tavLst>
                                    </p:anim>
                                    <p:anim calcmode="lin" valueType="num">
                                      <p:cBhvr>
                                        <p:cTn id="65" dur="500" fill="hold"/>
                                        <p:tgtEl>
                                          <p:spTgt spid="78851">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4" presetClass="entr" presetSubtype="0" fill="hold" grpId="0" nodeType="clickEffect">
                                  <p:stCondLst>
                                    <p:cond delay="0"/>
                                  </p:stCondLst>
                                  <p:childTnLst>
                                    <p:set>
                                      <p:cBhvr>
                                        <p:cTn id="69" dur="1" fill="hold">
                                          <p:stCondLst>
                                            <p:cond delay="0"/>
                                          </p:stCondLst>
                                        </p:cTn>
                                        <p:tgtEl>
                                          <p:spTgt spid="78851">
                                            <p:txEl>
                                              <p:pRg st="8" end="8"/>
                                            </p:txEl>
                                          </p:spTgt>
                                        </p:tgtEl>
                                        <p:attrNameLst>
                                          <p:attrName>style.visibility</p:attrName>
                                        </p:attrNameLst>
                                      </p:cBhvr>
                                      <p:to>
                                        <p:strVal val="visible"/>
                                      </p:to>
                                    </p:set>
                                    <p:animEffect transition="in" filter="fade">
                                      <p:cBhvr>
                                        <p:cTn id="70" dur="500"/>
                                        <p:tgtEl>
                                          <p:spTgt spid="78851">
                                            <p:txEl>
                                              <p:pRg st="8" end="8"/>
                                            </p:txEl>
                                          </p:spTgt>
                                        </p:tgtEl>
                                      </p:cBhvr>
                                    </p:animEffect>
                                    <p:anim calcmode="lin" valueType="num">
                                      <p:cBhvr>
                                        <p:cTn id="71" dur="500" fill="hold"/>
                                        <p:tgtEl>
                                          <p:spTgt spid="78851">
                                            <p:txEl>
                                              <p:pRg st="8" end="8"/>
                                            </p:txEl>
                                          </p:spTgt>
                                        </p:tgtEl>
                                        <p:attrNameLst>
                                          <p:attrName>ppt_x</p:attrName>
                                        </p:attrNameLst>
                                      </p:cBhvr>
                                      <p:tavLst>
                                        <p:tav tm="0">
                                          <p:val>
                                            <p:strVal val="#ppt_x"/>
                                          </p:val>
                                        </p:tav>
                                        <p:tav tm="100000">
                                          <p:val>
                                            <p:strVal val="#ppt_x"/>
                                          </p:val>
                                        </p:tav>
                                      </p:tavLst>
                                    </p:anim>
                                    <p:anim calcmode="lin" valueType="num">
                                      <p:cBhvr>
                                        <p:cTn id="72" dur="500" fill="hold"/>
                                        <p:tgtEl>
                                          <p:spTgt spid="78851">
                                            <p:txEl>
                                              <p:pRg st="8" end="8"/>
                                            </p:txEl>
                                          </p:spTgt>
                                        </p:tgtEl>
                                        <p:attrNameLst>
                                          <p:attrName>ppt_y</p:attrName>
                                        </p:attrNameLst>
                                      </p:cBhvr>
                                      <p:tavLst>
                                        <p:tav tm="0">
                                          <p:val>
                                            <p:strVal val="#ppt_y+.05"/>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44" presetClass="entr" presetSubtype="0" fill="hold" grpId="0" nodeType="clickEffect">
                                  <p:stCondLst>
                                    <p:cond delay="0"/>
                                  </p:stCondLst>
                                  <p:childTnLst>
                                    <p:set>
                                      <p:cBhvr>
                                        <p:cTn id="76" dur="1" fill="hold">
                                          <p:stCondLst>
                                            <p:cond delay="0"/>
                                          </p:stCondLst>
                                        </p:cTn>
                                        <p:tgtEl>
                                          <p:spTgt spid="78851">
                                            <p:txEl>
                                              <p:pRg st="9" end="9"/>
                                            </p:txEl>
                                          </p:spTgt>
                                        </p:tgtEl>
                                        <p:attrNameLst>
                                          <p:attrName>style.visibility</p:attrName>
                                        </p:attrNameLst>
                                      </p:cBhvr>
                                      <p:to>
                                        <p:strVal val="visible"/>
                                      </p:to>
                                    </p:set>
                                    <p:animEffect transition="in" filter="fade">
                                      <p:cBhvr>
                                        <p:cTn id="77" dur="500"/>
                                        <p:tgtEl>
                                          <p:spTgt spid="78851">
                                            <p:txEl>
                                              <p:pRg st="9" end="9"/>
                                            </p:txEl>
                                          </p:spTgt>
                                        </p:tgtEl>
                                      </p:cBhvr>
                                    </p:animEffect>
                                    <p:anim calcmode="lin" valueType="num">
                                      <p:cBhvr>
                                        <p:cTn id="78" dur="500" fill="hold"/>
                                        <p:tgtEl>
                                          <p:spTgt spid="78851">
                                            <p:txEl>
                                              <p:pRg st="9" end="9"/>
                                            </p:txEl>
                                          </p:spTgt>
                                        </p:tgtEl>
                                        <p:attrNameLst>
                                          <p:attrName>ppt_x</p:attrName>
                                        </p:attrNameLst>
                                      </p:cBhvr>
                                      <p:tavLst>
                                        <p:tav tm="0">
                                          <p:val>
                                            <p:strVal val="#ppt_x"/>
                                          </p:val>
                                        </p:tav>
                                        <p:tav tm="100000">
                                          <p:val>
                                            <p:strVal val="#ppt_x"/>
                                          </p:val>
                                        </p:tav>
                                      </p:tavLst>
                                    </p:anim>
                                    <p:anim calcmode="lin" valueType="num">
                                      <p:cBhvr>
                                        <p:cTn id="79" dur="500" fill="hold"/>
                                        <p:tgtEl>
                                          <p:spTgt spid="78851">
                                            <p:txEl>
                                              <p:pRg st="9" end="9"/>
                                            </p:txEl>
                                          </p:spTgt>
                                        </p:tgtEl>
                                        <p:attrNameLst>
                                          <p:attrName>ppt_y</p:attrName>
                                        </p:attrNameLst>
                                      </p:cBhvr>
                                      <p:tavLst>
                                        <p:tav tm="0">
                                          <p:val>
                                            <p:strVal val="#ppt_y+.05"/>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44" presetClass="entr" presetSubtype="0" fill="hold" grpId="0" nodeType="clickEffect">
                                  <p:stCondLst>
                                    <p:cond delay="0"/>
                                  </p:stCondLst>
                                  <p:childTnLst>
                                    <p:set>
                                      <p:cBhvr>
                                        <p:cTn id="83" dur="1" fill="hold">
                                          <p:stCondLst>
                                            <p:cond delay="0"/>
                                          </p:stCondLst>
                                        </p:cTn>
                                        <p:tgtEl>
                                          <p:spTgt spid="78851">
                                            <p:txEl>
                                              <p:pRg st="10" end="10"/>
                                            </p:txEl>
                                          </p:spTgt>
                                        </p:tgtEl>
                                        <p:attrNameLst>
                                          <p:attrName>style.visibility</p:attrName>
                                        </p:attrNameLst>
                                      </p:cBhvr>
                                      <p:to>
                                        <p:strVal val="visible"/>
                                      </p:to>
                                    </p:set>
                                    <p:animEffect transition="in" filter="fade">
                                      <p:cBhvr>
                                        <p:cTn id="84" dur="500"/>
                                        <p:tgtEl>
                                          <p:spTgt spid="78851">
                                            <p:txEl>
                                              <p:pRg st="10" end="10"/>
                                            </p:txEl>
                                          </p:spTgt>
                                        </p:tgtEl>
                                      </p:cBhvr>
                                    </p:animEffect>
                                    <p:anim calcmode="lin" valueType="num">
                                      <p:cBhvr>
                                        <p:cTn id="85" dur="500" fill="hold"/>
                                        <p:tgtEl>
                                          <p:spTgt spid="78851">
                                            <p:txEl>
                                              <p:pRg st="10" end="10"/>
                                            </p:txEl>
                                          </p:spTgt>
                                        </p:tgtEl>
                                        <p:attrNameLst>
                                          <p:attrName>ppt_x</p:attrName>
                                        </p:attrNameLst>
                                      </p:cBhvr>
                                      <p:tavLst>
                                        <p:tav tm="0">
                                          <p:val>
                                            <p:strVal val="#ppt_x"/>
                                          </p:val>
                                        </p:tav>
                                        <p:tav tm="100000">
                                          <p:val>
                                            <p:strVal val="#ppt_x"/>
                                          </p:val>
                                        </p:tav>
                                      </p:tavLst>
                                    </p:anim>
                                    <p:anim calcmode="lin" valueType="num">
                                      <p:cBhvr>
                                        <p:cTn id="86" dur="500" fill="hold"/>
                                        <p:tgtEl>
                                          <p:spTgt spid="78851">
                                            <p:txEl>
                                              <p:pRg st="10" end="10"/>
                                            </p:txEl>
                                          </p:spTgt>
                                        </p:tgtEl>
                                        <p:attrNameLst>
                                          <p:attrName>ppt_y</p:attrName>
                                        </p:attrNameLst>
                                      </p:cBhvr>
                                      <p:tavLst>
                                        <p:tav tm="0">
                                          <p:val>
                                            <p:strVal val="#ppt_y+.05"/>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4" presetClass="entr" presetSubtype="0" fill="hold" grpId="0" nodeType="clickEffect">
                                  <p:stCondLst>
                                    <p:cond delay="0"/>
                                  </p:stCondLst>
                                  <p:childTnLst>
                                    <p:set>
                                      <p:cBhvr>
                                        <p:cTn id="90" dur="1" fill="hold">
                                          <p:stCondLst>
                                            <p:cond delay="0"/>
                                          </p:stCondLst>
                                        </p:cTn>
                                        <p:tgtEl>
                                          <p:spTgt spid="78851">
                                            <p:txEl>
                                              <p:pRg st="11" end="11"/>
                                            </p:txEl>
                                          </p:spTgt>
                                        </p:tgtEl>
                                        <p:attrNameLst>
                                          <p:attrName>style.visibility</p:attrName>
                                        </p:attrNameLst>
                                      </p:cBhvr>
                                      <p:to>
                                        <p:strVal val="visible"/>
                                      </p:to>
                                    </p:set>
                                    <p:animEffect transition="in" filter="fade">
                                      <p:cBhvr>
                                        <p:cTn id="91" dur="500"/>
                                        <p:tgtEl>
                                          <p:spTgt spid="78851">
                                            <p:txEl>
                                              <p:pRg st="11" end="11"/>
                                            </p:txEl>
                                          </p:spTgt>
                                        </p:tgtEl>
                                      </p:cBhvr>
                                    </p:animEffect>
                                    <p:anim calcmode="lin" valueType="num">
                                      <p:cBhvr>
                                        <p:cTn id="92" dur="500" fill="hold"/>
                                        <p:tgtEl>
                                          <p:spTgt spid="78851">
                                            <p:txEl>
                                              <p:pRg st="11" end="11"/>
                                            </p:txEl>
                                          </p:spTgt>
                                        </p:tgtEl>
                                        <p:attrNameLst>
                                          <p:attrName>ppt_x</p:attrName>
                                        </p:attrNameLst>
                                      </p:cBhvr>
                                      <p:tavLst>
                                        <p:tav tm="0">
                                          <p:val>
                                            <p:strVal val="#ppt_x"/>
                                          </p:val>
                                        </p:tav>
                                        <p:tav tm="100000">
                                          <p:val>
                                            <p:strVal val="#ppt_x"/>
                                          </p:val>
                                        </p:tav>
                                      </p:tavLst>
                                    </p:anim>
                                    <p:anim calcmode="lin" valueType="num">
                                      <p:cBhvr>
                                        <p:cTn id="93" dur="500" fill="hold"/>
                                        <p:tgtEl>
                                          <p:spTgt spid="78851">
                                            <p:txEl>
                                              <p:pRg st="11" end="1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09800" y="609601"/>
            <a:ext cx="7772400" cy="658813"/>
          </a:xfrm>
        </p:spPr>
        <p:txBody>
          <a:bodyPr/>
          <a:lstStyle/>
          <a:p>
            <a:pPr eaLnBrk="1" hangingPunct="1"/>
            <a:r>
              <a:rPr lang="ja-JP" altLang="en-US" sz="4000"/>
              <a:t>貿易構造の変化</a:t>
            </a:r>
          </a:p>
        </p:txBody>
      </p:sp>
      <p:sp>
        <p:nvSpPr>
          <p:cNvPr id="10243" name="Rectangle 3"/>
          <p:cNvSpPr>
            <a:spLocks noGrp="1" noChangeArrowheads="1"/>
          </p:cNvSpPr>
          <p:nvPr>
            <p:ph type="body" idx="1"/>
          </p:nvPr>
        </p:nvSpPr>
        <p:spPr>
          <a:xfrm>
            <a:off x="2208213" y="1484314"/>
            <a:ext cx="7772400" cy="4619625"/>
          </a:xfrm>
        </p:spPr>
        <p:txBody>
          <a:bodyPr>
            <a:normAutofit lnSpcReduction="10000"/>
          </a:bodyPr>
          <a:lstStyle/>
          <a:p>
            <a:pPr eaLnBrk="1" hangingPunct="1">
              <a:buFontTx/>
              <a:buNone/>
            </a:pPr>
            <a:r>
              <a:rPr lang="ja-JP" altLang="en-US" dirty="0" smtClean="0"/>
              <a:t>　　　　　　輸出　　</a:t>
            </a:r>
            <a:r>
              <a:rPr lang="ja-JP" altLang="en-US" sz="2000" dirty="0" smtClean="0"/>
              <a:t>世界シェア　　</a:t>
            </a:r>
            <a:r>
              <a:rPr lang="ja-JP" altLang="en-US" dirty="0" smtClean="0"/>
              <a:t>輸入　</a:t>
            </a:r>
            <a:r>
              <a:rPr lang="ja-JP" altLang="en-US" sz="2000" dirty="0" smtClean="0"/>
              <a:t>世界シェア</a:t>
            </a:r>
            <a:endParaRPr lang="en-US" altLang="ja-JP" sz="2000" dirty="0" smtClean="0"/>
          </a:p>
          <a:p>
            <a:pPr eaLnBrk="1" hangingPunct="1">
              <a:buFontTx/>
              <a:buNone/>
            </a:pPr>
            <a:r>
              <a:rPr lang="en-US" altLang="ja-JP" dirty="0" smtClean="0"/>
              <a:t>1978</a:t>
            </a:r>
            <a:r>
              <a:rPr lang="ja-JP" altLang="en-US" dirty="0" smtClean="0"/>
              <a:t>年　</a:t>
            </a:r>
            <a:r>
              <a:rPr lang="en-US" altLang="ja-JP" dirty="0" smtClean="0"/>
              <a:t>98</a:t>
            </a:r>
            <a:r>
              <a:rPr lang="ja-JP" altLang="en-US" dirty="0" smtClean="0"/>
              <a:t>億㌦　　</a:t>
            </a:r>
            <a:r>
              <a:rPr lang="en-US" altLang="ja-JP" dirty="0" smtClean="0"/>
              <a:t>0.7</a:t>
            </a:r>
            <a:r>
              <a:rPr lang="ja-JP" altLang="en-US" dirty="0" smtClean="0"/>
              <a:t>％　　</a:t>
            </a:r>
            <a:r>
              <a:rPr lang="en-US" altLang="ja-JP" dirty="0" smtClean="0"/>
              <a:t>109</a:t>
            </a:r>
            <a:r>
              <a:rPr lang="ja-JP" altLang="en-US" dirty="0" smtClean="0"/>
              <a:t>億㌦　　</a:t>
            </a:r>
            <a:r>
              <a:rPr lang="en-US" altLang="ja-JP" dirty="0" smtClean="0"/>
              <a:t>0.8</a:t>
            </a:r>
            <a:r>
              <a:rPr lang="ja-JP" altLang="en-US" dirty="0" smtClean="0"/>
              <a:t>％</a:t>
            </a:r>
            <a:endParaRPr lang="en-US" altLang="ja-JP" dirty="0" smtClean="0"/>
          </a:p>
          <a:p>
            <a:pPr eaLnBrk="1" hangingPunct="1">
              <a:buFontTx/>
              <a:buNone/>
            </a:pPr>
            <a:r>
              <a:rPr lang="en-US" altLang="ja-JP" dirty="0" smtClean="0"/>
              <a:t>2015</a:t>
            </a:r>
            <a:r>
              <a:rPr lang="ja-JP" altLang="en-US" dirty="0" smtClean="0"/>
              <a:t>年　</a:t>
            </a:r>
            <a:r>
              <a:rPr lang="en-US" altLang="ja-JP" dirty="0" smtClean="0"/>
              <a:t>2</a:t>
            </a:r>
            <a:r>
              <a:rPr lang="ja-JP" altLang="en-US" dirty="0" smtClean="0"/>
              <a:t>兆</a:t>
            </a:r>
            <a:r>
              <a:rPr lang="en-US" altLang="ja-JP" dirty="0" smtClean="0"/>
              <a:t>2750</a:t>
            </a:r>
            <a:r>
              <a:rPr lang="ja-JP" altLang="en-US" dirty="0" smtClean="0"/>
              <a:t>億㌦</a:t>
            </a:r>
            <a:r>
              <a:rPr lang="en-US" altLang="ja-JP" dirty="0" smtClean="0"/>
              <a:t>13.8</a:t>
            </a:r>
            <a:r>
              <a:rPr lang="ja-JP" altLang="en-US" dirty="0" smtClean="0"/>
              <a:t>％</a:t>
            </a:r>
            <a:r>
              <a:rPr lang="en-US" altLang="ja-JP" dirty="0" smtClean="0"/>
              <a:t>1</a:t>
            </a:r>
            <a:r>
              <a:rPr lang="ja-JP" altLang="en-US" dirty="0" smtClean="0"/>
              <a:t>兆</a:t>
            </a:r>
            <a:r>
              <a:rPr lang="en-US" altLang="ja-JP" dirty="0" smtClean="0"/>
              <a:t>6820</a:t>
            </a:r>
            <a:r>
              <a:rPr lang="ja-JP" altLang="en-US" dirty="0" smtClean="0"/>
              <a:t>億㌦　</a:t>
            </a:r>
            <a:r>
              <a:rPr lang="en-US" altLang="ja-JP" dirty="0" smtClean="0"/>
              <a:t>10.0</a:t>
            </a:r>
            <a:r>
              <a:rPr lang="ja-JP" altLang="en-US" dirty="0" smtClean="0"/>
              <a:t>％</a:t>
            </a:r>
            <a:endParaRPr lang="en-US" altLang="ja-JP" dirty="0" smtClean="0"/>
          </a:p>
          <a:p>
            <a:pPr eaLnBrk="1" hangingPunct="1">
              <a:buFontTx/>
              <a:buNone/>
            </a:pPr>
            <a:r>
              <a:rPr lang="ja-JP" altLang="en-US" dirty="0" smtClean="0"/>
              <a:t>（</a:t>
            </a:r>
            <a:r>
              <a:rPr lang="en-US" altLang="ja-JP" dirty="0" smtClean="0"/>
              <a:t>09</a:t>
            </a:r>
            <a:r>
              <a:rPr lang="ja-JP" altLang="en-US" dirty="0" smtClean="0"/>
              <a:t>年以降輸出は世界第一位）</a:t>
            </a:r>
            <a:endParaRPr lang="en-US" altLang="ja-JP" dirty="0" smtClean="0"/>
          </a:p>
          <a:p>
            <a:pPr eaLnBrk="1" hangingPunct="1">
              <a:buFontTx/>
              <a:buNone/>
            </a:pPr>
            <a:r>
              <a:rPr lang="ja-JP" altLang="en-US" dirty="0" smtClean="0"/>
              <a:t>サービス貿易　</a:t>
            </a:r>
            <a:r>
              <a:rPr lang="en-US" altLang="ja-JP" dirty="0" smtClean="0"/>
              <a:t>1982</a:t>
            </a:r>
            <a:r>
              <a:rPr lang="ja-JP" altLang="en-US" dirty="0" smtClean="0"/>
              <a:t>年→</a:t>
            </a:r>
            <a:r>
              <a:rPr lang="en-US" altLang="ja-JP" dirty="0" smtClean="0"/>
              <a:t>2015</a:t>
            </a:r>
            <a:r>
              <a:rPr lang="ja-JP" altLang="en-US" dirty="0" smtClean="0"/>
              <a:t>年</a:t>
            </a:r>
            <a:endParaRPr lang="en-US" altLang="ja-JP" dirty="0" smtClean="0"/>
          </a:p>
          <a:p>
            <a:pPr eaLnBrk="1" hangingPunct="1">
              <a:buFontTx/>
              <a:buNone/>
            </a:pPr>
            <a:r>
              <a:rPr lang="ja-JP" altLang="en-US" dirty="0" smtClean="0"/>
              <a:t>輸出（世界の</a:t>
            </a:r>
            <a:r>
              <a:rPr lang="en-US" altLang="ja-JP" dirty="0" smtClean="0"/>
              <a:t>0.7</a:t>
            </a:r>
            <a:r>
              <a:rPr lang="ja-JP" altLang="en-US" dirty="0" smtClean="0"/>
              <a:t>％→</a:t>
            </a:r>
            <a:r>
              <a:rPr lang="en-US" altLang="ja-JP" dirty="0" smtClean="0"/>
              <a:t>6.0</a:t>
            </a:r>
            <a:r>
              <a:rPr lang="ja-JP" altLang="en-US" dirty="0" smtClean="0"/>
              <a:t>％）輸入（</a:t>
            </a:r>
            <a:r>
              <a:rPr lang="en-US" altLang="ja-JP" dirty="0" smtClean="0"/>
              <a:t>0.5</a:t>
            </a:r>
            <a:r>
              <a:rPr lang="ja-JP" altLang="en-US" dirty="0" smtClean="0"/>
              <a:t>％→</a:t>
            </a:r>
            <a:r>
              <a:rPr lang="en-US" altLang="ja-JP" dirty="0" smtClean="0"/>
              <a:t>10.1</a:t>
            </a:r>
            <a:r>
              <a:rPr lang="ja-JP" altLang="en-US" dirty="0" smtClean="0"/>
              <a:t>％）</a:t>
            </a:r>
            <a:endParaRPr lang="en-US" altLang="ja-JP" dirty="0" smtClean="0"/>
          </a:p>
          <a:p>
            <a:pPr eaLnBrk="1" hangingPunct="1">
              <a:buFontTx/>
              <a:buNone/>
            </a:pPr>
            <a:r>
              <a:rPr lang="en-US" altLang="ja-JP" dirty="0" smtClean="0"/>
              <a:t>80</a:t>
            </a:r>
            <a:r>
              <a:rPr lang="ja-JP" altLang="en-US" dirty="0" smtClean="0"/>
              <a:t>年代一次産品→</a:t>
            </a:r>
            <a:r>
              <a:rPr lang="en-US" altLang="ja-JP" dirty="0" smtClean="0"/>
              <a:t>90</a:t>
            </a:r>
            <a:r>
              <a:rPr lang="ja-JP" altLang="en-US" dirty="0" smtClean="0"/>
              <a:t>年代軽工業品→</a:t>
            </a:r>
            <a:r>
              <a:rPr lang="en-US" altLang="ja-JP" dirty="0" smtClean="0"/>
              <a:t>90</a:t>
            </a:r>
            <a:r>
              <a:rPr lang="ja-JP" altLang="en-US" dirty="0" smtClean="0"/>
              <a:t>年代後半からは機械類も　</a:t>
            </a:r>
            <a:r>
              <a:rPr lang="ja-JP" altLang="en-US" dirty="0" smtClean="0">
                <a:solidFill>
                  <a:schemeClr val="accent2"/>
                </a:solidFill>
              </a:rPr>
              <a:t>「世界の工場」</a:t>
            </a:r>
          </a:p>
          <a:p>
            <a:pPr eaLnBrk="1" hangingPunct="1">
              <a:buFontTx/>
              <a:buNone/>
            </a:pPr>
            <a:r>
              <a:rPr lang="ja-JP" altLang="en-US" dirty="0" smtClean="0"/>
              <a:t>加工貿易の発展～東アジアの輸出生産ネットワークに組み込まれる</a:t>
            </a:r>
          </a:p>
        </p:txBody>
      </p:sp>
    </p:spTree>
    <p:extLst>
      <p:ext uri="{BB962C8B-B14F-4D97-AF65-F5344CB8AC3E}">
        <p14:creationId xmlns:p14="http://schemas.microsoft.com/office/powerpoint/2010/main" val="1128617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タイトル 1"/>
          <p:cNvSpPr>
            <a:spLocks noGrp="1"/>
          </p:cNvSpPr>
          <p:nvPr>
            <p:ph type="title" idx="4294967295"/>
          </p:nvPr>
        </p:nvSpPr>
        <p:spPr/>
        <p:txBody>
          <a:bodyPr/>
          <a:lstStyle/>
          <a:p>
            <a:pPr eaLnBrk="1" hangingPunct="1"/>
            <a:r>
              <a:rPr lang="ja-JP" altLang="en-US" sz="3600"/>
              <a:t>中国の貿易依存度（</a:t>
            </a:r>
            <a:r>
              <a:rPr lang="en-US" altLang="ja-JP" sz="3600"/>
              <a:t>%</a:t>
            </a:r>
            <a:r>
              <a:rPr lang="ja-JP" altLang="en-US" sz="3600"/>
              <a:t>）</a:t>
            </a:r>
          </a:p>
        </p:txBody>
      </p:sp>
      <p:sp>
        <p:nvSpPr>
          <p:cNvPr id="11267" name="スライド番号プレースホルダー 5"/>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7C8E0E74-0D83-47CA-8944-A872A6F34B7D}" type="slidenum">
              <a:rPr lang="en-US" altLang="ja-JP" sz="1200">
                <a:solidFill>
                  <a:srgbClr val="898989"/>
                </a:solidFill>
                <a:latin typeface="Calibri" panose="020F0502020204030204" pitchFamily="34" charset="0"/>
              </a:rPr>
              <a:pPr algn="r" eaLnBrk="1" hangingPunct="1">
                <a:spcBef>
                  <a:spcPct val="0"/>
                </a:spcBef>
                <a:buFontTx/>
                <a:buNone/>
              </a:pPr>
              <a:t>8</a:t>
            </a:fld>
            <a:endParaRPr lang="en-US" altLang="ja-JP" sz="1200">
              <a:solidFill>
                <a:srgbClr val="898989"/>
              </a:solidFill>
              <a:latin typeface="Calibri" panose="020F0502020204030204" pitchFamily="34" charset="0"/>
            </a:endParaRPr>
          </a:p>
        </p:txBody>
      </p:sp>
      <p:sp>
        <p:nvSpPr>
          <p:cNvPr id="11268" name="テキスト ボックス 4"/>
          <p:cNvSpPr txBox="1">
            <a:spLocks noChangeArrowheads="1"/>
          </p:cNvSpPr>
          <p:nvPr/>
        </p:nvSpPr>
        <p:spPr bwMode="auto">
          <a:xfrm>
            <a:off x="3452814" y="6516688"/>
            <a:ext cx="5286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出所）国家統計局編</a:t>
            </a:r>
            <a:r>
              <a:rPr lang="en-US" altLang="ja-JP" sz="1800">
                <a:latin typeface="Calibri" panose="020F0502020204030204" pitchFamily="34" charset="0"/>
              </a:rPr>
              <a:t>『</a:t>
            </a:r>
            <a:r>
              <a:rPr lang="ja-JP" altLang="en-US" sz="1800">
                <a:latin typeface="Calibri" panose="020F0502020204030204" pitchFamily="34" charset="0"/>
              </a:rPr>
              <a:t>中国統計年鑑</a:t>
            </a:r>
            <a:r>
              <a:rPr lang="en-US" altLang="ja-JP" sz="1800">
                <a:latin typeface="Calibri" panose="020F0502020204030204" pitchFamily="34" charset="0"/>
              </a:rPr>
              <a:t>』</a:t>
            </a:r>
            <a:r>
              <a:rPr lang="ja-JP" altLang="en-US" sz="1800">
                <a:latin typeface="Calibri" panose="020F0502020204030204" pitchFamily="34" charset="0"/>
              </a:rPr>
              <a:t>各年版より作成</a:t>
            </a:r>
          </a:p>
        </p:txBody>
      </p:sp>
      <p:graphicFrame>
        <p:nvGraphicFramePr>
          <p:cNvPr id="6" name="グラフ 5"/>
          <p:cNvGraphicFramePr>
            <a:graphicFrameLocks/>
          </p:cNvGraphicFramePr>
          <p:nvPr>
            <p:extLst>
              <p:ext uri="{D42A27DB-BD31-4B8C-83A1-F6EECF244321}">
                <p14:modId xmlns:p14="http://schemas.microsoft.com/office/powerpoint/2010/main" val="2176366192"/>
              </p:ext>
            </p:extLst>
          </p:nvPr>
        </p:nvGraphicFramePr>
        <p:xfrm>
          <a:off x="1290415" y="1690688"/>
          <a:ext cx="8451791" cy="4826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5273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タイトル 1"/>
          <p:cNvSpPr>
            <a:spLocks noGrp="1"/>
          </p:cNvSpPr>
          <p:nvPr>
            <p:ph type="title" idx="4294967295"/>
          </p:nvPr>
        </p:nvSpPr>
        <p:spPr/>
        <p:txBody>
          <a:bodyPr/>
          <a:lstStyle/>
          <a:p>
            <a:pPr eaLnBrk="1" hangingPunct="1"/>
            <a:r>
              <a:rPr lang="ja-JP" altLang="en-US" sz="3600"/>
              <a:t>中国の輸出商品構成の変化</a:t>
            </a:r>
          </a:p>
        </p:txBody>
      </p:sp>
      <p:sp>
        <p:nvSpPr>
          <p:cNvPr id="12291"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39AFDA90-D962-4180-99F6-647FEC0E5CC0}" type="slidenum">
              <a:rPr lang="en-US" altLang="ja-JP" sz="1200">
                <a:solidFill>
                  <a:srgbClr val="898989"/>
                </a:solidFill>
                <a:latin typeface="Calibri" panose="020F0502020204030204" pitchFamily="34" charset="0"/>
              </a:rPr>
              <a:pPr algn="r" eaLnBrk="1" hangingPunct="1">
                <a:spcBef>
                  <a:spcPct val="0"/>
                </a:spcBef>
                <a:buFontTx/>
                <a:buNone/>
              </a:pPr>
              <a:t>9</a:t>
            </a:fld>
            <a:endParaRPr lang="en-US" altLang="ja-JP" sz="1200">
              <a:solidFill>
                <a:srgbClr val="898989"/>
              </a:solidFill>
              <a:latin typeface="Calibri" panose="020F0502020204030204" pitchFamily="34" charset="0"/>
            </a:endParaRPr>
          </a:p>
        </p:txBody>
      </p:sp>
      <p:sp>
        <p:nvSpPr>
          <p:cNvPr id="12292" name="テキスト ボックス 5"/>
          <p:cNvSpPr txBox="1">
            <a:spLocks noChangeArrowheads="1"/>
          </p:cNvSpPr>
          <p:nvPr/>
        </p:nvSpPr>
        <p:spPr bwMode="auto">
          <a:xfrm>
            <a:off x="3452814" y="6516688"/>
            <a:ext cx="5286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出所）国家統計局編</a:t>
            </a:r>
            <a:r>
              <a:rPr lang="en-US" altLang="ja-JP" sz="1800">
                <a:latin typeface="Calibri" panose="020F0502020204030204" pitchFamily="34" charset="0"/>
              </a:rPr>
              <a:t>『</a:t>
            </a:r>
            <a:r>
              <a:rPr lang="ja-JP" altLang="en-US" sz="1800">
                <a:latin typeface="Calibri" panose="020F0502020204030204" pitchFamily="34" charset="0"/>
              </a:rPr>
              <a:t>中国統計年鑑</a:t>
            </a:r>
            <a:r>
              <a:rPr lang="en-US" altLang="ja-JP" sz="1800">
                <a:latin typeface="Calibri" panose="020F0502020204030204" pitchFamily="34" charset="0"/>
              </a:rPr>
              <a:t>』</a:t>
            </a:r>
            <a:r>
              <a:rPr lang="ja-JP" altLang="en-US" sz="1800">
                <a:latin typeface="Calibri" panose="020F0502020204030204" pitchFamily="34" charset="0"/>
              </a:rPr>
              <a:t>各年版より作成</a:t>
            </a:r>
          </a:p>
        </p:txBody>
      </p:sp>
      <p:graphicFrame>
        <p:nvGraphicFramePr>
          <p:cNvPr id="6" name="グラフ 5"/>
          <p:cNvGraphicFramePr>
            <a:graphicFrameLocks/>
          </p:cNvGraphicFramePr>
          <p:nvPr>
            <p:extLst>
              <p:ext uri="{D42A27DB-BD31-4B8C-83A1-F6EECF244321}">
                <p14:modId xmlns:p14="http://schemas.microsoft.com/office/powerpoint/2010/main" val="535551713"/>
              </p:ext>
            </p:extLst>
          </p:nvPr>
        </p:nvGraphicFramePr>
        <p:xfrm>
          <a:off x="922637" y="1507523"/>
          <a:ext cx="9481751" cy="46853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6089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p:cNvSpPr>
            <a:spLocks noGrp="1"/>
          </p:cNvSpPr>
          <p:nvPr>
            <p:ph type="title" idx="4294967295"/>
          </p:nvPr>
        </p:nvSpPr>
        <p:spPr/>
        <p:txBody>
          <a:bodyPr/>
          <a:lstStyle/>
          <a:p>
            <a:pPr eaLnBrk="1" hangingPunct="1"/>
            <a:r>
              <a:rPr lang="ja-JP" altLang="en-US" sz="3600"/>
              <a:t>中国の輸入商品構成の変化</a:t>
            </a:r>
          </a:p>
        </p:txBody>
      </p:sp>
      <p:sp>
        <p:nvSpPr>
          <p:cNvPr id="13315"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0B660FD8-4A67-4127-B011-324FE816C08A}" type="slidenum">
              <a:rPr lang="en-US" altLang="ja-JP" sz="1200">
                <a:solidFill>
                  <a:srgbClr val="898989"/>
                </a:solidFill>
                <a:latin typeface="Calibri" panose="020F0502020204030204" pitchFamily="34" charset="0"/>
              </a:rPr>
              <a:pPr algn="r" eaLnBrk="1" hangingPunct="1">
                <a:spcBef>
                  <a:spcPct val="0"/>
                </a:spcBef>
                <a:buFontTx/>
                <a:buNone/>
              </a:pPr>
              <a:t>10</a:t>
            </a:fld>
            <a:endParaRPr lang="en-US" altLang="ja-JP" sz="1200">
              <a:solidFill>
                <a:srgbClr val="898989"/>
              </a:solidFill>
              <a:latin typeface="Calibri" panose="020F0502020204030204" pitchFamily="34" charset="0"/>
            </a:endParaRPr>
          </a:p>
        </p:txBody>
      </p:sp>
      <p:sp>
        <p:nvSpPr>
          <p:cNvPr id="13316" name="テキスト ボックス 5"/>
          <p:cNvSpPr txBox="1">
            <a:spLocks noChangeArrowheads="1"/>
          </p:cNvSpPr>
          <p:nvPr/>
        </p:nvSpPr>
        <p:spPr bwMode="auto">
          <a:xfrm>
            <a:off x="3452814" y="6516688"/>
            <a:ext cx="5286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出所）国家統計局編</a:t>
            </a:r>
            <a:r>
              <a:rPr lang="en-US" altLang="ja-JP" sz="1800">
                <a:latin typeface="Calibri" panose="020F0502020204030204" pitchFamily="34" charset="0"/>
              </a:rPr>
              <a:t>『</a:t>
            </a:r>
            <a:r>
              <a:rPr lang="ja-JP" altLang="en-US" sz="1800">
                <a:latin typeface="Calibri" panose="020F0502020204030204" pitchFamily="34" charset="0"/>
              </a:rPr>
              <a:t>中国統計年鑑</a:t>
            </a:r>
            <a:r>
              <a:rPr lang="en-US" altLang="ja-JP" sz="1800">
                <a:latin typeface="Calibri" panose="020F0502020204030204" pitchFamily="34" charset="0"/>
              </a:rPr>
              <a:t>』</a:t>
            </a:r>
            <a:r>
              <a:rPr lang="ja-JP" altLang="en-US" sz="1800">
                <a:latin typeface="Calibri" panose="020F0502020204030204" pitchFamily="34" charset="0"/>
              </a:rPr>
              <a:t>各年版より作成</a:t>
            </a:r>
          </a:p>
        </p:txBody>
      </p:sp>
      <p:graphicFrame>
        <p:nvGraphicFramePr>
          <p:cNvPr id="6" name="グラフ 5"/>
          <p:cNvGraphicFramePr>
            <a:graphicFrameLocks/>
          </p:cNvGraphicFramePr>
          <p:nvPr>
            <p:extLst>
              <p:ext uri="{D42A27DB-BD31-4B8C-83A1-F6EECF244321}">
                <p14:modId xmlns:p14="http://schemas.microsoft.com/office/powerpoint/2010/main" val="292130006"/>
              </p:ext>
            </p:extLst>
          </p:nvPr>
        </p:nvGraphicFramePr>
        <p:xfrm>
          <a:off x="906161" y="1474573"/>
          <a:ext cx="8987481" cy="46543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9664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タイトル 1"/>
          <p:cNvSpPr>
            <a:spLocks noGrp="1"/>
          </p:cNvSpPr>
          <p:nvPr>
            <p:ph type="title" idx="4294967295"/>
          </p:nvPr>
        </p:nvSpPr>
        <p:spPr/>
        <p:txBody>
          <a:bodyPr/>
          <a:lstStyle/>
          <a:p>
            <a:pPr eaLnBrk="1" hangingPunct="1"/>
            <a:r>
              <a:rPr lang="ja-JP" altLang="en-US" sz="3200"/>
              <a:t>対外貿易に占める加工貿易と</a:t>
            </a:r>
            <a:br>
              <a:rPr lang="ja-JP" altLang="en-US" sz="3200"/>
            </a:br>
            <a:r>
              <a:rPr lang="ja-JP" altLang="en-US" sz="3200"/>
              <a:t>外資系企業の比率（</a:t>
            </a:r>
            <a:r>
              <a:rPr lang="en-US" altLang="ja-JP" sz="3200"/>
              <a:t>%</a:t>
            </a:r>
            <a:r>
              <a:rPr lang="ja-JP" altLang="en-US" sz="3200"/>
              <a:t>）</a:t>
            </a:r>
          </a:p>
        </p:txBody>
      </p:sp>
      <p:sp>
        <p:nvSpPr>
          <p:cNvPr id="14339"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B6CE07AE-90A4-4553-BE89-9551D7484971}" type="slidenum">
              <a:rPr lang="en-US" altLang="ja-JP" sz="1200">
                <a:solidFill>
                  <a:srgbClr val="898989"/>
                </a:solidFill>
                <a:latin typeface="Calibri" panose="020F0502020204030204" pitchFamily="34" charset="0"/>
              </a:rPr>
              <a:pPr algn="r" eaLnBrk="1" hangingPunct="1">
                <a:spcBef>
                  <a:spcPct val="0"/>
                </a:spcBef>
                <a:buFontTx/>
                <a:buNone/>
              </a:pPr>
              <a:t>11</a:t>
            </a:fld>
            <a:endParaRPr lang="en-US" altLang="ja-JP" sz="1200">
              <a:solidFill>
                <a:srgbClr val="898989"/>
              </a:solidFill>
              <a:latin typeface="Calibri" panose="020F0502020204030204" pitchFamily="34" charset="0"/>
            </a:endParaRPr>
          </a:p>
        </p:txBody>
      </p:sp>
      <p:sp>
        <p:nvSpPr>
          <p:cNvPr id="14340" name="テキスト ボックス 5"/>
          <p:cNvSpPr txBox="1">
            <a:spLocks noChangeArrowheads="1"/>
          </p:cNvSpPr>
          <p:nvPr/>
        </p:nvSpPr>
        <p:spPr bwMode="auto">
          <a:xfrm>
            <a:off x="3913189" y="6516688"/>
            <a:ext cx="436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a:t>
            </a:r>
            <a:r>
              <a:rPr lang="en-US" altLang="ja-JP" sz="1800">
                <a:latin typeface="Calibri" panose="020F0502020204030204" pitchFamily="34" charset="0"/>
              </a:rPr>
              <a:t>『</a:t>
            </a:r>
            <a:r>
              <a:rPr lang="ja-JP" altLang="en-US" sz="1800">
                <a:latin typeface="Calibri" panose="020F0502020204030204" pitchFamily="34" charset="0"/>
              </a:rPr>
              <a:t>中国海関統計</a:t>
            </a:r>
            <a:r>
              <a:rPr lang="en-US" altLang="ja-JP" sz="1800">
                <a:latin typeface="Calibri" panose="020F0502020204030204" pitchFamily="34" charset="0"/>
              </a:rPr>
              <a:t>』</a:t>
            </a:r>
            <a:r>
              <a:rPr lang="ja-JP" altLang="en-US" sz="1800">
                <a:latin typeface="Calibri" panose="020F0502020204030204" pitchFamily="34" charset="0"/>
              </a:rPr>
              <a:t>各年第</a:t>
            </a:r>
            <a:r>
              <a:rPr lang="en-US" altLang="ja-JP" sz="1800">
                <a:latin typeface="Calibri" panose="020F0502020204030204" pitchFamily="34" charset="0"/>
              </a:rPr>
              <a:t>12</a:t>
            </a:r>
            <a:r>
              <a:rPr lang="ja-JP" altLang="en-US" sz="1800">
                <a:latin typeface="Calibri" panose="020F0502020204030204" pitchFamily="34" charset="0"/>
              </a:rPr>
              <a:t>期より作成</a:t>
            </a:r>
          </a:p>
        </p:txBody>
      </p:sp>
      <p:graphicFrame>
        <p:nvGraphicFramePr>
          <p:cNvPr id="7" name="グラフ 6"/>
          <p:cNvGraphicFramePr>
            <a:graphicFrameLocks/>
          </p:cNvGraphicFramePr>
          <p:nvPr>
            <p:extLst>
              <p:ext uri="{D42A27DB-BD31-4B8C-83A1-F6EECF244321}">
                <p14:modId xmlns:p14="http://schemas.microsoft.com/office/powerpoint/2010/main" val="2380390654"/>
              </p:ext>
            </p:extLst>
          </p:nvPr>
        </p:nvGraphicFramePr>
        <p:xfrm>
          <a:off x="2158313" y="1690688"/>
          <a:ext cx="7430529" cy="40016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4965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1981200" y="274638"/>
            <a:ext cx="8229600" cy="850900"/>
          </a:xfrm>
        </p:spPr>
        <p:txBody>
          <a:bodyPr/>
          <a:lstStyle/>
          <a:p>
            <a:pPr eaLnBrk="1" hangingPunct="1"/>
            <a:r>
              <a:rPr lang="en-US" altLang="ja-JP" smtClean="0"/>
              <a:t>GDP</a:t>
            </a:r>
            <a:r>
              <a:rPr lang="ja-JP" altLang="en-US" smtClean="0"/>
              <a:t>の項目別寄与度</a:t>
            </a:r>
            <a:endParaRPr lang="zh-CN" altLang="en-US" smtClean="0"/>
          </a:p>
        </p:txBody>
      </p:sp>
      <p:graphicFrame>
        <p:nvGraphicFramePr>
          <p:cNvPr id="5" name="コンテンツ プレースホルダー 4"/>
          <p:cNvGraphicFramePr>
            <a:graphicFrameLocks noGrp="1"/>
          </p:cNvGraphicFramePr>
          <p:nvPr>
            <p:ph idx="1"/>
          </p:nvPr>
        </p:nvGraphicFramePr>
        <p:xfrm>
          <a:off x="1981200" y="1600201"/>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7377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タイトル 1"/>
          <p:cNvSpPr>
            <a:spLocks noGrp="1"/>
          </p:cNvSpPr>
          <p:nvPr>
            <p:ph type="title" idx="4294967295"/>
          </p:nvPr>
        </p:nvSpPr>
        <p:spPr>
          <a:xfrm>
            <a:off x="2209800" y="260351"/>
            <a:ext cx="7772400" cy="720725"/>
          </a:xfrm>
        </p:spPr>
        <p:txBody>
          <a:bodyPr/>
          <a:lstStyle/>
          <a:p>
            <a:pPr eaLnBrk="1" hangingPunct="1"/>
            <a:r>
              <a:rPr lang="ja-JP" altLang="en-US" sz="3600"/>
              <a:t>対外貿易の各分野への影響</a:t>
            </a:r>
          </a:p>
        </p:txBody>
      </p:sp>
      <p:sp>
        <p:nvSpPr>
          <p:cNvPr id="3" name="コンテンツ プレースホルダー 2"/>
          <p:cNvSpPr>
            <a:spLocks noGrp="1"/>
          </p:cNvSpPr>
          <p:nvPr>
            <p:ph idx="4294967295"/>
          </p:nvPr>
        </p:nvSpPr>
        <p:spPr>
          <a:xfrm>
            <a:off x="2209800" y="1196752"/>
            <a:ext cx="8458200" cy="5400600"/>
          </a:xfrm>
        </p:spPr>
        <p:txBody>
          <a:bodyPr>
            <a:normAutofit/>
          </a:bodyPr>
          <a:lstStyle/>
          <a:p>
            <a:pPr marL="0" indent="0">
              <a:buNone/>
              <a:defRPr/>
            </a:pPr>
            <a:r>
              <a:rPr lang="ja-JP" altLang="en-US" dirty="0"/>
              <a:t>純輸出の経済成長に対する寄与度は限定的</a:t>
            </a:r>
          </a:p>
          <a:p>
            <a:pPr marL="0" indent="0">
              <a:buNone/>
              <a:defRPr/>
            </a:pPr>
            <a:r>
              <a:rPr lang="ja-JP" altLang="en-US" dirty="0"/>
              <a:t>ただし、</a:t>
            </a:r>
          </a:p>
          <a:p>
            <a:pPr marL="0" indent="0">
              <a:defRPr/>
            </a:pPr>
            <a:r>
              <a:rPr lang="ja-JP" altLang="en-US" dirty="0"/>
              <a:t>貿易関連の税収は、歳入の</a:t>
            </a:r>
            <a:r>
              <a:rPr lang="en-US" altLang="ja-JP" dirty="0"/>
              <a:t>15</a:t>
            </a:r>
            <a:r>
              <a:rPr lang="ja-JP" altLang="en-US" dirty="0"/>
              <a:t>％近くを占める（</a:t>
            </a:r>
            <a:r>
              <a:rPr lang="en-US" altLang="ja-JP" dirty="0"/>
              <a:t>2007</a:t>
            </a:r>
            <a:r>
              <a:rPr lang="ja-JP" altLang="en-US" dirty="0"/>
              <a:t>年</a:t>
            </a:r>
            <a:r>
              <a:rPr lang="ja-JP" altLang="en-US" b="1" dirty="0"/>
              <a:t>）</a:t>
            </a:r>
          </a:p>
          <a:p>
            <a:pPr marL="0" indent="0">
              <a:defRPr/>
            </a:pPr>
            <a:r>
              <a:rPr lang="ja-JP" altLang="en-US" dirty="0"/>
              <a:t>外貨準備高は</a:t>
            </a:r>
            <a:r>
              <a:rPr lang="en-US" altLang="ja-JP" dirty="0"/>
              <a:t>3</a:t>
            </a:r>
            <a:r>
              <a:rPr lang="ja-JP" altLang="en-US" dirty="0"/>
              <a:t>兆</a:t>
            </a:r>
            <a:r>
              <a:rPr lang="en-US" altLang="ja-JP" dirty="0"/>
              <a:t>6600</a:t>
            </a:r>
            <a:r>
              <a:rPr lang="ja-JP" altLang="en-US" dirty="0"/>
              <a:t>億㌦</a:t>
            </a:r>
            <a:r>
              <a:rPr lang="en-US" altLang="ja-JP" dirty="0"/>
              <a:t>(2013</a:t>
            </a:r>
            <a:r>
              <a:rPr lang="ja-JP" altLang="en-US" dirty="0"/>
              <a:t>年末）</a:t>
            </a:r>
          </a:p>
          <a:p>
            <a:pPr marL="0" indent="0">
              <a:buNone/>
              <a:defRPr/>
            </a:pPr>
            <a:r>
              <a:rPr lang="ja-JP" altLang="en-US" dirty="0"/>
              <a:t>　　　ｃｆ</a:t>
            </a:r>
            <a:r>
              <a:rPr lang="en-US" altLang="ja-JP" dirty="0"/>
              <a:t>.</a:t>
            </a:r>
            <a:r>
              <a:rPr lang="ja-JP" altLang="en-US" dirty="0"/>
              <a:t>日本は１兆</a:t>
            </a:r>
            <a:r>
              <a:rPr lang="en-US" altLang="ja-JP" dirty="0"/>
              <a:t>2734</a:t>
            </a:r>
            <a:r>
              <a:rPr lang="ja-JP" altLang="en-US" dirty="0"/>
              <a:t>億㌦</a:t>
            </a:r>
          </a:p>
          <a:p>
            <a:pPr marL="0" indent="0">
              <a:defRPr/>
            </a:pPr>
            <a:r>
              <a:rPr lang="en-US" altLang="ja-JP" dirty="0"/>
              <a:t>1</a:t>
            </a:r>
            <a:r>
              <a:rPr lang="ja-JP" altLang="en-US" dirty="0"/>
              <a:t>億人以上の雇用を創出</a:t>
            </a:r>
          </a:p>
          <a:p>
            <a:pPr marL="0" indent="0">
              <a:defRPr/>
            </a:pPr>
            <a:r>
              <a:rPr lang="ja-JP" altLang="en-US" dirty="0"/>
              <a:t>先進技術機械・設備の輸入は産業高度化に貢献</a:t>
            </a:r>
            <a:endParaRPr lang="en-US" altLang="ja-JP" dirty="0"/>
          </a:p>
          <a:p>
            <a:pPr marL="0" indent="0">
              <a:defRPr/>
            </a:pPr>
            <a:r>
              <a:rPr lang="ja-JP" altLang="en-US" dirty="0"/>
              <a:t>「貿易大国」から「貿易強国」へ</a:t>
            </a:r>
            <a:endParaRPr lang="en-US" altLang="ja-JP" dirty="0"/>
          </a:p>
          <a:p>
            <a:pPr marL="0" indent="0">
              <a:defRPr/>
            </a:pPr>
            <a:r>
              <a:rPr lang="ja-JP" altLang="en-US" dirty="0"/>
              <a:t>「中国製造」から「中国創造」へ</a:t>
            </a:r>
          </a:p>
        </p:txBody>
      </p:sp>
      <p:sp>
        <p:nvSpPr>
          <p:cNvPr id="18436"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51D4D547-DCEE-4CB2-AA09-3ECC735725FA}" type="slidenum">
              <a:rPr lang="en-US" altLang="ja-JP" sz="1200">
                <a:solidFill>
                  <a:srgbClr val="898989"/>
                </a:solidFill>
                <a:latin typeface="Calibri" panose="020F0502020204030204" pitchFamily="34" charset="0"/>
              </a:rPr>
              <a:pPr algn="r" eaLnBrk="1" hangingPunct="1">
                <a:spcBef>
                  <a:spcPct val="0"/>
                </a:spcBef>
                <a:buFontTx/>
                <a:buNone/>
              </a:pPr>
              <a:t>13</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222010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754374"/>
          </a:xfrm>
        </p:spPr>
        <p:txBody>
          <a:bodyPr/>
          <a:lstStyle/>
          <a:p>
            <a:r>
              <a:rPr lang="ja-JP" altLang="en-US" dirty="0" smtClean="0"/>
              <a:t>中国のサービス貿易の推移</a:t>
            </a:r>
            <a:endParaRPr lang="zh-CN" altLang="en-US" dirty="0"/>
          </a:p>
        </p:txBody>
      </p:sp>
      <p:sp>
        <p:nvSpPr>
          <p:cNvPr id="3" name="縦書きテキスト プレースホルダー 2"/>
          <p:cNvSpPr>
            <a:spLocks noGrp="1"/>
          </p:cNvSpPr>
          <p:nvPr>
            <p:ph type="body" orient="vert" idx="1"/>
          </p:nvPr>
        </p:nvSpPr>
        <p:spPr/>
        <p:txBody>
          <a:bodyPr/>
          <a:lstStyle/>
          <a:p>
            <a:endParaRPr lang="zh-CN" altLang="en-US" dirty="0"/>
          </a:p>
        </p:txBody>
      </p:sp>
      <p:graphicFrame>
        <p:nvGraphicFramePr>
          <p:cNvPr id="4" name="グラフ 3"/>
          <p:cNvGraphicFramePr>
            <a:graphicFrameLocks/>
          </p:cNvGraphicFramePr>
          <p:nvPr>
            <p:extLst>
              <p:ext uri="{D42A27DB-BD31-4B8C-83A1-F6EECF244321}">
                <p14:modId xmlns:p14="http://schemas.microsoft.com/office/powerpoint/2010/main" val="2583457881"/>
              </p:ext>
            </p:extLst>
          </p:nvPr>
        </p:nvGraphicFramePr>
        <p:xfrm>
          <a:off x="2529555" y="2033899"/>
          <a:ext cx="6238430" cy="39908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4089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idx="4294967295"/>
          </p:nvPr>
        </p:nvSpPr>
        <p:spPr>
          <a:xfrm>
            <a:off x="2209800" y="333376"/>
            <a:ext cx="7772400" cy="574675"/>
          </a:xfrm>
        </p:spPr>
        <p:txBody>
          <a:bodyPr>
            <a:normAutofit fontScale="90000"/>
          </a:bodyPr>
          <a:lstStyle/>
          <a:p>
            <a:pPr eaLnBrk="1" hangingPunct="1"/>
            <a:r>
              <a:rPr lang="ja-JP" altLang="en-US" sz="3600"/>
              <a:t>直接投資の発展過程</a:t>
            </a:r>
          </a:p>
        </p:txBody>
      </p:sp>
      <p:sp>
        <p:nvSpPr>
          <p:cNvPr id="20483"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BEC49FA4-12F1-4B1D-9CC0-AC5C74E9732F}" type="slidenum">
              <a:rPr lang="en-US" altLang="ja-JP" sz="1200">
                <a:solidFill>
                  <a:srgbClr val="898989"/>
                </a:solidFill>
                <a:latin typeface="Calibri" panose="020F0502020204030204" pitchFamily="34" charset="0"/>
              </a:rPr>
              <a:pPr algn="r" eaLnBrk="1" hangingPunct="1">
                <a:spcBef>
                  <a:spcPct val="0"/>
                </a:spcBef>
                <a:buFontTx/>
                <a:buNone/>
              </a:pPr>
              <a:t>15</a:t>
            </a:fld>
            <a:endParaRPr lang="en-US" altLang="ja-JP" sz="1200">
              <a:solidFill>
                <a:srgbClr val="898989"/>
              </a:solidFill>
              <a:latin typeface="Calibri" panose="020F0502020204030204" pitchFamily="34" charset="0"/>
            </a:endParaRPr>
          </a:p>
        </p:txBody>
      </p:sp>
      <p:sp>
        <p:nvSpPr>
          <p:cNvPr id="20484" name="テキスト ボックス 5"/>
          <p:cNvSpPr txBox="1">
            <a:spLocks noChangeArrowheads="1"/>
          </p:cNvSpPr>
          <p:nvPr/>
        </p:nvSpPr>
        <p:spPr bwMode="auto">
          <a:xfrm>
            <a:off x="1631950" y="6443664"/>
            <a:ext cx="8210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a:t>
            </a:r>
            <a:r>
              <a:rPr lang="ja-JP" altLang="ja-JP" sz="1800">
                <a:latin typeface="Calibri" panose="020F0502020204030204" pitchFamily="34" charset="0"/>
              </a:rPr>
              <a:t>『中国統計年鑑』、『中国対外経済貿易年鑑』『中国商務年鑑』各年版より作成</a:t>
            </a:r>
            <a:endParaRPr lang="ja-JP" altLang="en-US" sz="1800">
              <a:latin typeface="Calibri" panose="020F0502020204030204" pitchFamily="34" charset="0"/>
            </a:endParaRPr>
          </a:p>
        </p:txBody>
      </p:sp>
      <p:sp>
        <p:nvSpPr>
          <p:cNvPr id="20485" name="Rectangle 6"/>
          <p:cNvSpPr>
            <a:spLocks noChangeArrowheads="1"/>
          </p:cNvSpPr>
          <p:nvPr/>
        </p:nvSpPr>
        <p:spPr bwMode="auto">
          <a:xfrm>
            <a:off x="8472489" y="1773238"/>
            <a:ext cx="1201737"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a:t>1160</a:t>
            </a:r>
            <a:r>
              <a:rPr lang="ja-JP" altLang="en-US"/>
              <a:t>億㌦</a:t>
            </a:r>
          </a:p>
        </p:txBody>
      </p:sp>
      <p:sp>
        <p:nvSpPr>
          <p:cNvPr id="20486" name="Rectangle 7"/>
          <p:cNvSpPr>
            <a:spLocks noChangeArrowheads="1"/>
          </p:cNvSpPr>
          <p:nvPr/>
        </p:nvSpPr>
        <p:spPr bwMode="auto">
          <a:xfrm>
            <a:off x="8832850" y="3068638"/>
            <a:ext cx="1130300" cy="3603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a:t>747</a:t>
            </a:r>
            <a:r>
              <a:rPr lang="ja-JP" altLang="en-US"/>
              <a:t>億㌦</a:t>
            </a:r>
          </a:p>
        </p:txBody>
      </p:sp>
      <p:pic>
        <p:nvPicPr>
          <p:cNvPr id="2048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9" y="1196975"/>
            <a:ext cx="8137525"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8" name="Rectangle 9"/>
          <p:cNvSpPr>
            <a:spLocks noChangeArrowheads="1"/>
          </p:cNvSpPr>
          <p:nvPr/>
        </p:nvSpPr>
        <p:spPr bwMode="auto">
          <a:xfrm>
            <a:off x="7751763" y="2133601"/>
            <a:ext cx="1274762"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a:t>1176</a:t>
            </a:r>
            <a:r>
              <a:rPr lang="ja-JP" altLang="en-US"/>
              <a:t>億㌦</a:t>
            </a:r>
          </a:p>
        </p:txBody>
      </p:sp>
      <p:sp>
        <p:nvSpPr>
          <p:cNvPr id="20489" name="Rectangle 10"/>
          <p:cNvSpPr>
            <a:spLocks noChangeArrowheads="1"/>
          </p:cNvSpPr>
          <p:nvPr/>
        </p:nvSpPr>
        <p:spPr bwMode="auto">
          <a:xfrm>
            <a:off x="8328026" y="2997201"/>
            <a:ext cx="1203325" cy="3603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a:t>902</a:t>
            </a:r>
            <a:r>
              <a:rPr lang="ja-JP" altLang="en-US"/>
              <a:t>億㌦</a:t>
            </a:r>
          </a:p>
        </p:txBody>
      </p:sp>
    </p:spTree>
    <p:extLst>
      <p:ext uri="{BB962C8B-B14F-4D97-AF65-F5344CB8AC3E}">
        <p14:creationId xmlns:p14="http://schemas.microsoft.com/office/powerpoint/2010/main" val="1945570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09800" y="609600"/>
            <a:ext cx="7772400" cy="685800"/>
          </a:xfrm>
        </p:spPr>
        <p:txBody>
          <a:bodyPr/>
          <a:lstStyle/>
          <a:p>
            <a:pPr eaLnBrk="1" hangingPunct="1"/>
            <a:r>
              <a:rPr lang="ja-JP" altLang="en-US" sz="3200"/>
              <a:t>合弁法</a:t>
            </a:r>
          </a:p>
        </p:txBody>
      </p:sp>
      <p:sp>
        <p:nvSpPr>
          <p:cNvPr id="12291" name="Rectangle 3"/>
          <p:cNvSpPr>
            <a:spLocks noGrp="1" noChangeArrowheads="1"/>
          </p:cNvSpPr>
          <p:nvPr>
            <p:ph type="body" idx="1"/>
          </p:nvPr>
        </p:nvSpPr>
        <p:spPr>
          <a:xfrm>
            <a:off x="2209800" y="1371600"/>
            <a:ext cx="7772400" cy="4724400"/>
          </a:xfrm>
        </p:spPr>
        <p:txBody>
          <a:bodyPr/>
          <a:lstStyle/>
          <a:p>
            <a:pPr eaLnBrk="1" hangingPunct="1">
              <a:buFontTx/>
              <a:buNone/>
            </a:pPr>
            <a:r>
              <a:rPr lang="ja-JP" altLang="en-US" dirty="0" smtClean="0"/>
              <a:t>資本と管理技術</a:t>
            </a:r>
          </a:p>
          <a:p>
            <a:pPr eaLnBrk="1" hangingPunct="1">
              <a:buFontTx/>
              <a:buNone/>
            </a:pPr>
            <a:r>
              <a:rPr lang="ja-JP" altLang="en-US" dirty="0" smtClean="0"/>
              <a:t>香港、華僑・華人資本</a:t>
            </a:r>
          </a:p>
          <a:p>
            <a:pPr eaLnBrk="1" hangingPunct="1">
              <a:buFontTx/>
              <a:buNone/>
            </a:pPr>
            <a:r>
              <a:rPr lang="ja-JP" altLang="en-US" dirty="0" smtClean="0"/>
              <a:t>（西側資本も香港、華僑資本と提携して対中投資を行うケースも）</a:t>
            </a:r>
          </a:p>
          <a:p>
            <a:pPr eaLnBrk="1" hangingPunct="1">
              <a:buFontTx/>
              <a:buNone/>
            </a:pPr>
            <a:r>
              <a:rPr lang="ja-JP" altLang="en-US" dirty="0" smtClean="0"/>
              <a:t>三資企業</a:t>
            </a:r>
          </a:p>
          <a:p>
            <a:pPr eaLnBrk="1" hangingPunct="1">
              <a:buFontTx/>
              <a:buNone/>
            </a:pPr>
            <a:r>
              <a:rPr lang="ja-JP" altLang="en-US" dirty="0" smtClean="0"/>
              <a:t>　　合弁企業</a:t>
            </a:r>
          </a:p>
          <a:p>
            <a:pPr eaLnBrk="1" hangingPunct="1">
              <a:buFontTx/>
              <a:buNone/>
            </a:pPr>
            <a:r>
              <a:rPr lang="ja-JP" altLang="en-US" dirty="0" smtClean="0"/>
              <a:t>　　合作企業</a:t>
            </a:r>
          </a:p>
          <a:p>
            <a:pPr eaLnBrk="1" hangingPunct="1">
              <a:buFontTx/>
              <a:buNone/>
            </a:pPr>
            <a:r>
              <a:rPr lang="ja-JP" altLang="en-US" dirty="0" smtClean="0"/>
              <a:t>　　独資（外資）企業</a:t>
            </a:r>
          </a:p>
        </p:txBody>
      </p:sp>
      <p:sp>
        <p:nvSpPr>
          <p:cNvPr id="22532" name="AutoShape 4"/>
          <p:cNvSpPr>
            <a:spLocks/>
          </p:cNvSpPr>
          <p:nvPr/>
        </p:nvSpPr>
        <p:spPr bwMode="auto">
          <a:xfrm>
            <a:off x="2521009" y="3990886"/>
            <a:ext cx="222191" cy="1136591"/>
          </a:xfrm>
          <a:prstGeom prst="leftBrace">
            <a:avLst>
              <a:gd name="adj1" fmla="val 791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zh-CN" altLang="en-US"/>
          </a:p>
        </p:txBody>
      </p:sp>
    </p:spTree>
    <p:extLst>
      <p:ext uri="{BB962C8B-B14F-4D97-AF65-F5344CB8AC3E}">
        <p14:creationId xmlns:p14="http://schemas.microsoft.com/office/powerpoint/2010/main" val="420667514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ppt_x</p:attrName>
                                        </p:attrNameLst>
                                      </p:cBhvr>
                                      <p:tavLst>
                                        <p:tav tm="0">
                                          <p:val>
                                            <p:strVal val="#ppt_x-.2"/>
                                          </p:val>
                                        </p:tav>
                                        <p:tav tm="100000">
                                          <p:val>
                                            <p:strVal val="#ppt_x"/>
                                          </p:val>
                                        </p:tav>
                                      </p:tavLst>
                                    </p:anim>
                                    <p:anim calcmode="lin" valueType="num">
                                      <p:cBhvr>
                                        <p:cTn id="8" dur="1000" fill="hold"/>
                                        <p:tgtEl>
                                          <p:spTgt spid="122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2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2291">
                                            <p:txEl>
                                              <p:pRg st="0" end="0"/>
                                            </p:txEl>
                                          </p:spTgt>
                                        </p:tgtEl>
                                        <p:attrNameLst>
                                          <p:attrName>style.visibility</p:attrName>
                                        </p:attrNameLst>
                                      </p:cBhvr>
                                      <p:to>
                                        <p:strVal val="visible"/>
                                      </p:to>
                                    </p:set>
                                    <p:animEffect transition="in" filter="fade">
                                      <p:cBhvr>
                                        <p:cTn id="14" dur="500"/>
                                        <p:tgtEl>
                                          <p:spTgt spid="12291">
                                            <p:txEl>
                                              <p:pRg st="0" end="0"/>
                                            </p:txEl>
                                          </p:spTgt>
                                        </p:tgtEl>
                                      </p:cBhvr>
                                    </p:animEffect>
                                    <p:anim calcmode="lin" valueType="num">
                                      <p:cBhvr>
                                        <p:cTn id="15"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29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2291">
                                            <p:txEl>
                                              <p:pRg st="1" end="1"/>
                                            </p:txEl>
                                          </p:spTgt>
                                        </p:tgtEl>
                                        <p:attrNameLst>
                                          <p:attrName>style.visibility</p:attrName>
                                        </p:attrNameLst>
                                      </p:cBhvr>
                                      <p:to>
                                        <p:strVal val="visible"/>
                                      </p:to>
                                    </p:set>
                                    <p:animEffect transition="in" filter="fade">
                                      <p:cBhvr>
                                        <p:cTn id="21" dur="500"/>
                                        <p:tgtEl>
                                          <p:spTgt spid="12291">
                                            <p:txEl>
                                              <p:pRg st="1" end="1"/>
                                            </p:txEl>
                                          </p:spTgt>
                                        </p:tgtEl>
                                      </p:cBhvr>
                                    </p:animEffect>
                                    <p:anim calcmode="lin" valueType="num">
                                      <p:cBhvr>
                                        <p:cTn id="22"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29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2291">
                                            <p:txEl>
                                              <p:pRg st="2" end="2"/>
                                            </p:txEl>
                                          </p:spTgt>
                                        </p:tgtEl>
                                        <p:attrNameLst>
                                          <p:attrName>style.visibility</p:attrName>
                                        </p:attrNameLst>
                                      </p:cBhvr>
                                      <p:to>
                                        <p:strVal val="visible"/>
                                      </p:to>
                                    </p:set>
                                    <p:animEffect transition="in" filter="fade">
                                      <p:cBhvr>
                                        <p:cTn id="28" dur="500"/>
                                        <p:tgtEl>
                                          <p:spTgt spid="12291">
                                            <p:txEl>
                                              <p:pRg st="2" end="2"/>
                                            </p:txEl>
                                          </p:spTgt>
                                        </p:tgtEl>
                                      </p:cBhvr>
                                    </p:animEffect>
                                    <p:anim calcmode="lin" valueType="num">
                                      <p:cBhvr>
                                        <p:cTn id="29"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229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2291">
                                            <p:txEl>
                                              <p:pRg st="3" end="3"/>
                                            </p:txEl>
                                          </p:spTgt>
                                        </p:tgtEl>
                                        <p:attrNameLst>
                                          <p:attrName>style.visibility</p:attrName>
                                        </p:attrNameLst>
                                      </p:cBhvr>
                                      <p:to>
                                        <p:strVal val="visible"/>
                                      </p:to>
                                    </p:set>
                                    <p:animEffect transition="in" filter="fade">
                                      <p:cBhvr>
                                        <p:cTn id="35" dur="500"/>
                                        <p:tgtEl>
                                          <p:spTgt spid="12291">
                                            <p:txEl>
                                              <p:pRg st="3" end="3"/>
                                            </p:txEl>
                                          </p:spTgt>
                                        </p:tgtEl>
                                      </p:cBhvr>
                                    </p:animEffect>
                                    <p:anim calcmode="lin" valueType="num">
                                      <p:cBhvr>
                                        <p:cTn id="36"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229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2291">
                                            <p:txEl>
                                              <p:pRg st="4" end="4"/>
                                            </p:txEl>
                                          </p:spTgt>
                                        </p:tgtEl>
                                        <p:attrNameLst>
                                          <p:attrName>style.visibility</p:attrName>
                                        </p:attrNameLst>
                                      </p:cBhvr>
                                      <p:to>
                                        <p:strVal val="visible"/>
                                      </p:to>
                                    </p:set>
                                    <p:animEffect transition="in" filter="fade">
                                      <p:cBhvr>
                                        <p:cTn id="42" dur="500"/>
                                        <p:tgtEl>
                                          <p:spTgt spid="12291">
                                            <p:txEl>
                                              <p:pRg st="4" end="4"/>
                                            </p:txEl>
                                          </p:spTgt>
                                        </p:tgtEl>
                                      </p:cBhvr>
                                    </p:animEffect>
                                    <p:anim calcmode="lin" valueType="num">
                                      <p:cBhvr>
                                        <p:cTn id="43"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2291">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2291">
                                            <p:txEl>
                                              <p:pRg st="5" end="5"/>
                                            </p:txEl>
                                          </p:spTgt>
                                        </p:tgtEl>
                                        <p:attrNameLst>
                                          <p:attrName>style.visibility</p:attrName>
                                        </p:attrNameLst>
                                      </p:cBhvr>
                                      <p:to>
                                        <p:strVal val="visible"/>
                                      </p:to>
                                    </p:set>
                                    <p:animEffect transition="in" filter="fade">
                                      <p:cBhvr>
                                        <p:cTn id="49" dur="500"/>
                                        <p:tgtEl>
                                          <p:spTgt spid="12291">
                                            <p:txEl>
                                              <p:pRg st="5" end="5"/>
                                            </p:txEl>
                                          </p:spTgt>
                                        </p:tgtEl>
                                      </p:cBhvr>
                                    </p:animEffect>
                                    <p:anim calcmode="lin" valueType="num">
                                      <p:cBhvr>
                                        <p:cTn id="50"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2291">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12291">
                                            <p:txEl>
                                              <p:pRg st="6" end="6"/>
                                            </p:txEl>
                                          </p:spTgt>
                                        </p:tgtEl>
                                        <p:attrNameLst>
                                          <p:attrName>style.visibility</p:attrName>
                                        </p:attrNameLst>
                                      </p:cBhvr>
                                      <p:to>
                                        <p:strVal val="visible"/>
                                      </p:to>
                                    </p:set>
                                    <p:animEffect transition="in" filter="fade">
                                      <p:cBhvr>
                                        <p:cTn id="56" dur="500"/>
                                        <p:tgtEl>
                                          <p:spTgt spid="12291">
                                            <p:txEl>
                                              <p:pRg st="6" end="6"/>
                                            </p:txEl>
                                          </p:spTgt>
                                        </p:tgtEl>
                                      </p:cBhvr>
                                    </p:animEffect>
                                    <p:anim calcmode="lin" valueType="num">
                                      <p:cBhvr>
                                        <p:cTn id="57"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12291">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09800" y="609600"/>
            <a:ext cx="7772400" cy="838200"/>
          </a:xfrm>
        </p:spPr>
        <p:txBody>
          <a:bodyPr/>
          <a:lstStyle/>
          <a:p>
            <a:pPr eaLnBrk="1" hangingPunct="1"/>
            <a:r>
              <a:rPr lang="ja-JP" altLang="en-US" sz="3200"/>
              <a:t>合弁法の導入</a:t>
            </a:r>
          </a:p>
        </p:txBody>
      </p:sp>
      <p:sp>
        <p:nvSpPr>
          <p:cNvPr id="3075" name="Rectangle 3"/>
          <p:cNvSpPr>
            <a:spLocks noGrp="1" noChangeArrowheads="1"/>
          </p:cNvSpPr>
          <p:nvPr>
            <p:ph type="body" idx="1"/>
          </p:nvPr>
        </p:nvSpPr>
        <p:spPr>
          <a:xfrm>
            <a:off x="2209800" y="1371600"/>
            <a:ext cx="7772400" cy="4724400"/>
          </a:xfrm>
        </p:spPr>
        <p:txBody>
          <a:bodyPr/>
          <a:lstStyle/>
          <a:p>
            <a:pPr eaLnBrk="1" hangingPunct="1">
              <a:buFontTx/>
              <a:buNone/>
            </a:pPr>
            <a:r>
              <a:rPr lang="en-US" altLang="ja-JP"/>
              <a:t>15</a:t>
            </a:r>
            <a:r>
              <a:rPr lang="ja-JP" altLang="en-US"/>
              <a:t>条と極めて簡素（内部文書？）</a:t>
            </a:r>
          </a:p>
          <a:p>
            <a:pPr eaLnBrk="1" hangingPunct="1">
              <a:buFontTx/>
              <a:buNone/>
            </a:pPr>
            <a:r>
              <a:rPr lang="ja-JP" altLang="en-US"/>
              <a:t>外資側の下限が</a:t>
            </a:r>
            <a:r>
              <a:rPr lang="en-US" altLang="ja-JP"/>
              <a:t>25</a:t>
            </a:r>
            <a:r>
              <a:rPr lang="ja-JP" altLang="en-US"/>
              <a:t>％</a:t>
            </a:r>
          </a:p>
          <a:p>
            <a:pPr eaLnBrk="1" hangingPunct="1">
              <a:buFontTx/>
              <a:buNone/>
            </a:pPr>
            <a:r>
              <a:rPr lang="ja-JP" altLang="en-US"/>
              <a:t>輸出義務　　　　　外貨調整センター</a:t>
            </a:r>
          </a:p>
          <a:p>
            <a:pPr eaLnBrk="1" hangingPunct="1">
              <a:buFontTx/>
              <a:buNone/>
            </a:pPr>
            <a:r>
              <a:rPr lang="ja-JP" altLang="en-US"/>
              <a:t>（所得税は</a:t>
            </a:r>
            <a:r>
              <a:rPr lang="en-US" altLang="ja-JP"/>
              <a:t>33</a:t>
            </a:r>
            <a:r>
              <a:rPr lang="ja-JP" altLang="en-US"/>
              <a:t>％←国有大企業より有利）</a:t>
            </a:r>
          </a:p>
          <a:p>
            <a:pPr eaLnBrk="1" hangingPunct="1">
              <a:buFontTx/>
              <a:buNone/>
            </a:pPr>
            <a:r>
              <a:rPr lang="ja-JP" altLang="en-US"/>
              <a:t>合弁期間を</a:t>
            </a:r>
            <a:r>
              <a:rPr lang="en-US" altLang="ja-JP"/>
              <a:t>15</a:t>
            </a:r>
            <a:r>
              <a:rPr lang="ja-JP" altLang="en-US"/>
              <a:t>年と設定　　　　延長可能に</a:t>
            </a:r>
          </a:p>
          <a:p>
            <a:pPr eaLnBrk="1" hangingPunct="1">
              <a:buFontTx/>
              <a:buNone/>
            </a:pPr>
            <a:r>
              <a:rPr lang="ja-JP" altLang="en-US"/>
              <a:t>董事長は出資比率に関係なく中国側</a:t>
            </a:r>
          </a:p>
          <a:p>
            <a:pPr eaLnBrk="1" hangingPunct="1">
              <a:buFontTx/>
              <a:buNone/>
            </a:pPr>
            <a:r>
              <a:rPr lang="ja-JP" altLang="en-US"/>
              <a:t>⇒後に改定</a:t>
            </a:r>
          </a:p>
          <a:p>
            <a:pPr eaLnBrk="1" hangingPunct="1">
              <a:buFontTx/>
              <a:buNone/>
            </a:pPr>
            <a:endParaRPr lang="ja-JP" altLang="en-US"/>
          </a:p>
          <a:p>
            <a:pPr eaLnBrk="1" hangingPunct="1">
              <a:buFontTx/>
              <a:buNone/>
            </a:pPr>
            <a:r>
              <a:rPr lang="ja-JP" altLang="en-US"/>
              <a:t>ホテルなど外貨を稼げる業種</a:t>
            </a:r>
          </a:p>
        </p:txBody>
      </p:sp>
      <p:sp>
        <p:nvSpPr>
          <p:cNvPr id="21508" name="AutoShape 4"/>
          <p:cNvSpPr>
            <a:spLocks noChangeArrowheads="1"/>
          </p:cNvSpPr>
          <p:nvPr/>
        </p:nvSpPr>
        <p:spPr bwMode="auto">
          <a:xfrm>
            <a:off x="3810001" y="2590800"/>
            <a:ext cx="976313" cy="381000"/>
          </a:xfrm>
          <a:prstGeom prst="rightArrow">
            <a:avLst>
              <a:gd name="adj1" fmla="val 50000"/>
              <a:gd name="adj2" fmla="val 6406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zh-CN" altLang="en-US"/>
          </a:p>
        </p:txBody>
      </p:sp>
      <p:sp>
        <p:nvSpPr>
          <p:cNvPr id="21509" name="AutoShape 5"/>
          <p:cNvSpPr>
            <a:spLocks noChangeArrowheads="1"/>
          </p:cNvSpPr>
          <p:nvPr/>
        </p:nvSpPr>
        <p:spPr bwMode="auto">
          <a:xfrm>
            <a:off x="5791200" y="3581400"/>
            <a:ext cx="685800" cy="228600"/>
          </a:xfrm>
          <a:prstGeom prst="rightArrow">
            <a:avLst>
              <a:gd name="adj1" fmla="val 50000"/>
              <a:gd name="adj2" fmla="val 7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zh-CN" altLang="en-US"/>
          </a:p>
        </p:txBody>
      </p:sp>
    </p:spTree>
    <p:extLst>
      <p:ext uri="{BB962C8B-B14F-4D97-AF65-F5344CB8AC3E}">
        <p14:creationId xmlns:p14="http://schemas.microsoft.com/office/powerpoint/2010/main" val="126658963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500"/>
                                        <p:tgtEl>
                                          <p:spTgt spid="3075">
                                            <p:txEl>
                                              <p:pRg st="0" end="0"/>
                                            </p:txEl>
                                          </p:spTgt>
                                        </p:tgtEl>
                                      </p:cBhvr>
                                    </p:animEffect>
                                    <p:anim calcmode="lin" valueType="num">
                                      <p:cBhvr>
                                        <p:cTn id="15"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07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075">
                                            <p:txEl>
                                              <p:pRg st="1" end="1"/>
                                            </p:txEl>
                                          </p:spTgt>
                                        </p:tgtEl>
                                        <p:attrNameLst>
                                          <p:attrName>style.visibility</p:attrName>
                                        </p:attrNameLst>
                                      </p:cBhvr>
                                      <p:to>
                                        <p:strVal val="visible"/>
                                      </p:to>
                                    </p:set>
                                    <p:animEffect transition="in" filter="fade">
                                      <p:cBhvr>
                                        <p:cTn id="21" dur="500"/>
                                        <p:tgtEl>
                                          <p:spTgt spid="3075">
                                            <p:txEl>
                                              <p:pRg st="1" end="1"/>
                                            </p:txEl>
                                          </p:spTgt>
                                        </p:tgtEl>
                                      </p:cBhvr>
                                    </p:animEffect>
                                    <p:anim calcmode="lin" valueType="num">
                                      <p:cBhvr>
                                        <p:cTn id="22"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307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075">
                                            <p:txEl>
                                              <p:pRg st="2" end="2"/>
                                            </p:txEl>
                                          </p:spTgt>
                                        </p:tgtEl>
                                        <p:attrNameLst>
                                          <p:attrName>style.visibility</p:attrName>
                                        </p:attrNameLst>
                                      </p:cBhvr>
                                      <p:to>
                                        <p:strVal val="visible"/>
                                      </p:to>
                                    </p:set>
                                    <p:animEffect transition="in" filter="fade">
                                      <p:cBhvr>
                                        <p:cTn id="28" dur="500"/>
                                        <p:tgtEl>
                                          <p:spTgt spid="3075">
                                            <p:txEl>
                                              <p:pRg st="2" end="2"/>
                                            </p:txEl>
                                          </p:spTgt>
                                        </p:tgtEl>
                                      </p:cBhvr>
                                    </p:animEffect>
                                    <p:anim calcmode="lin" valueType="num">
                                      <p:cBhvr>
                                        <p:cTn id="29"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307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3075">
                                            <p:txEl>
                                              <p:pRg st="3" end="3"/>
                                            </p:txEl>
                                          </p:spTgt>
                                        </p:tgtEl>
                                        <p:attrNameLst>
                                          <p:attrName>style.visibility</p:attrName>
                                        </p:attrNameLst>
                                      </p:cBhvr>
                                      <p:to>
                                        <p:strVal val="visible"/>
                                      </p:to>
                                    </p:set>
                                    <p:animEffect transition="in" filter="fade">
                                      <p:cBhvr>
                                        <p:cTn id="35" dur="500"/>
                                        <p:tgtEl>
                                          <p:spTgt spid="3075">
                                            <p:txEl>
                                              <p:pRg st="3" end="3"/>
                                            </p:txEl>
                                          </p:spTgt>
                                        </p:tgtEl>
                                      </p:cBhvr>
                                    </p:animEffect>
                                    <p:anim calcmode="lin" valueType="num">
                                      <p:cBhvr>
                                        <p:cTn id="36"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307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3075">
                                            <p:txEl>
                                              <p:pRg st="4" end="4"/>
                                            </p:txEl>
                                          </p:spTgt>
                                        </p:tgtEl>
                                        <p:attrNameLst>
                                          <p:attrName>style.visibility</p:attrName>
                                        </p:attrNameLst>
                                      </p:cBhvr>
                                      <p:to>
                                        <p:strVal val="visible"/>
                                      </p:to>
                                    </p:set>
                                    <p:animEffect transition="in" filter="fade">
                                      <p:cBhvr>
                                        <p:cTn id="42" dur="500"/>
                                        <p:tgtEl>
                                          <p:spTgt spid="3075">
                                            <p:txEl>
                                              <p:pRg st="4" end="4"/>
                                            </p:txEl>
                                          </p:spTgt>
                                        </p:tgtEl>
                                      </p:cBhvr>
                                    </p:animEffect>
                                    <p:anim calcmode="lin" valueType="num">
                                      <p:cBhvr>
                                        <p:cTn id="43"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3075">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3075">
                                            <p:txEl>
                                              <p:pRg st="5" end="5"/>
                                            </p:txEl>
                                          </p:spTgt>
                                        </p:tgtEl>
                                        <p:attrNameLst>
                                          <p:attrName>style.visibility</p:attrName>
                                        </p:attrNameLst>
                                      </p:cBhvr>
                                      <p:to>
                                        <p:strVal val="visible"/>
                                      </p:to>
                                    </p:set>
                                    <p:animEffect transition="in" filter="fade">
                                      <p:cBhvr>
                                        <p:cTn id="49" dur="500"/>
                                        <p:tgtEl>
                                          <p:spTgt spid="3075">
                                            <p:txEl>
                                              <p:pRg st="5" end="5"/>
                                            </p:txEl>
                                          </p:spTgt>
                                        </p:tgtEl>
                                      </p:cBhvr>
                                    </p:animEffect>
                                    <p:anim calcmode="lin" valueType="num">
                                      <p:cBhvr>
                                        <p:cTn id="50" dur="500" fill="hold"/>
                                        <p:tgtEl>
                                          <p:spTgt spid="3075">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3075">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3075">
                                            <p:txEl>
                                              <p:pRg st="6" end="6"/>
                                            </p:txEl>
                                          </p:spTgt>
                                        </p:tgtEl>
                                        <p:attrNameLst>
                                          <p:attrName>style.visibility</p:attrName>
                                        </p:attrNameLst>
                                      </p:cBhvr>
                                      <p:to>
                                        <p:strVal val="visible"/>
                                      </p:to>
                                    </p:set>
                                    <p:animEffect transition="in" filter="fade">
                                      <p:cBhvr>
                                        <p:cTn id="56" dur="500"/>
                                        <p:tgtEl>
                                          <p:spTgt spid="3075">
                                            <p:txEl>
                                              <p:pRg st="6" end="6"/>
                                            </p:txEl>
                                          </p:spTgt>
                                        </p:tgtEl>
                                      </p:cBhvr>
                                    </p:animEffect>
                                    <p:anim calcmode="lin" valueType="num">
                                      <p:cBhvr>
                                        <p:cTn id="57" dur="500" fill="hold"/>
                                        <p:tgtEl>
                                          <p:spTgt spid="3075">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3075">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3075">
                                            <p:txEl>
                                              <p:pRg st="8" end="8"/>
                                            </p:txEl>
                                          </p:spTgt>
                                        </p:tgtEl>
                                        <p:attrNameLst>
                                          <p:attrName>style.visibility</p:attrName>
                                        </p:attrNameLst>
                                      </p:cBhvr>
                                      <p:to>
                                        <p:strVal val="visible"/>
                                      </p:to>
                                    </p:set>
                                    <p:animEffect transition="in" filter="fade">
                                      <p:cBhvr>
                                        <p:cTn id="63" dur="500"/>
                                        <p:tgtEl>
                                          <p:spTgt spid="3075">
                                            <p:txEl>
                                              <p:pRg st="8" end="8"/>
                                            </p:txEl>
                                          </p:spTgt>
                                        </p:tgtEl>
                                      </p:cBhvr>
                                    </p:animEffect>
                                    <p:anim calcmode="lin" valueType="num">
                                      <p:cBhvr>
                                        <p:cTn id="64" dur="500" fill="hold"/>
                                        <p:tgtEl>
                                          <p:spTgt spid="3075">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3075">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609600"/>
            <a:ext cx="7772400" cy="609600"/>
          </a:xfrm>
        </p:spPr>
        <p:txBody>
          <a:bodyPr/>
          <a:lstStyle/>
          <a:p>
            <a:pPr eaLnBrk="1" hangingPunct="1"/>
            <a:r>
              <a:rPr lang="ja-JP" altLang="en-US" sz="3200"/>
              <a:t>経済特区の建設</a:t>
            </a:r>
          </a:p>
        </p:txBody>
      </p:sp>
      <p:sp>
        <p:nvSpPr>
          <p:cNvPr id="4099" name="Rectangle 3"/>
          <p:cNvSpPr>
            <a:spLocks noGrp="1" noChangeArrowheads="1"/>
          </p:cNvSpPr>
          <p:nvPr>
            <p:ph type="body" idx="1"/>
          </p:nvPr>
        </p:nvSpPr>
        <p:spPr>
          <a:xfrm>
            <a:off x="2209800" y="1295400"/>
            <a:ext cx="7772400" cy="4800600"/>
          </a:xfrm>
        </p:spPr>
        <p:txBody>
          <a:bodyPr/>
          <a:lstStyle/>
          <a:p>
            <a:pPr eaLnBrk="1" hangingPunct="1">
              <a:buFontTx/>
              <a:buNone/>
            </a:pPr>
            <a:r>
              <a:rPr lang="ja-JP" altLang="en-US"/>
              <a:t>広東省（</a:t>
            </a:r>
            <a:r>
              <a:rPr lang="zh-CN" altLang="en-US">
                <a:ea typeface="SimSun" panose="02010600030101010101" pitchFamily="2" charset="-122"/>
              </a:rPr>
              <a:t>深圳、汕头、</a:t>
            </a:r>
            <a:r>
              <a:rPr lang="ja-JP" altLang="en-US"/>
              <a:t>珠海）</a:t>
            </a:r>
          </a:p>
          <a:p>
            <a:pPr eaLnBrk="1" hangingPunct="1">
              <a:buFontTx/>
              <a:buNone/>
            </a:pPr>
            <a:r>
              <a:rPr lang="ja-JP" altLang="en-US"/>
              <a:t>　　　　　　↓　　　　　　　　↓</a:t>
            </a:r>
          </a:p>
          <a:p>
            <a:pPr eaLnBrk="1" hangingPunct="1">
              <a:buFontTx/>
              <a:buNone/>
            </a:pPr>
            <a:r>
              <a:rPr lang="ja-JP" altLang="en-US"/>
              <a:t>　　　香港に隣接　　澳門に隣接</a:t>
            </a:r>
          </a:p>
          <a:p>
            <a:pPr eaLnBrk="1" hangingPunct="1">
              <a:buFontTx/>
              <a:buNone/>
            </a:pPr>
            <a:r>
              <a:rPr lang="ja-JP" altLang="en-US"/>
              <a:t>福建省（厦門）→台湾の対岸</a:t>
            </a:r>
          </a:p>
          <a:p>
            <a:pPr eaLnBrk="1" hangingPunct="1">
              <a:buFontTx/>
              <a:buNone/>
            </a:pPr>
            <a:r>
              <a:rPr lang="en-US" altLang="ja-JP"/>
              <a:t>84</a:t>
            </a:r>
            <a:r>
              <a:rPr lang="ja-JP" altLang="en-US"/>
              <a:t>年に海南島も（海南省に）</a:t>
            </a:r>
          </a:p>
          <a:p>
            <a:pPr eaLnBrk="1" hangingPunct="1">
              <a:buFontTx/>
              <a:buNone/>
            </a:pPr>
            <a:endParaRPr lang="ja-JP" altLang="en-US"/>
          </a:p>
          <a:p>
            <a:pPr eaLnBrk="1" hangingPunct="1">
              <a:buFontTx/>
              <a:buNone/>
            </a:pPr>
            <a:r>
              <a:rPr lang="ja-JP" altLang="en-US"/>
              <a:t>単なる輸出加工区ではなく</a:t>
            </a:r>
          </a:p>
          <a:p>
            <a:pPr eaLnBrk="1" hangingPunct="1">
              <a:buFontTx/>
              <a:buNone/>
            </a:pPr>
            <a:r>
              <a:rPr lang="ja-JP" altLang="en-US"/>
              <a:t>　①将来の統一を目指して</a:t>
            </a:r>
          </a:p>
          <a:p>
            <a:pPr eaLnBrk="1" hangingPunct="1">
              <a:buFontTx/>
              <a:buNone/>
            </a:pPr>
            <a:r>
              <a:rPr lang="ja-JP" altLang="en-US"/>
              <a:t>　②経済改革の実験場</a:t>
            </a:r>
          </a:p>
        </p:txBody>
      </p:sp>
    </p:spTree>
    <p:extLst>
      <p:ext uri="{BB962C8B-B14F-4D97-AF65-F5344CB8AC3E}">
        <p14:creationId xmlns:p14="http://schemas.microsoft.com/office/powerpoint/2010/main" val="261644736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099">
                                            <p:txEl>
                                              <p:pRg st="0" end="0"/>
                                            </p:txEl>
                                          </p:spTgt>
                                        </p:tgtEl>
                                        <p:attrNameLst>
                                          <p:attrName>style.visibility</p:attrName>
                                        </p:attrNameLst>
                                      </p:cBhvr>
                                      <p:to>
                                        <p:strVal val="visible"/>
                                      </p:to>
                                    </p:set>
                                    <p:animEffect transition="in" filter="fade">
                                      <p:cBhvr>
                                        <p:cTn id="14" dur="500"/>
                                        <p:tgtEl>
                                          <p:spTgt spid="4099">
                                            <p:txEl>
                                              <p:pRg st="0" end="0"/>
                                            </p:txEl>
                                          </p:spTgt>
                                        </p:tgtEl>
                                      </p:cBhvr>
                                    </p:animEffect>
                                    <p:anim calcmode="lin" valueType="num">
                                      <p:cBhvr>
                                        <p:cTn id="15"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9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099">
                                            <p:txEl>
                                              <p:pRg st="1" end="1"/>
                                            </p:txEl>
                                          </p:spTgt>
                                        </p:tgtEl>
                                        <p:attrNameLst>
                                          <p:attrName>style.visibility</p:attrName>
                                        </p:attrNameLst>
                                      </p:cBhvr>
                                      <p:to>
                                        <p:strVal val="visible"/>
                                      </p:to>
                                    </p:set>
                                    <p:animEffect transition="in" filter="fade">
                                      <p:cBhvr>
                                        <p:cTn id="21" dur="500"/>
                                        <p:tgtEl>
                                          <p:spTgt spid="4099">
                                            <p:txEl>
                                              <p:pRg st="1" end="1"/>
                                            </p:txEl>
                                          </p:spTgt>
                                        </p:tgtEl>
                                      </p:cBhvr>
                                    </p:animEffect>
                                    <p:anim calcmode="lin" valueType="num">
                                      <p:cBhvr>
                                        <p:cTn id="22"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09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099">
                                            <p:txEl>
                                              <p:pRg st="2" end="2"/>
                                            </p:txEl>
                                          </p:spTgt>
                                        </p:tgtEl>
                                        <p:attrNameLst>
                                          <p:attrName>style.visibility</p:attrName>
                                        </p:attrNameLst>
                                      </p:cBhvr>
                                      <p:to>
                                        <p:strVal val="visible"/>
                                      </p:to>
                                    </p:set>
                                    <p:animEffect transition="in" filter="fade">
                                      <p:cBhvr>
                                        <p:cTn id="28" dur="500"/>
                                        <p:tgtEl>
                                          <p:spTgt spid="4099">
                                            <p:txEl>
                                              <p:pRg st="2" end="2"/>
                                            </p:txEl>
                                          </p:spTgt>
                                        </p:tgtEl>
                                      </p:cBhvr>
                                    </p:animEffect>
                                    <p:anim calcmode="lin" valueType="num">
                                      <p:cBhvr>
                                        <p:cTn id="2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409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4099">
                                            <p:txEl>
                                              <p:pRg st="3" end="3"/>
                                            </p:txEl>
                                          </p:spTgt>
                                        </p:tgtEl>
                                        <p:attrNameLst>
                                          <p:attrName>style.visibility</p:attrName>
                                        </p:attrNameLst>
                                      </p:cBhvr>
                                      <p:to>
                                        <p:strVal val="visible"/>
                                      </p:to>
                                    </p:set>
                                    <p:animEffect transition="in" filter="fade">
                                      <p:cBhvr>
                                        <p:cTn id="35" dur="500"/>
                                        <p:tgtEl>
                                          <p:spTgt spid="4099">
                                            <p:txEl>
                                              <p:pRg st="3" end="3"/>
                                            </p:txEl>
                                          </p:spTgt>
                                        </p:tgtEl>
                                      </p:cBhvr>
                                    </p:animEffect>
                                    <p:anim calcmode="lin" valueType="num">
                                      <p:cBhvr>
                                        <p:cTn id="36"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409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4099">
                                            <p:txEl>
                                              <p:pRg st="4" end="4"/>
                                            </p:txEl>
                                          </p:spTgt>
                                        </p:tgtEl>
                                        <p:attrNameLst>
                                          <p:attrName>style.visibility</p:attrName>
                                        </p:attrNameLst>
                                      </p:cBhvr>
                                      <p:to>
                                        <p:strVal val="visible"/>
                                      </p:to>
                                    </p:set>
                                    <p:animEffect transition="in" filter="fade">
                                      <p:cBhvr>
                                        <p:cTn id="42" dur="500"/>
                                        <p:tgtEl>
                                          <p:spTgt spid="4099">
                                            <p:txEl>
                                              <p:pRg st="4" end="4"/>
                                            </p:txEl>
                                          </p:spTgt>
                                        </p:tgtEl>
                                      </p:cBhvr>
                                    </p:animEffect>
                                    <p:anim calcmode="lin" valueType="num">
                                      <p:cBhvr>
                                        <p:cTn id="43"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4099">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4099">
                                            <p:txEl>
                                              <p:pRg st="6" end="6"/>
                                            </p:txEl>
                                          </p:spTgt>
                                        </p:tgtEl>
                                        <p:attrNameLst>
                                          <p:attrName>style.visibility</p:attrName>
                                        </p:attrNameLst>
                                      </p:cBhvr>
                                      <p:to>
                                        <p:strVal val="visible"/>
                                      </p:to>
                                    </p:set>
                                    <p:animEffect transition="in" filter="fade">
                                      <p:cBhvr>
                                        <p:cTn id="49" dur="500"/>
                                        <p:tgtEl>
                                          <p:spTgt spid="4099">
                                            <p:txEl>
                                              <p:pRg st="6" end="6"/>
                                            </p:txEl>
                                          </p:spTgt>
                                        </p:tgtEl>
                                      </p:cBhvr>
                                    </p:animEffect>
                                    <p:anim calcmode="lin" valueType="num">
                                      <p:cBhvr>
                                        <p:cTn id="50" dur="500" fill="hold"/>
                                        <p:tgtEl>
                                          <p:spTgt spid="4099">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4099">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4099">
                                            <p:txEl>
                                              <p:pRg st="7" end="7"/>
                                            </p:txEl>
                                          </p:spTgt>
                                        </p:tgtEl>
                                        <p:attrNameLst>
                                          <p:attrName>style.visibility</p:attrName>
                                        </p:attrNameLst>
                                      </p:cBhvr>
                                      <p:to>
                                        <p:strVal val="visible"/>
                                      </p:to>
                                    </p:set>
                                    <p:animEffect transition="in" filter="fade">
                                      <p:cBhvr>
                                        <p:cTn id="56" dur="500"/>
                                        <p:tgtEl>
                                          <p:spTgt spid="4099">
                                            <p:txEl>
                                              <p:pRg st="7" end="7"/>
                                            </p:txEl>
                                          </p:spTgt>
                                        </p:tgtEl>
                                      </p:cBhvr>
                                    </p:animEffect>
                                    <p:anim calcmode="lin" valueType="num">
                                      <p:cBhvr>
                                        <p:cTn id="57" dur="500" fill="hold"/>
                                        <p:tgtEl>
                                          <p:spTgt spid="4099">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409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4099">
                                            <p:txEl>
                                              <p:pRg st="8" end="8"/>
                                            </p:txEl>
                                          </p:spTgt>
                                        </p:tgtEl>
                                        <p:attrNameLst>
                                          <p:attrName>style.visibility</p:attrName>
                                        </p:attrNameLst>
                                      </p:cBhvr>
                                      <p:to>
                                        <p:strVal val="visible"/>
                                      </p:to>
                                    </p:set>
                                    <p:animEffect transition="in" filter="fade">
                                      <p:cBhvr>
                                        <p:cTn id="63" dur="500"/>
                                        <p:tgtEl>
                                          <p:spTgt spid="4099">
                                            <p:txEl>
                                              <p:pRg st="8" end="8"/>
                                            </p:txEl>
                                          </p:spTgt>
                                        </p:tgtEl>
                                      </p:cBhvr>
                                    </p:animEffect>
                                    <p:anim calcmode="lin" valueType="num">
                                      <p:cBhvr>
                                        <p:cTn id="64" dur="500" fill="hold"/>
                                        <p:tgtEl>
                                          <p:spTgt spid="4099">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4099">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6081714" y="2209800"/>
          <a:ext cx="1233487" cy="3505200"/>
        </p:xfrm>
        <a:graphic>
          <a:graphicData uri="http://schemas.openxmlformats.org/presentationml/2006/ole">
            <mc:AlternateContent xmlns:mc="http://schemas.openxmlformats.org/markup-compatibility/2006">
              <mc:Choice xmlns:v="urn:schemas-microsoft-com:vml" Requires="v">
                <p:oleObj spid="_x0000_s3138" name="ビットマップ イメージ" r:id="rId3" imgW="28444" imgH="28444" progId="Paint.Picture">
                  <p:embed/>
                </p:oleObj>
              </mc:Choice>
              <mc:Fallback>
                <p:oleObj name="ビットマップ イメージ" r:id="rId3" imgW="28444" imgH="2844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1714" y="2209800"/>
                        <a:ext cx="1233487"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9" name="Object 3"/>
          <p:cNvGraphicFramePr>
            <a:graphicFrameLocks noChangeAspect="1"/>
          </p:cNvGraphicFramePr>
          <p:nvPr/>
        </p:nvGraphicFramePr>
        <p:xfrm>
          <a:off x="6081714" y="3414714"/>
          <a:ext cx="28575" cy="28575"/>
        </p:xfrm>
        <a:graphic>
          <a:graphicData uri="http://schemas.openxmlformats.org/presentationml/2006/ole">
            <mc:AlternateContent xmlns:mc="http://schemas.openxmlformats.org/markup-compatibility/2006">
              <mc:Choice xmlns:v="urn:schemas-microsoft-com:vml" Requires="v">
                <p:oleObj spid="_x0000_s3139" name="ビットマップ イメージ" r:id="rId5" imgW="28444" imgH="28444" progId="Paint.Picture">
                  <p:embed/>
                </p:oleObj>
              </mc:Choice>
              <mc:Fallback>
                <p:oleObj name="ビットマップ イメージ" r:id="rId5" imgW="28444" imgH="2844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1714" y="3414714"/>
                        <a:ext cx="28575" cy="2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0" name="Rectangle 4"/>
          <p:cNvSpPr>
            <a:spLocks noChangeArrowheads="1"/>
          </p:cNvSpPr>
          <p:nvPr/>
        </p:nvSpPr>
        <p:spPr bwMode="auto">
          <a:xfrm>
            <a:off x="3856038" y="154305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zh-CN" altLang="en-US"/>
          </a:p>
        </p:txBody>
      </p:sp>
      <p:pic>
        <p:nvPicPr>
          <p:cNvPr id="24581" name="Picture 5" descr="tokk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609600"/>
            <a:ext cx="7239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Rectangle 6"/>
          <p:cNvSpPr>
            <a:spLocks noChangeArrowheads="1"/>
          </p:cNvSpPr>
          <p:nvPr/>
        </p:nvSpPr>
        <p:spPr bwMode="auto">
          <a:xfrm>
            <a:off x="5078413" y="1543051"/>
            <a:ext cx="66976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zh-CN" altLang="en-US"/>
          </a:p>
        </p:txBody>
      </p:sp>
    </p:spTree>
    <p:extLst>
      <p:ext uri="{BB962C8B-B14F-4D97-AF65-F5344CB8AC3E}">
        <p14:creationId xmlns:p14="http://schemas.microsoft.com/office/powerpoint/2010/main" val="3127350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09800" y="609600"/>
            <a:ext cx="7772400" cy="685800"/>
          </a:xfrm>
        </p:spPr>
        <p:txBody>
          <a:bodyPr/>
          <a:lstStyle/>
          <a:p>
            <a:pPr eaLnBrk="1" hangingPunct="1"/>
            <a:r>
              <a:rPr lang="ja-JP" altLang="en-US" sz="3200"/>
              <a:t>経済特区</a:t>
            </a:r>
          </a:p>
        </p:txBody>
      </p:sp>
      <p:sp>
        <p:nvSpPr>
          <p:cNvPr id="11267" name="Rectangle 3"/>
          <p:cNvSpPr>
            <a:spLocks noGrp="1" noChangeArrowheads="1"/>
          </p:cNvSpPr>
          <p:nvPr>
            <p:ph type="body" idx="1"/>
          </p:nvPr>
        </p:nvSpPr>
        <p:spPr>
          <a:xfrm>
            <a:off x="2209800" y="1371600"/>
            <a:ext cx="7772400" cy="4724400"/>
          </a:xfrm>
        </p:spPr>
        <p:txBody>
          <a:bodyPr/>
          <a:lstStyle/>
          <a:p>
            <a:pPr eaLnBrk="1" hangingPunct="1">
              <a:buFontTx/>
              <a:buNone/>
            </a:pPr>
            <a:r>
              <a:rPr lang="ja-JP" altLang="en-US" smtClean="0"/>
              <a:t>「飛び地」としての特区（第二国境線）</a:t>
            </a:r>
          </a:p>
          <a:p>
            <a:pPr eaLnBrk="1" hangingPunct="1">
              <a:buFontTx/>
              <a:buNone/>
            </a:pPr>
            <a:r>
              <a:rPr lang="ja-JP" altLang="en-US" smtClean="0"/>
              <a:t>「輸血」にたよる</a:t>
            </a:r>
          </a:p>
          <a:p>
            <a:pPr eaLnBrk="1" hangingPunct="1">
              <a:buFontTx/>
              <a:buNone/>
            </a:pPr>
            <a:r>
              <a:rPr lang="ja-JP" altLang="en-US" smtClean="0"/>
              <a:t>→鄧小平</a:t>
            </a:r>
            <a:r>
              <a:rPr lang="en-US" altLang="ja-JP" smtClean="0"/>
              <a:t>84</a:t>
            </a:r>
            <a:r>
              <a:rPr lang="ja-JP" altLang="en-US" smtClean="0"/>
              <a:t>年に特区視察「特区好」</a:t>
            </a:r>
          </a:p>
          <a:p>
            <a:pPr eaLnBrk="1" hangingPunct="1">
              <a:buFontTx/>
              <a:buNone/>
            </a:pPr>
            <a:r>
              <a:rPr lang="ja-JP" altLang="en-US" smtClean="0"/>
              <a:t>所得税は</a:t>
            </a:r>
            <a:r>
              <a:rPr lang="en-US" altLang="ja-JP" smtClean="0"/>
              <a:t>15</a:t>
            </a:r>
            <a:r>
              <a:rPr lang="ja-JP" altLang="en-US" smtClean="0"/>
              <a:t>％</a:t>
            </a:r>
          </a:p>
        </p:txBody>
      </p:sp>
    </p:spTree>
    <p:extLst>
      <p:ext uri="{BB962C8B-B14F-4D97-AF65-F5344CB8AC3E}">
        <p14:creationId xmlns:p14="http://schemas.microsoft.com/office/powerpoint/2010/main" val="335535325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ppt_x</p:attrName>
                                        </p:attrNameLst>
                                      </p:cBhvr>
                                      <p:tavLst>
                                        <p:tav tm="0">
                                          <p:val>
                                            <p:strVal val="#ppt_x-.2"/>
                                          </p:val>
                                        </p:tav>
                                        <p:tav tm="100000">
                                          <p:val>
                                            <p:strVal val="#ppt_x"/>
                                          </p:val>
                                        </p:tav>
                                      </p:tavLst>
                                    </p:anim>
                                    <p:anim calcmode="lin" valueType="num">
                                      <p:cBhvr>
                                        <p:cTn id="8" dur="1000" fill="hold"/>
                                        <p:tgtEl>
                                          <p:spTgt spid="112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267">
                                            <p:txEl>
                                              <p:pRg st="0" end="0"/>
                                            </p:txEl>
                                          </p:spTgt>
                                        </p:tgtEl>
                                        <p:attrNameLst>
                                          <p:attrName>style.visibility</p:attrName>
                                        </p:attrNameLst>
                                      </p:cBhvr>
                                      <p:to>
                                        <p:strVal val="visible"/>
                                      </p:to>
                                    </p:set>
                                    <p:animEffect transition="in" filter="fade">
                                      <p:cBhvr>
                                        <p:cTn id="14" dur="500"/>
                                        <p:tgtEl>
                                          <p:spTgt spid="11267">
                                            <p:txEl>
                                              <p:pRg st="0" end="0"/>
                                            </p:txEl>
                                          </p:spTgt>
                                        </p:tgtEl>
                                      </p:cBhvr>
                                    </p:animEffect>
                                    <p:anim calcmode="lin" valueType="num">
                                      <p:cBhvr>
                                        <p:cTn id="15"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26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animEffect transition="in" filter="fade">
                                      <p:cBhvr>
                                        <p:cTn id="21" dur="500"/>
                                        <p:tgtEl>
                                          <p:spTgt spid="11267">
                                            <p:txEl>
                                              <p:pRg st="1" end="1"/>
                                            </p:txEl>
                                          </p:spTgt>
                                        </p:tgtEl>
                                      </p:cBhvr>
                                    </p:animEffect>
                                    <p:anim calcmode="lin" valueType="num">
                                      <p:cBhvr>
                                        <p:cTn id="22"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26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267">
                                            <p:txEl>
                                              <p:pRg st="2" end="2"/>
                                            </p:txEl>
                                          </p:spTgt>
                                        </p:tgtEl>
                                        <p:attrNameLst>
                                          <p:attrName>style.visibility</p:attrName>
                                        </p:attrNameLst>
                                      </p:cBhvr>
                                      <p:to>
                                        <p:strVal val="visible"/>
                                      </p:to>
                                    </p:set>
                                    <p:animEffect transition="in" filter="fade">
                                      <p:cBhvr>
                                        <p:cTn id="28" dur="500"/>
                                        <p:tgtEl>
                                          <p:spTgt spid="11267">
                                            <p:txEl>
                                              <p:pRg st="2" end="2"/>
                                            </p:txEl>
                                          </p:spTgt>
                                        </p:tgtEl>
                                      </p:cBhvr>
                                    </p:animEffect>
                                    <p:anim calcmode="lin" valueType="num">
                                      <p:cBhvr>
                                        <p:cTn id="2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26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1267">
                                            <p:txEl>
                                              <p:pRg st="3" end="3"/>
                                            </p:txEl>
                                          </p:spTgt>
                                        </p:tgtEl>
                                        <p:attrNameLst>
                                          <p:attrName>style.visibility</p:attrName>
                                        </p:attrNameLst>
                                      </p:cBhvr>
                                      <p:to>
                                        <p:strVal val="visible"/>
                                      </p:to>
                                    </p:set>
                                    <p:animEffect transition="in" filter="fade">
                                      <p:cBhvr>
                                        <p:cTn id="35" dur="500"/>
                                        <p:tgtEl>
                                          <p:spTgt spid="11267">
                                            <p:txEl>
                                              <p:pRg st="3" end="3"/>
                                            </p:txEl>
                                          </p:spTgt>
                                        </p:tgtEl>
                                      </p:cBhvr>
                                    </p:animEffect>
                                    <p:anim calcmode="lin" valueType="num">
                                      <p:cBhvr>
                                        <p:cTn id="36"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126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09800" y="609600"/>
            <a:ext cx="7772400" cy="685800"/>
          </a:xfrm>
        </p:spPr>
        <p:txBody>
          <a:bodyPr/>
          <a:lstStyle/>
          <a:p>
            <a:pPr eaLnBrk="1" hangingPunct="1"/>
            <a:r>
              <a:rPr lang="ja-JP" altLang="en-US" sz="3200"/>
              <a:t>合弁法施行細則とプラザ合意</a:t>
            </a:r>
          </a:p>
        </p:txBody>
      </p:sp>
      <p:sp>
        <p:nvSpPr>
          <p:cNvPr id="5123" name="Rectangle 3"/>
          <p:cNvSpPr>
            <a:spLocks noGrp="1" noChangeArrowheads="1"/>
          </p:cNvSpPr>
          <p:nvPr>
            <p:ph type="body" idx="1"/>
          </p:nvPr>
        </p:nvSpPr>
        <p:spPr>
          <a:xfrm>
            <a:off x="2209800" y="1371600"/>
            <a:ext cx="7772400" cy="4724400"/>
          </a:xfrm>
        </p:spPr>
        <p:txBody>
          <a:bodyPr/>
          <a:lstStyle/>
          <a:p>
            <a:pPr eaLnBrk="1" hangingPunct="1">
              <a:buFontTx/>
              <a:buNone/>
            </a:pPr>
            <a:r>
              <a:rPr lang="en-US" altLang="ja-JP" smtClean="0"/>
              <a:t>83</a:t>
            </a:r>
            <a:r>
              <a:rPr lang="ja-JP" altLang="en-US" smtClean="0"/>
              <a:t>年　合弁法施行細則公布</a:t>
            </a:r>
          </a:p>
          <a:p>
            <a:pPr eaLnBrk="1" hangingPunct="1">
              <a:buFontTx/>
              <a:buNone/>
            </a:pPr>
            <a:r>
              <a:rPr lang="en-US" altLang="ja-JP" smtClean="0"/>
              <a:t>84</a:t>
            </a:r>
            <a:r>
              <a:rPr lang="ja-JP" altLang="en-US" smtClean="0"/>
              <a:t>年　沿海</a:t>
            </a:r>
            <a:r>
              <a:rPr lang="en-US" altLang="ja-JP" smtClean="0"/>
              <a:t>14</a:t>
            </a:r>
            <a:r>
              <a:rPr lang="ja-JP" altLang="en-US" smtClean="0"/>
              <a:t>都市開放</a:t>
            </a:r>
          </a:p>
          <a:p>
            <a:pPr eaLnBrk="1" hangingPunct="1">
              <a:buFontTx/>
              <a:buNone/>
            </a:pPr>
            <a:r>
              <a:rPr lang="en-US" altLang="ja-JP" smtClean="0"/>
              <a:t>85</a:t>
            </a:r>
            <a:r>
              <a:rPr lang="ja-JP" altLang="en-US" smtClean="0"/>
              <a:t>年　プラザ合意（米ドル安）</a:t>
            </a:r>
          </a:p>
          <a:p>
            <a:pPr eaLnBrk="1" hangingPunct="1">
              <a:buFontTx/>
              <a:buNone/>
            </a:pPr>
            <a:r>
              <a:rPr lang="ja-JP" altLang="en-US" smtClean="0"/>
              <a:t>　　→日本や欧米資本が対中投資を活発化</a:t>
            </a:r>
          </a:p>
          <a:p>
            <a:pPr eaLnBrk="1" hangingPunct="1">
              <a:buFontTx/>
              <a:buNone/>
            </a:pPr>
            <a:r>
              <a:rPr lang="ja-JP" altLang="en-US" smtClean="0"/>
              <a:t>　　→ＮＩＥＳの賃金が上がり始める</a:t>
            </a:r>
          </a:p>
          <a:p>
            <a:pPr eaLnBrk="1" hangingPunct="1">
              <a:buFontTx/>
              <a:buNone/>
            </a:pPr>
            <a:r>
              <a:rPr lang="ja-JP" altLang="en-US" smtClean="0"/>
              <a:t>　　　　　→ＮＩＥＳから中国へ投資先を変更す　　　　　</a:t>
            </a:r>
          </a:p>
          <a:p>
            <a:pPr eaLnBrk="1" hangingPunct="1">
              <a:buFontTx/>
              <a:buNone/>
            </a:pPr>
            <a:r>
              <a:rPr lang="ja-JP" altLang="en-US" smtClean="0"/>
              <a:t>　　　　　　るケースも</a:t>
            </a:r>
          </a:p>
          <a:p>
            <a:pPr eaLnBrk="1" hangingPunct="1">
              <a:buFontTx/>
              <a:buNone/>
            </a:pPr>
            <a:endParaRPr lang="en-US" altLang="ja-JP" smtClean="0"/>
          </a:p>
        </p:txBody>
      </p:sp>
    </p:spTree>
    <p:extLst>
      <p:ext uri="{BB962C8B-B14F-4D97-AF65-F5344CB8AC3E}">
        <p14:creationId xmlns:p14="http://schemas.microsoft.com/office/powerpoint/2010/main" val="236529032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Effect transition="in" filter="fade">
                                      <p:cBhvr>
                                        <p:cTn id="14" dur="500"/>
                                        <p:tgtEl>
                                          <p:spTgt spid="5123">
                                            <p:txEl>
                                              <p:pRg st="0" end="0"/>
                                            </p:txEl>
                                          </p:spTgt>
                                        </p:tgtEl>
                                      </p:cBhvr>
                                    </p:animEffect>
                                    <p:anim calcmode="lin" valueType="num">
                                      <p:cBhvr>
                                        <p:cTn id="15"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Effect transition="in" filter="fade">
                                      <p:cBhvr>
                                        <p:cTn id="21" dur="500"/>
                                        <p:tgtEl>
                                          <p:spTgt spid="5123">
                                            <p:txEl>
                                              <p:pRg st="1" end="1"/>
                                            </p:txEl>
                                          </p:spTgt>
                                        </p:tgtEl>
                                      </p:cBhvr>
                                    </p:animEffect>
                                    <p:anim calcmode="lin" valueType="num">
                                      <p:cBhvr>
                                        <p:cTn id="22"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12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123">
                                            <p:txEl>
                                              <p:pRg st="2" end="2"/>
                                            </p:txEl>
                                          </p:spTgt>
                                        </p:tgtEl>
                                        <p:attrNameLst>
                                          <p:attrName>style.visibility</p:attrName>
                                        </p:attrNameLst>
                                      </p:cBhvr>
                                      <p:to>
                                        <p:strVal val="visible"/>
                                      </p:to>
                                    </p:set>
                                    <p:animEffect transition="in" filter="fade">
                                      <p:cBhvr>
                                        <p:cTn id="28" dur="500"/>
                                        <p:tgtEl>
                                          <p:spTgt spid="5123">
                                            <p:txEl>
                                              <p:pRg st="2" end="2"/>
                                            </p:txEl>
                                          </p:spTgt>
                                        </p:tgtEl>
                                      </p:cBhvr>
                                    </p:animEffect>
                                    <p:anim calcmode="lin" valueType="num">
                                      <p:cBhvr>
                                        <p:cTn id="2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12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5123">
                                            <p:txEl>
                                              <p:pRg st="3" end="3"/>
                                            </p:txEl>
                                          </p:spTgt>
                                        </p:tgtEl>
                                        <p:attrNameLst>
                                          <p:attrName>style.visibility</p:attrName>
                                        </p:attrNameLst>
                                      </p:cBhvr>
                                      <p:to>
                                        <p:strVal val="visible"/>
                                      </p:to>
                                    </p:set>
                                    <p:animEffect transition="in" filter="fade">
                                      <p:cBhvr>
                                        <p:cTn id="35" dur="500"/>
                                        <p:tgtEl>
                                          <p:spTgt spid="5123">
                                            <p:txEl>
                                              <p:pRg st="3" end="3"/>
                                            </p:txEl>
                                          </p:spTgt>
                                        </p:tgtEl>
                                      </p:cBhvr>
                                    </p:animEffect>
                                    <p:anim calcmode="lin" valueType="num">
                                      <p:cBhvr>
                                        <p:cTn id="36"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512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5123">
                                            <p:txEl>
                                              <p:pRg st="4" end="4"/>
                                            </p:txEl>
                                          </p:spTgt>
                                        </p:tgtEl>
                                        <p:attrNameLst>
                                          <p:attrName>style.visibility</p:attrName>
                                        </p:attrNameLst>
                                      </p:cBhvr>
                                      <p:to>
                                        <p:strVal val="visible"/>
                                      </p:to>
                                    </p:set>
                                    <p:animEffect transition="in" filter="fade">
                                      <p:cBhvr>
                                        <p:cTn id="42" dur="500"/>
                                        <p:tgtEl>
                                          <p:spTgt spid="5123">
                                            <p:txEl>
                                              <p:pRg st="4" end="4"/>
                                            </p:txEl>
                                          </p:spTgt>
                                        </p:tgtEl>
                                      </p:cBhvr>
                                    </p:animEffect>
                                    <p:anim calcmode="lin" valueType="num">
                                      <p:cBhvr>
                                        <p:cTn id="43"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512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5123">
                                            <p:txEl>
                                              <p:pRg st="5" end="5"/>
                                            </p:txEl>
                                          </p:spTgt>
                                        </p:tgtEl>
                                        <p:attrNameLst>
                                          <p:attrName>style.visibility</p:attrName>
                                        </p:attrNameLst>
                                      </p:cBhvr>
                                      <p:to>
                                        <p:strVal val="visible"/>
                                      </p:to>
                                    </p:set>
                                    <p:animEffect transition="in" filter="fade">
                                      <p:cBhvr>
                                        <p:cTn id="49" dur="500"/>
                                        <p:tgtEl>
                                          <p:spTgt spid="5123">
                                            <p:txEl>
                                              <p:pRg st="5" end="5"/>
                                            </p:txEl>
                                          </p:spTgt>
                                        </p:tgtEl>
                                      </p:cBhvr>
                                    </p:animEffect>
                                    <p:anim calcmode="lin" valueType="num">
                                      <p:cBhvr>
                                        <p:cTn id="50"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5123">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5123">
                                            <p:txEl>
                                              <p:pRg st="6" end="6"/>
                                            </p:txEl>
                                          </p:spTgt>
                                        </p:tgtEl>
                                        <p:attrNameLst>
                                          <p:attrName>style.visibility</p:attrName>
                                        </p:attrNameLst>
                                      </p:cBhvr>
                                      <p:to>
                                        <p:strVal val="visible"/>
                                      </p:to>
                                    </p:set>
                                    <p:animEffect transition="in" filter="fade">
                                      <p:cBhvr>
                                        <p:cTn id="56" dur="500"/>
                                        <p:tgtEl>
                                          <p:spTgt spid="5123">
                                            <p:txEl>
                                              <p:pRg st="6" end="6"/>
                                            </p:txEl>
                                          </p:spTgt>
                                        </p:tgtEl>
                                      </p:cBhvr>
                                    </p:animEffect>
                                    <p:anim calcmode="lin" valueType="num">
                                      <p:cBhvr>
                                        <p:cTn id="57"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5123">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enk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762000"/>
            <a:ext cx="6172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146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09800" y="609600"/>
            <a:ext cx="7772400" cy="838200"/>
          </a:xfrm>
        </p:spPr>
        <p:txBody>
          <a:bodyPr/>
          <a:lstStyle/>
          <a:p>
            <a:pPr eaLnBrk="1" hangingPunct="1"/>
            <a:r>
              <a:rPr lang="en-US" altLang="ja-JP" sz="3200"/>
              <a:t>80</a:t>
            </a:r>
            <a:r>
              <a:rPr lang="ja-JP" altLang="en-US" sz="3200"/>
              <a:t>年代後半</a:t>
            </a:r>
          </a:p>
        </p:txBody>
      </p:sp>
      <p:sp>
        <p:nvSpPr>
          <p:cNvPr id="13315" name="Rectangle 3"/>
          <p:cNvSpPr>
            <a:spLocks noGrp="1" noChangeArrowheads="1"/>
          </p:cNvSpPr>
          <p:nvPr>
            <p:ph type="body" idx="1"/>
          </p:nvPr>
        </p:nvSpPr>
        <p:spPr>
          <a:xfrm>
            <a:off x="2209800" y="1371600"/>
            <a:ext cx="7772400" cy="4724400"/>
          </a:xfrm>
        </p:spPr>
        <p:txBody>
          <a:bodyPr/>
          <a:lstStyle/>
          <a:p>
            <a:pPr eaLnBrk="1" hangingPunct="1">
              <a:buFontTx/>
              <a:buNone/>
            </a:pPr>
            <a:r>
              <a:rPr lang="en-US" altLang="ja-JP" smtClean="0"/>
              <a:t>88</a:t>
            </a:r>
            <a:r>
              <a:rPr lang="ja-JP" altLang="en-US" smtClean="0"/>
              <a:t>年　沿海地域発展戦略（両頭在外）</a:t>
            </a:r>
          </a:p>
          <a:p>
            <a:pPr eaLnBrk="1" hangingPunct="1">
              <a:buFontTx/>
              <a:buNone/>
            </a:pPr>
            <a:r>
              <a:rPr lang="ja-JP" altLang="en-US" smtClean="0"/>
              <a:t>　　　　（国際大循環論）</a:t>
            </a:r>
          </a:p>
          <a:p>
            <a:pPr eaLnBrk="1" hangingPunct="1">
              <a:buFontTx/>
              <a:buNone/>
            </a:pPr>
            <a:r>
              <a:rPr lang="ja-JP" altLang="en-US" smtClean="0"/>
              <a:t>　第一段階　沿海地域に労働集約産業を</a:t>
            </a:r>
          </a:p>
          <a:p>
            <a:pPr eaLnBrk="1" hangingPunct="1">
              <a:buFontTx/>
              <a:buNone/>
            </a:pPr>
            <a:r>
              <a:rPr lang="ja-JP" altLang="en-US" smtClean="0"/>
              <a:t>　第二段階　労働集約産業は内陸地に</a:t>
            </a:r>
          </a:p>
          <a:p>
            <a:pPr eaLnBrk="1" hangingPunct="1">
              <a:buFontTx/>
              <a:buNone/>
            </a:pPr>
            <a:r>
              <a:rPr lang="ja-JP" altLang="en-US" smtClean="0"/>
              <a:t>　　（郷鎮企業の豊富な労働力を活用）</a:t>
            </a:r>
          </a:p>
          <a:p>
            <a:pPr eaLnBrk="1" hangingPunct="1">
              <a:buFontTx/>
              <a:buNone/>
            </a:pPr>
            <a:r>
              <a:rPr lang="ja-JP" altLang="en-US" smtClean="0"/>
              <a:t>　　沿海地域には資本集約産業や技術集約産業を</a:t>
            </a:r>
          </a:p>
          <a:p>
            <a:pPr eaLnBrk="1" hangingPunct="1">
              <a:buFontTx/>
              <a:buNone/>
            </a:pPr>
            <a:r>
              <a:rPr lang="en-US" altLang="ja-JP" smtClean="0"/>
              <a:t>89</a:t>
            </a:r>
            <a:r>
              <a:rPr lang="ja-JP" altLang="en-US" smtClean="0"/>
              <a:t>年　六・四事件（欧米の大型投資が減少）</a:t>
            </a:r>
          </a:p>
        </p:txBody>
      </p:sp>
    </p:spTree>
    <p:extLst>
      <p:ext uri="{BB962C8B-B14F-4D97-AF65-F5344CB8AC3E}">
        <p14:creationId xmlns:p14="http://schemas.microsoft.com/office/powerpoint/2010/main" val="426917130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ppt_x</p:attrName>
                                        </p:attrNameLst>
                                      </p:cBhvr>
                                      <p:tavLst>
                                        <p:tav tm="0">
                                          <p:val>
                                            <p:strVal val="#ppt_x-.2"/>
                                          </p:val>
                                        </p:tav>
                                        <p:tav tm="100000">
                                          <p:val>
                                            <p:strVal val="#ppt_x"/>
                                          </p:val>
                                        </p:tav>
                                      </p:tavLst>
                                    </p:anim>
                                    <p:anim calcmode="lin" valueType="num">
                                      <p:cBhvr>
                                        <p:cTn id="8" dur="1000" fill="hold"/>
                                        <p:tgtEl>
                                          <p:spTgt spid="133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500"/>
                                        <p:tgtEl>
                                          <p:spTgt spid="13315">
                                            <p:txEl>
                                              <p:pRg st="0" end="0"/>
                                            </p:txEl>
                                          </p:spTgt>
                                        </p:tgtEl>
                                      </p:cBhvr>
                                    </p:animEffect>
                                    <p:anim calcmode="lin" valueType="num">
                                      <p:cBhvr>
                                        <p:cTn id="15"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331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3315">
                                            <p:txEl>
                                              <p:pRg st="1" end="1"/>
                                            </p:txEl>
                                          </p:spTgt>
                                        </p:tgtEl>
                                        <p:attrNameLst>
                                          <p:attrName>style.visibility</p:attrName>
                                        </p:attrNameLst>
                                      </p:cBhvr>
                                      <p:to>
                                        <p:strVal val="visible"/>
                                      </p:to>
                                    </p:set>
                                    <p:animEffect transition="in" filter="fade">
                                      <p:cBhvr>
                                        <p:cTn id="21" dur="500"/>
                                        <p:tgtEl>
                                          <p:spTgt spid="13315">
                                            <p:txEl>
                                              <p:pRg st="1" end="1"/>
                                            </p:txEl>
                                          </p:spTgt>
                                        </p:tgtEl>
                                      </p:cBhvr>
                                    </p:animEffect>
                                    <p:anim calcmode="lin" valueType="num">
                                      <p:cBhvr>
                                        <p:cTn id="22"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331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3315">
                                            <p:txEl>
                                              <p:pRg st="2" end="2"/>
                                            </p:txEl>
                                          </p:spTgt>
                                        </p:tgtEl>
                                        <p:attrNameLst>
                                          <p:attrName>style.visibility</p:attrName>
                                        </p:attrNameLst>
                                      </p:cBhvr>
                                      <p:to>
                                        <p:strVal val="visible"/>
                                      </p:to>
                                    </p:set>
                                    <p:animEffect transition="in" filter="fade">
                                      <p:cBhvr>
                                        <p:cTn id="28" dur="500"/>
                                        <p:tgtEl>
                                          <p:spTgt spid="13315">
                                            <p:txEl>
                                              <p:pRg st="2" end="2"/>
                                            </p:txEl>
                                          </p:spTgt>
                                        </p:tgtEl>
                                      </p:cBhvr>
                                    </p:animEffect>
                                    <p:anim calcmode="lin" valueType="num">
                                      <p:cBhvr>
                                        <p:cTn id="29"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331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3315">
                                            <p:txEl>
                                              <p:pRg st="3" end="3"/>
                                            </p:txEl>
                                          </p:spTgt>
                                        </p:tgtEl>
                                        <p:attrNameLst>
                                          <p:attrName>style.visibility</p:attrName>
                                        </p:attrNameLst>
                                      </p:cBhvr>
                                      <p:to>
                                        <p:strVal val="visible"/>
                                      </p:to>
                                    </p:set>
                                    <p:animEffect transition="in" filter="fade">
                                      <p:cBhvr>
                                        <p:cTn id="35" dur="500"/>
                                        <p:tgtEl>
                                          <p:spTgt spid="13315">
                                            <p:txEl>
                                              <p:pRg st="3" end="3"/>
                                            </p:txEl>
                                          </p:spTgt>
                                        </p:tgtEl>
                                      </p:cBhvr>
                                    </p:animEffect>
                                    <p:anim calcmode="lin" valueType="num">
                                      <p:cBhvr>
                                        <p:cTn id="36"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331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3315">
                                            <p:txEl>
                                              <p:pRg st="4" end="4"/>
                                            </p:txEl>
                                          </p:spTgt>
                                        </p:tgtEl>
                                        <p:attrNameLst>
                                          <p:attrName>style.visibility</p:attrName>
                                        </p:attrNameLst>
                                      </p:cBhvr>
                                      <p:to>
                                        <p:strVal val="visible"/>
                                      </p:to>
                                    </p:set>
                                    <p:animEffect transition="in" filter="fade">
                                      <p:cBhvr>
                                        <p:cTn id="42" dur="500"/>
                                        <p:tgtEl>
                                          <p:spTgt spid="13315">
                                            <p:txEl>
                                              <p:pRg st="4" end="4"/>
                                            </p:txEl>
                                          </p:spTgt>
                                        </p:tgtEl>
                                      </p:cBhvr>
                                    </p:animEffect>
                                    <p:anim calcmode="lin" valueType="num">
                                      <p:cBhvr>
                                        <p:cTn id="43"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3315">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3315">
                                            <p:txEl>
                                              <p:pRg st="5" end="5"/>
                                            </p:txEl>
                                          </p:spTgt>
                                        </p:tgtEl>
                                        <p:attrNameLst>
                                          <p:attrName>style.visibility</p:attrName>
                                        </p:attrNameLst>
                                      </p:cBhvr>
                                      <p:to>
                                        <p:strVal val="visible"/>
                                      </p:to>
                                    </p:set>
                                    <p:animEffect transition="in" filter="fade">
                                      <p:cBhvr>
                                        <p:cTn id="49" dur="500"/>
                                        <p:tgtEl>
                                          <p:spTgt spid="13315">
                                            <p:txEl>
                                              <p:pRg st="5" end="5"/>
                                            </p:txEl>
                                          </p:spTgt>
                                        </p:tgtEl>
                                      </p:cBhvr>
                                    </p:animEffect>
                                    <p:anim calcmode="lin" valueType="num">
                                      <p:cBhvr>
                                        <p:cTn id="50"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3315">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13315">
                                            <p:txEl>
                                              <p:pRg st="6" end="6"/>
                                            </p:txEl>
                                          </p:spTgt>
                                        </p:tgtEl>
                                        <p:attrNameLst>
                                          <p:attrName>style.visibility</p:attrName>
                                        </p:attrNameLst>
                                      </p:cBhvr>
                                      <p:to>
                                        <p:strVal val="visible"/>
                                      </p:to>
                                    </p:set>
                                    <p:animEffect transition="in" filter="fade">
                                      <p:cBhvr>
                                        <p:cTn id="56" dur="500"/>
                                        <p:tgtEl>
                                          <p:spTgt spid="13315">
                                            <p:txEl>
                                              <p:pRg st="6" end="6"/>
                                            </p:txEl>
                                          </p:spTgt>
                                        </p:tgtEl>
                                      </p:cBhvr>
                                    </p:animEffect>
                                    <p:anim calcmode="lin" valueType="num">
                                      <p:cBhvr>
                                        <p:cTn id="57"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13315">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2209800" y="476250"/>
            <a:ext cx="7772400" cy="6121400"/>
          </a:xfrm>
        </p:spPr>
        <p:txBody>
          <a:bodyPr/>
          <a:lstStyle/>
          <a:p>
            <a:pPr eaLnBrk="1" hangingPunct="1">
              <a:lnSpc>
                <a:spcPct val="90000"/>
              </a:lnSpc>
              <a:buFontTx/>
              <a:buNone/>
            </a:pPr>
            <a:r>
              <a:rPr lang="en-US" altLang="ja-JP" smtClean="0"/>
              <a:t>92</a:t>
            </a:r>
            <a:r>
              <a:rPr lang="ja-JP" altLang="en-US" smtClean="0"/>
              <a:t>年　鄧小平の南巡講話</a:t>
            </a:r>
          </a:p>
          <a:p>
            <a:pPr eaLnBrk="1" hangingPunct="1">
              <a:lnSpc>
                <a:spcPct val="90000"/>
              </a:lnSpc>
              <a:buFontTx/>
              <a:buNone/>
            </a:pPr>
            <a:r>
              <a:rPr lang="ja-JP" altLang="en-US" smtClean="0"/>
              <a:t>　　　　三沿開発</a:t>
            </a:r>
          </a:p>
          <a:p>
            <a:pPr eaLnBrk="1" hangingPunct="1">
              <a:lnSpc>
                <a:spcPct val="90000"/>
              </a:lnSpc>
              <a:buFontTx/>
              <a:buNone/>
            </a:pPr>
            <a:r>
              <a:rPr lang="en-US" altLang="ja-JP" smtClean="0"/>
              <a:t>93</a:t>
            </a:r>
            <a:r>
              <a:rPr lang="ja-JP" altLang="en-US" smtClean="0"/>
              <a:t>年　土地への投資増大</a:t>
            </a:r>
          </a:p>
          <a:p>
            <a:pPr eaLnBrk="1" hangingPunct="1">
              <a:lnSpc>
                <a:spcPct val="90000"/>
              </a:lnSpc>
              <a:buFontTx/>
              <a:buNone/>
            </a:pPr>
            <a:r>
              <a:rPr lang="en-US" altLang="ja-JP" smtClean="0"/>
              <a:t>95</a:t>
            </a:r>
            <a:r>
              <a:rPr lang="ja-JP" altLang="en-US" smtClean="0"/>
              <a:t>年　新しい外資導入ガイドライン</a:t>
            </a:r>
          </a:p>
          <a:p>
            <a:pPr eaLnBrk="1" hangingPunct="1">
              <a:lnSpc>
                <a:spcPct val="90000"/>
              </a:lnSpc>
              <a:buFontTx/>
              <a:buNone/>
            </a:pPr>
            <a:r>
              <a:rPr lang="ja-JP" altLang="en-US" smtClean="0"/>
              <a:t>　　　単純な委託加工型の案件は沿海地域では認可せず</a:t>
            </a:r>
          </a:p>
          <a:p>
            <a:pPr eaLnBrk="1" hangingPunct="1">
              <a:lnSpc>
                <a:spcPct val="90000"/>
              </a:lnSpc>
              <a:buFontTx/>
              <a:buNone/>
            </a:pPr>
            <a:r>
              <a:rPr lang="ja-JP" altLang="en-US" smtClean="0"/>
              <a:t>　　⇒実効性に疑問</a:t>
            </a:r>
          </a:p>
          <a:p>
            <a:pPr eaLnBrk="1" hangingPunct="1">
              <a:lnSpc>
                <a:spcPct val="90000"/>
              </a:lnSpc>
              <a:buFontTx/>
              <a:buNone/>
            </a:pPr>
            <a:r>
              <a:rPr lang="en-US" altLang="ja-JP" smtClean="0"/>
              <a:t>01</a:t>
            </a:r>
            <a:r>
              <a:rPr lang="ja-JP" altLang="en-US" smtClean="0"/>
              <a:t>年　</a:t>
            </a:r>
            <a:r>
              <a:rPr lang="en-US" altLang="ja-JP" smtClean="0"/>
              <a:t>WTO</a:t>
            </a:r>
            <a:r>
              <a:rPr lang="ja-JP" altLang="en-US" smtClean="0"/>
              <a:t>加盟　サービス業および自動車産業が投資が増加</a:t>
            </a:r>
          </a:p>
          <a:p>
            <a:pPr eaLnBrk="1" hangingPunct="1">
              <a:lnSpc>
                <a:spcPct val="90000"/>
              </a:lnSpc>
              <a:buFontTx/>
              <a:buNone/>
            </a:pPr>
            <a:r>
              <a:rPr lang="ja-JP" altLang="en-US" smtClean="0"/>
              <a:t>国内販売型が増加</a:t>
            </a:r>
          </a:p>
          <a:p>
            <a:pPr eaLnBrk="1" hangingPunct="1">
              <a:lnSpc>
                <a:spcPct val="90000"/>
              </a:lnSpc>
              <a:buFontTx/>
              <a:buNone/>
            </a:pPr>
            <a:r>
              <a:rPr lang="en-US" altLang="ja-JP" smtClean="0"/>
              <a:t>07</a:t>
            </a:r>
            <a:r>
              <a:rPr lang="ja-JP" altLang="en-US" smtClean="0"/>
              <a:t>年頃から　加工業が中部へ</a:t>
            </a:r>
          </a:p>
        </p:txBody>
      </p:sp>
    </p:spTree>
    <p:extLst>
      <p:ext uri="{BB962C8B-B14F-4D97-AF65-F5344CB8AC3E}">
        <p14:creationId xmlns:p14="http://schemas.microsoft.com/office/powerpoint/2010/main" val="382999481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anim calcmode="lin" valueType="num">
                                      <p:cBhvr>
                                        <p:cTn id="8"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43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339">
                                            <p:txEl>
                                              <p:pRg st="1" end="1"/>
                                            </p:txEl>
                                          </p:spTgt>
                                        </p:tgtEl>
                                        <p:attrNameLst>
                                          <p:attrName>style.visibility</p:attrName>
                                        </p:attrNameLst>
                                      </p:cBhvr>
                                      <p:to>
                                        <p:strVal val="visible"/>
                                      </p:to>
                                    </p:set>
                                    <p:animEffect transition="in" filter="fade">
                                      <p:cBhvr>
                                        <p:cTn id="14" dur="500"/>
                                        <p:tgtEl>
                                          <p:spTgt spid="14339">
                                            <p:txEl>
                                              <p:pRg st="1" end="1"/>
                                            </p:txEl>
                                          </p:spTgt>
                                        </p:tgtEl>
                                      </p:cBhvr>
                                    </p:animEffect>
                                    <p:anim calcmode="lin" valueType="num">
                                      <p:cBhvr>
                                        <p:cTn id="15"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433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4339">
                                            <p:txEl>
                                              <p:pRg st="2" end="2"/>
                                            </p:txEl>
                                          </p:spTgt>
                                        </p:tgtEl>
                                        <p:attrNameLst>
                                          <p:attrName>style.visibility</p:attrName>
                                        </p:attrNameLst>
                                      </p:cBhvr>
                                      <p:to>
                                        <p:strVal val="visible"/>
                                      </p:to>
                                    </p:set>
                                    <p:animEffect transition="in" filter="fade">
                                      <p:cBhvr>
                                        <p:cTn id="21" dur="500"/>
                                        <p:tgtEl>
                                          <p:spTgt spid="14339">
                                            <p:txEl>
                                              <p:pRg st="2" end="2"/>
                                            </p:txEl>
                                          </p:spTgt>
                                        </p:tgtEl>
                                      </p:cBhvr>
                                    </p:animEffect>
                                    <p:anim calcmode="lin" valueType="num">
                                      <p:cBhvr>
                                        <p:cTn id="22"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433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4339">
                                            <p:txEl>
                                              <p:pRg st="3" end="3"/>
                                            </p:txEl>
                                          </p:spTgt>
                                        </p:tgtEl>
                                        <p:attrNameLst>
                                          <p:attrName>style.visibility</p:attrName>
                                        </p:attrNameLst>
                                      </p:cBhvr>
                                      <p:to>
                                        <p:strVal val="visible"/>
                                      </p:to>
                                    </p:set>
                                    <p:animEffect transition="in" filter="fade">
                                      <p:cBhvr>
                                        <p:cTn id="28" dur="500"/>
                                        <p:tgtEl>
                                          <p:spTgt spid="14339">
                                            <p:txEl>
                                              <p:pRg st="3" end="3"/>
                                            </p:txEl>
                                          </p:spTgt>
                                        </p:tgtEl>
                                      </p:cBhvr>
                                    </p:animEffect>
                                    <p:anim calcmode="lin" valueType="num">
                                      <p:cBhvr>
                                        <p:cTn id="29"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433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4339">
                                            <p:txEl>
                                              <p:pRg st="4" end="4"/>
                                            </p:txEl>
                                          </p:spTgt>
                                        </p:tgtEl>
                                        <p:attrNameLst>
                                          <p:attrName>style.visibility</p:attrName>
                                        </p:attrNameLst>
                                      </p:cBhvr>
                                      <p:to>
                                        <p:strVal val="visible"/>
                                      </p:to>
                                    </p:set>
                                    <p:animEffect transition="in" filter="fade">
                                      <p:cBhvr>
                                        <p:cTn id="35" dur="500"/>
                                        <p:tgtEl>
                                          <p:spTgt spid="14339">
                                            <p:txEl>
                                              <p:pRg st="4" end="4"/>
                                            </p:txEl>
                                          </p:spTgt>
                                        </p:tgtEl>
                                      </p:cBhvr>
                                    </p:animEffect>
                                    <p:anim calcmode="lin" valueType="num">
                                      <p:cBhvr>
                                        <p:cTn id="36"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14339">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4339">
                                            <p:txEl>
                                              <p:pRg st="5" end="5"/>
                                            </p:txEl>
                                          </p:spTgt>
                                        </p:tgtEl>
                                        <p:attrNameLst>
                                          <p:attrName>style.visibility</p:attrName>
                                        </p:attrNameLst>
                                      </p:cBhvr>
                                      <p:to>
                                        <p:strVal val="visible"/>
                                      </p:to>
                                    </p:set>
                                    <p:animEffect transition="in" filter="fade">
                                      <p:cBhvr>
                                        <p:cTn id="42" dur="500"/>
                                        <p:tgtEl>
                                          <p:spTgt spid="14339">
                                            <p:txEl>
                                              <p:pRg st="5" end="5"/>
                                            </p:txEl>
                                          </p:spTgt>
                                        </p:tgtEl>
                                      </p:cBhvr>
                                    </p:animEffect>
                                    <p:anim calcmode="lin" valueType="num">
                                      <p:cBhvr>
                                        <p:cTn id="43"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14339">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4339">
                                            <p:txEl>
                                              <p:pRg st="6" end="6"/>
                                            </p:txEl>
                                          </p:spTgt>
                                        </p:tgtEl>
                                        <p:attrNameLst>
                                          <p:attrName>style.visibility</p:attrName>
                                        </p:attrNameLst>
                                      </p:cBhvr>
                                      <p:to>
                                        <p:strVal val="visible"/>
                                      </p:to>
                                    </p:set>
                                    <p:animEffect transition="in" filter="fade">
                                      <p:cBhvr>
                                        <p:cTn id="49" dur="500"/>
                                        <p:tgtEl>
                                          <p:spTgt spid="14339">
                                            <p:txEl>
                                              <p:pRg st="6" end="6"/>
                                            </p:txEl>
                                          </p:spTgt>
                                        </p:tgtEl>
                                      </p:cBhvr>
                                    </p:animEffect>
                                    <p:anim calcmode="lin" valueType="num">
                                      <p:cBhvr>
                                        <p:cTn id="50" dur="5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14339">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14339">
                                            <p:txEl>
                                              <p:pRg st="7" end="7"/>
                                            </p:txEl>
                                          </p:spTgt>
                                        </p:tgtEl>
                                        <p:attrNameLst>
                                          <p:attrName>style.visibility</p:attrName>
                                        </p:attrNameLst>
                                      </p:cBhvr>
                                      <p:to>
                                        <p:strVal val="visible"/>
                                      </p:to>
                                    </p:set>
                                    <p:animEffect transition="in" filter="fade">
                                      <p:cBhvr>
                                        <p:cTn id="56" dur="500"/>
                                        <p:tgtEl>
                                          <p:spTgt spid="14339">
                                            <p:txEl>
                                              <p:pRg st="7" end="7"/>
                                            </p:txEl>
                                          </p:spTgt>
                                        </p:tgtEl>
                                      </p:cBhvr>
                                    </p:animEffect>
                                    <p:anim calcmode="lin" valueType="num">
                                      <p:cBhvr>
                                        <p:cTn id="57" dur="5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1433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14339">
                                            <p:txEl>
                                              <p:pRg st="8" end="8"/>
                                            </p:txEl>
                                          </p:spTgt>
                                        </p:tgtEl>
                                        <p:attrNameLst>
                                          <p:attrName>style.visibility</p:attrName>
                                        </p:attrNameLst>
                                      </p:cBhvr>
                                      <p:to>
                                        <p:strVal val="visible"/>
                                      </p:to>
                                    </p:set>
                                    <p:animEffect transition="in" filter="fade">
                                      <p:cBhvr>
                                        <p:cTn id="63" dur="500"/>
                                        <p:tgtEl>
                                          <p:spTgt spid="14339">
                                            <p:txEl>
                                              <p:pRg st="8" end="8"/>
                                            </p:txEl>
                                          </p:spTgt>
                                        </p:tgtEl>
                                      </p:cBhvr>
                                    </p:animEffect>
                                    <p:anim calcmode="lin" valueType="num">
                                      <p:cBhvr>
                                        <p:cTn id="64" dur="5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14339">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2209800" y="620714"/>
            <a:ext cx="7772400" cy="5475287"/>
          </a:xfrm>
        </p:spPr>
        <p:txBody>
          <a:bodyPr/>
          <a:lstStyle/>
          <a:p>
            <a:pPr eaLnBrk="1" hangingPunct="1">
              <a:buFontTx/>
              <a:buNone/>
            </a:pPr>
            <a:r>
              <a:rPr lang="en-US" altLang="ja-JP" smtClean="0"/>
              <a:t>08</a:t>
            </a:r>
            <a:r>
              <a:rPr lang="ja-JP" altLang="en-US" smtClean="0"/>
              <a:t>年</a:t>
            </a:r>
            <a:r>
              <a:rPr lang="en-US" altLang="ja-JP" smtClean="0"/>
              <a:t>1</a:t>
            </a:r>
            <a:r>
              <a:rPr lang="ja-JP" altLang="en-US" smtClean="0"/>
              <a:t>月より</a:t>
            </a:r>
          </a:p>
          <a:p>
            <a:pPr eaLnBrk="1" hangingPunct="1">
              <a:buFontTx/>
              <a:buNone/>
            </a:pPr>
            <a:r>
              <a:rPr lang="ja-JP" altLang="en-US" smtClean="0"/>
              <a:t>①外資系企業と国内企業の所得税を</a:t>
            </a:r>
            <a:r>
              <a:rPr lang="en-US" altLang="ja-JP" smtClean="0"/>
              <a:t>25</a:t>
            </a:r>
            <a:r>
              <a:rPr lang="ja-JP" altLang="en-US" smtClean="0"/>
              <a:t>％で統一</a:t>
            </a:r>
          </a:p>
          <a:p>
            <a:pPr eaLnBrk="1" hangingPunct="1">
              <a:buFontTx/>
              <a:buNone/>
            </a:pPr>
            <a:r>
              <a:rPr lang="ja-JP" altLang="en-US" smtClean="0"/>
              <a:t>②内外問わずハイテク企業、環境保護、省エネ関係、農林牧漁業とインフラ関係企業に対する優遇維持</a:t>
            </a:r>
          </a:p>
          <a:p>
            <a:pPr eaLnBrk="1" hangingPunct="1">
              <a:buFontTx/>
              <a:buNone/>
            </a:pPr>
            <a:r>
              <a:rPr lang="ja-JP" altLang="en-US" smtClean="0"/>
              <a:t>③二免三減の廃止</a:t>
            </a:r>
          </a:p>
          <a:p>
            <a:pPr eaLnBrk="1" hangingPunct="1">
              <a:buFontTx/>
              <a:buNone/>
            </a:pPr>
            <a:r>
              <a:rPr lang="ja-JP" altLang="en-US" smtClean="0"/>
              <a:t>④これまで優遇措置を受けていた外資系企業に対して</a:t>
            </a:r>
            <a:r>
              <a:rPr lang="en-US" altLang="ja-JP" smtClean="0"/>
              <a:t>5</a:t>
            </a:r>
            <a:r>
              <a:rPr lang="ja-JP" altLang="en-US" smtClean="0"/>
              <a:t>年間の過渡期措置</a:t>
            </a:r>
          </a:p>
        </p:txBody>
      </p:sp>
    </p:spTree>
    <p:extLst>
      <p:ext uri="{BB962C8B-B14F-4D97-AF65-F5344CB8AC3E}">
        <p14:creationId xmlns:p14="http://schemas.microsoft.com/office/powerpoint/2010/main" val="30051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09800" y="476251"/>
            <a:ext cx="7772400" cy="1008063"/>
          </a:xfrm>
        </p:spPr>
        <p:txBody>
          <a:bodyPr/>
          <a:lstStyle/>
          <a:p>
            <a:pPr eaLnBrk="1" hangingPunct="1"/>
            <a:r>
              <a:rPr lang="ja-JP" altLang="en-US" smtClean="0"/>
              <a:t>賃金</a:t>
            </a:r>
          </a:p>
        </p:txBody>
      </p:sp>
      <p:sp>
        <p:nvSpPr>
          <p:cNvPr id="32771" name="Rectangle 3"/>
          <p:cNvSpPr>
            <a:spLocks noGrp="1" noChangeArrowheads="1"/>
          </p:cNvSpPr>
          <p:nvPr>
            <p:ph type="body" idx="1"/>
          </p:nvPr>
        </p:nvSpPr>
        <p:spPr>
          <a:xfrm>
            <a:off x="2209800" y="1484314"/>
            <a:ext cx="7772400" cy="4611687"/>
          </a:xfrm>
        </p:spPr>
        <p:txBody>
          <a:bodyPr/>
          <a:lstStyle/>
          <a:p>
            <a:pPr eaLnBrk="1" hangingPunct="1">
              <a:buFontTx/>
              <a:buNone/>
            </a:pPr>
            <a:r>
              <a:rPr lang="en-US" altLang="ja-JP" dirty="0" smtClean="0"/>
              <a:t>2008</a:t>
            </a:r>
            <a:r>
              <a:rPr lang="ja-JP" altLang="en-US" dirty="0" smtClean="0"/>
              <a:t>年　新しい労働契約法</a:t>
            </a:r>
          </a:p>
          <a:p>
            <a:pPr eaLnBrk="1" hangingPunct="1">
              <a:buFontTx/>
              <a:buNone/>
            </a:pPr>
            <a:r>
              <a:rPr lang="ja-JP" altLang="en-US" dirty="0" smtClean="0"/>
              <a:t>中部地域にも外資系が設立される</a:t>
            </a:r>
          </a:p>
          <a:p>
            <a:pPr eaLnBrk="1" hangingPunct="1">
              <a:buFontTx/>
              <a:buNone/>
            </a:pPr>
            <a:r>
              <a:rPr lang="ja-JP" altLang="en-US" dirty="0" smtClean="0"/>
              <a:t>→近い地域に出稼ぎ</a:t>
            </a:r>
          </a:p>
          <a:p>
            <a:pPr eaLnBrk="1" hangingPunct="1">
              <a:buFontTx/>
              <a:buNone/>
            </a:pPr>
            <a:r>
              <a:rPr lang="ja-JP" altLang="en-US" dirty="0" smtClean="0"/>
              <a:t>→沿海地域で出稼ぎ労働者が集まらない</a:t>
            </a:r>
          </a:p>
          <a:p>
            <a:pPr eaLnBrk="1" hangingPunct="1">
              <a:buFontTx/>
              <a:buNone/>
            </a:pPr>
            <a:r>
              <a:rPr lang="ja-JP" altLang="en-US" dirty="0" smtClean="0"/>
              <a:t>→広州（</a:t>
            </a:r>
            <a:r>
              <a:rPr lang="en-US" altLang="ja-JP" dirty="0" smtClean="0"/>
              <a:t>1030</a:t>
            </a:r>
            <a:r>
              <a:rPr lang="ja-JP" altLang="en-US" dirty="0" smtClean="0"/>
              <a:t>元が最低賃金）→</a:t>
            </a:r>
            <a:r>
              <a:rPr lang="en-US" altLang="ja-JP" dirty="0" smtClean="0"/>
              <a:t>2016</a:t>
            </a:r>
            <a:r>
              <a:rPr lang="ja-JP" altLang="en-US" dirty="0" smtClean="0"/>
              <a:t>年には</a:t>
            </a:r>
            <a:r>
              <a:rPr lang="en-US" altLang="ja-JP" dirty="0" smtClean="0"/>
              <a:t>1895</a:t>
            </a:r>
            <a:r>
              <a:rPr lang="ja-JP" altLang="en-US" dirty="0" smtClean="0"/>
              <a:t>元に（深圳は</a:t>
            </a:r>
            <a:r>
              <a:rPr lang="en-US" altLang="ja-JP" dirty="0" smtClean="0"/>
              <a:t>2030</a:t>
            </a:r>
            <a:r>
              <a:rPr lang="ja-JP" altLang="en-US" smtClean="0"/>
              <a:t>元）</a:t>
            </a:r>
            <a:endParaRPr lang="ja-JP" altLang="en-US" dirty="0" smtClean="0"/>
          </a:p>
          <a:p>
            <a:pPr eaLnBrk="1" hangingPunct="1">
              <a:buFontTx/>
              <a:buNone/>
            </a:pPr>
            <a:r>
              <a:rPr lang="ja-JP" altLang="en-US" dirty="0" smtClean="0"/>
              <a:t>→台湾企業や香港企業の夜逃げ</a:t>
            </a:r>
          </a:p>
          <a:p>
            <a:pPr eaLnBrk="1" hangingPunct="1">
              <a:buFontTx/>
              <a:buNone/>
            </a:pPr>
            <a:endParaRPr lang="en-US" altLang="ja-JP" dirty="0" smtClean="0"/>
          </a:p>
        </p:txBody>
      </p:sp>
    </p:spTree>
    <p:extLst>
      <p:ext uri="{BB962C8B-B14F-4D97-AF65-F5344CB8AC3E}">
        <p14:creationId xmlns:p14="http://schemas.microsoft.com/office/powerpoint/2010/main" val="2149216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609600"/>
            <a:ext cx="10363200" cy="937189"/>
          </a:xfrm>
        </p:spPr>
        <p:txBody>
          <a:bodyPr/>
          <a:lstStyle/>
          <a:p>
            <a:pPr eaLnBrk="1" hangingPunct="1"/>
            <a:r>
              <a:rPr lang="ja-JP" altLang="en-US" dirty="0" smtClean="0"/>
              <a:t>上海の賃金</a:t>
            </a:r>
          </a:p>
        </p:txBody>
      </p:sp>
      <p:graphicFrame>
        <p:nvGraphicFramePr>
          <p:cNvPr id="3" name="表プレースホルダー 2"/>
          <p:cNvGraphicFramePr>
            <a:graphicFrameLocks noGrp="1"/>
          </p:cNvGraphicFramePr>
          <p:nvPr>
            <p:ph type="tbl" idx="1"/>
            <p:extLst>
              <p:ext uri="{D42A27DB-BD31-4B8C-83A1-F6EECF244321}">
                <p14:modId xmlns:p14="http://schemas.microsoft.com/office/powerpoint/2010/main" val="3296756491"/>
              </p:ext>
            </p:extLst>
          </p:nvPr>
        </p:nvGraphicFramePr>
        <p:xfrm>
          <a:off x="914400" y="1546787"/>
          <a:ext cx="10571148" cy="4973652"/>
        </p:xfrm>
        <a:graphic>
          <a:graphicData uri="http://schemas.openxmlformats.org/drawingml/2006/table">
            <a:tbl>
              <a:tblPr>
                <a:tableStyleId>{5C22544A-7EE6-4342-B048-85BDC9FD1C3A}</a:tableStyleId>
              </a:tblPr>
              <a:tblGrid>
                <a:gridCol w="3523716"/>
                <a:gridCol w="3523716"/>
                <a:gridCol w="3523716"/>
              </a:tblGrid>
              <a:tr h="552628">
                <a:tc>
                  <a:txBody>
                    <a:bodyPr/>
                    <a:lstStyle/>
                    <a:p>
                      <a:pPr algn="l" fontAlgn="ctr"/>
                      <a:r>
                        <a:rPr lang="zh-CN" altLang="en-US" sz="3200" u="none" strike="noStrike" dirty="0">
                          <a:effectLst/>
                        </a:rPr>
                        <a:t>　</a:t>
                      </a:r>
                      <a:endParaRPr lang="zh-CN" altLang="en-US"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zh-CN" altLang="en-US" sz="3200" u="none" strike="noStrike">
                          <a:effectLst/>
                        </a:rPr>
                        <a:t>最低賃金</a:t>
                      </a:r>
                      <a:endParaRPr lang="zh-CN" altLang="en-US"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zh-CN" altLang="en-US" sz="3200" u="none" strike="noStrike">
                          <a:effectLst/>
                        </a:rPr>
                        <a:t>平均賃金</a:t>
                      </a:r>
                      <a:endParaRPr lang="zh-CN" altLang="en-US"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2003</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dirty="0">
                          <a:effectLst/>
                        </a:rPr>
                        <a:t>600</a:t>
                      </a:r>
                      <a:endParaRPr lang="en-US" altLang="zh-CN"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2275</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2004</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dirty="0">
                          <a:effectLst/>
                        </a:rPr>
                        <a:t>635</a:t>
                      </a:r>
                      <a:endParaRPr lang="en-US" altLang="zh-CN"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dirty="0">
                          <a:effectLst/>
                        </a:rPr>
                        <a:t>2507</a:t>
                      </a:r>
                      <a:endParaRPr lang="en-US" altLang="zh-CN"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2005</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690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dirty="0">
                          <a:effectLst/>
                        </a:rPr>
                        <a:t>2862</a:t>
                      </a:r>
                      <a:endParaRPr lang="en-US" altLang="zh-CN"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2006</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750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dirty="0">
                          <a:effectLst/>
                        </a:rPr>
                        <a:t>3432</a:t>
                      </a:r>
                      <a:endParaRPr lang="en-US" altLang="zh-CN"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2007</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840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zh-CN" altLang="en-US" sz="3200" u="none" strike="noStrike" dirty="0">
                          <a:effectLst/>
                        </a:rPr>
                        <a:t>　</a:t>
                      </a:r>
                      <a:endParaRPr lang="zh-CN" altLang="en-US"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2009</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960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zh-CN" altLang="en-US" sz="3200" u="none" strike="noStrike" dirty="0">
                          <a:effectLst/>
                        </a:rPr>
                        <a:t>　</a:t>
                      </a:r>
                      <a:endParaRPr lang="zh-CN" altLang="en-US"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2010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1100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zh-CN" altLang="en-US" sz="3200" u="none" strike="noStrike" dirty="0">
                          <a:effectLst/>
                        </a:rPr>
                        <a:t>　</a:t>
                      </a:r>
                      <a:endParaRPr lang="zh-CN" altLang="en-US"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r h="552628">
                <a:tc>
                  <a:txBody>
                    <a:bodyPr/>
                    <a:lstStyle/>
                    <a:p>
                      <a:pPr algn="r" fontAlgn="ctr"/>
                      <a:r>
                        <a:rPr lang="en-US" altLang="zh-CN" sz="3200" u="none" strike="noStrike">
                          <a:effectLst/>
                        </a:rPr>
                        <a:t>2016</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zh-CN" sz="3200" u="none" strike="noStrike">
                          <a:effectLst/>
                        </a:rPr>
                        <a:t>2190</a:t>
                      </a:r>
                      <a:endParaRPr lang="en-US" altLang="zh-CN" sz="3200" b="0" i="0" u="none" strike="noStrike">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zh-CN" altLang="en-US" sz="3200" u="none" strike="noStrike" dirty="0">
                          <a:effectLst/>
                        </a:rPr>
                        <a:t>　</a:t>
                      </a:r>
                      <a:endParaRPr lang="zh-CN" altLang="en-US" sz="3200" b="0" i="0" u="none" strike="noStrike" dirty="0">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Tree>
    <p:extLst>
      <p:ext uri="{BB962C8B-B14F-4D97-AF65-F5344CB8AC3E}">
        <p14:creationId xmlns:p14="http://schemas.microsoft.com/office/powerpoint/2010/main" val="2247709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09800" y="404813"/>
            <a:ext cx="7772400" cy="576262"/>
          </a:xfrm>
        </p:spPr>
        <p:txBody>
          <a:bodyPr>
            <a:normAutofit fontScale="90000"/>
          </a:bodyPr>
          <a:lstStyle/>
          <a:p>
            <a:pPr eaLnBrk="1" hangingPunct="1"/>
            <a:r>
              <a:rPr lang="ja-JP" altLang="en-US" sz="4000"/>
              <a:t>対中投資の問題点</a:t>
            </a:r>
          </a:p>
        </p:txBody>
      </p:sp>
      <p:sp>
        <p:nvSpPr>
          <p:cNvPr id="34819" name="Rectangle 3"/>
          <p:cNvSpPr>
            <a:spLocks noGrp="1" noChangeArrowheads="1"/>
          </p:cNvSpPr>
          <p:nvPr>
            <p:ph type="body" idx="1"/>
          </p:nvPr>
        </p:nvSpPr>
        <p:spPr>
          <a:xfrm>
            <a:off x="2209800" y="1052514"/>
            <a:ext cx="7772400" cy="5043487"/>
          </a:xfrm>
        </p:spPr>
        <p:txBody>
          <a:bodyPr/>
          <a:lstStyle/>
          <a:p>
            <a:pPr eaLnBrk="1" hangingPunct="1">
              <a:lnSpc>
                <a:spcPct val="80000"/>
              </a:lnSpc>
              <a:buFontTx/>
              <a:buNone/>
            </a:pPr>
            <a:r>
              <a:rPr lang="ja-JP" altLang="en-US" dirty="0"/>
              <a:t>代金回収問題</a:t>
            </a:r>
          </a:p>
          <a:p>
            <a:pPr eaLnBrk="1" hangingPunct="1">
              <a:lnSpc>
                <a:spcPct val="80000"/>
              </a:lnSpc>
              <a:buFontTx/>
              <a:buNone/>
            </a:pPr>
            <a:r>
              <a:rPr lang="ja-JP" altLang="en-US" dirty="0"/>
              <a:t>氾濫する模倣品</a:t>
            </a:r>
          </a:p>
          <a:p>
            <a:pPr eaLnBrk="1" hangingPunct="1">
              <a:lnSpc>
                <a:spcPct val="80000"/>
              </a:lnSpc>
              <a:buFontTx/>
              <a:buNone/>
            </a:pPr>
            <a:r>
              <a:rPr lang="ja-JP" altLang="en-US" dirty="0"/>
              <a:t>不透明な税制</a:t>
            </a:r>
          </a:p>
          <a:p>
            <a:pPr eaLnBrk="1" hangingPunct="1">
              <a:lnSpc>
                <a:spcPct val="80000"/>
              </a:lnSpc>
              <a:buFontTx/>
              <a:buNone/>
            </a:pPr>
            <a:r>
              <a:rPr lang="ja-JP" altLang="en-US" dirty="0"/>
              <a:t>　①頻繁に変更される増値</a:t>
            </a:r>
            <a:r>
              <a:rPr lang="ja-JP" altLang="en-US" dirty="0" smtClean="0"/>
              <a:t>税の還付率</a:t>
            </a:r>
            <a:r>
              <a:rPr lang="ja-JP" altLang="en-US" dirty="0"/>
              <a:t>　</a:t>
            </a:r>
          </a:p>
          <a:p>
            <a:pPr eaLnBrk="1" hangingPunct="1">
              <a:lnSpc>
                <a:spcPct val="80000"/>
              </a:lnSpc>
              <a:buFontTx/>
              <a:buNone/>
            </a:pPr>
            <a:r>
              <a:rPr lang="ja-JP" altLang="en-US" dirty="0"/>
              <a:t>　②内外資企業の所得税統一</a:t>
            </a:r>
          </a:p>
          <a:p>
            <a:pPr eaLnBrk="1" hangingPunct="1">
              <a:lnSpc>
                <a:spcPct val="80000"/>
              </a:lnSpc>
              <a:buFontTx/>
              <a:buNone/>
            </a:pPr>
            <a:r>
              <a:rPr lang="ja-JP" altLang="en-US" dirty="0"/>
              <a:t>   ③外資の税優遇全廃（</a:t>
            </a:r>
            <a:r>
              <a:rPr lang="en-US" altLang="ja-JP" dirty="0"/>
              <a:t>10</a:t>
            </a:r>
            <a:r>
              <a:rPr lang="ja-JP" altLang="en-US" dirty="0"/>
              <a:t>年１２月より）</a:t>
            </a:r>
          </a:p>
          <a:p>
            <a:pPr eaLnBrk="1" hangingPunct="1">
              <a:lnSpc>
                <a:spcPct val="80000"/>
              </a:lnSpc>
              <a:buFontTx/>
              <a:buNone/>
            </a:pPr>
            <a:r>
              <a:rPr lang="ja-JP" altLang="en-US" dirty="0"/>
              <a:t>　　→都市維持建設税（増値税＋消費税＋営業税の</a:t>
            </a:r>
            <a:r>
              <a:rPr lang="en-US" altLang="ja-JP" dirty="0"/>
              <a:t>1</a:t>
            </a:r>
            <a:r>
              <a:rPr lang="ja-JP" altLang="en-US" dirty="0"/>
              <a:t>～</a:t>
            </a:r>
            <a:r>
              <a:rPr lang="en-US" altLang="ja-JP" dirty="0"/>
              <a:t>7</a:t>
            </a:r>
            <a:r>
              <a:rPr lang="ja-JP" altLang="en-US" dirty="0"/>
              <a:t>％）教育費付加制度（同</a:t>
            </a:r>
            <a:r>
              <a:rPr lang="en-US" altLang="ja-JP" dirty="0"/>
              <a:t>3</a:t>
            </a:r>
            <a:r>
              <a:rPr lang="ja-JP" altLang="en-US" dirty="0"/>
              <a:t>％）</a:t>
            </a:r>
          </a:p>
          <a:p>
            <a:pPr eaLnBrk="1" hangingPunct="1">
              <a:lnSpc>
                <a:spcPct val="80000"/>
              </a:lnSpc>
              <a:buFontTx/>
              <a:buNone/>
            </a:pPr>
            <a:r>
              <a:rPr lang="ja-JP" altLang="en-US" dirty="0"/>
              <a:t>人民元レート</a:t>
            </a:r>
          </a:p>
          <a:p>
            <a:pPr eaLnBrk="1" hangingPunct="1">
              <a:lnSpc>
                <a:spcPct val="80000"/>
              </a:lnSpc>
              <a:buFontTx/>
              <a:buNone/>
            </a:pPr>
            <a:r>
              <a:rPr lang="ja-JP" altLang="en-US" dirty="0"/>
              <a:t>米国・</a:t>
            </a:r>
            <a:r>
              <a:rPr lang="en-US" altLang="ja-JP" dirty="0"/>
              <a:t>EU</a:t>
            </a:r>
            <a:r>
              <a:rPr lang="ja-JP" altLang="en-US" dirty="0"/>
              <a:t>との貿易摩擦</a:t>
            </a:r>
          </a:p>
          <a:p>
            <a:pPr eaLnBrk="1" hangingPunct="1">
              <a:lnSpc>
                <a:spcPct val="80000"/>
              </a:lnSpc>
              <a:buFontTx/>
              <a:buNone/>
            </a:pPr>
            <a:r>
              <a:rPr lang="ja-JP" altLang="en-US" dirty="0"/>
              <a:t>政治リスク、</a:t>
            </a:r>
            <a:r>
              <a:rPr lang="en-US" altLang="ja-JP" dirty="0"/>
              <a:t>SARS</a:t>
            </a:r>
            <a:r>
              <a:rPr lang="ja-JP" altLang="en-US" dirty="0"/>
              <a:t>、少数民族問題</a:t>
            </a:r>
          </a:p>
        </p:txBody>
      </p:sp>
    </p:spTree>
    <p:extLst>
      <p:ext uri="{BB962C8B-B14F-4D97-AF65-F5344CB8AC3E}">
        <p14:creationId xmlns:p14="http://schemas.microsoft.com/office/powerpoint/2010/main" val="1413066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p:cNvSpPr>
            <a:spLocks noGrp="1"/>
          </p:cNvSpPr>
          <p:nvPr>
            <p:ph type="title" idx="4294967295"/>
          </p:nvPr>
        </p:nvSpPr>
        <p:spPr/>
        <p:txBody>
          <a:bodyPr/>
          <a:lstStyle/>
          <a:p>
            <a:pPr eaLnBrk="1" hangingPunct="1"/>
            <a:r>
              <a:rPr lang="ja-JP" altLang="en-US" sz="3600"/>
              <a:t>対中投資の投資元と投資分野</a:t>
            </a:r>
          </a:p>
        </p:txBody>
      </p:sp>
      <p:sp>
        <p:nvSpPr>
          <p:cNvPr id="35843" name="コンテンツ プレースホルダー 2"/>
          <p:cNvSpPr>
            <a:spLocks noGrp="1"/>
          </p:cNvSpPr>
          <p:nvPr>
            <p:ph idx="4294967295"/>
          </p:nvPr>
        </p:nvSpPr>
        <p:spPr/>
        <p:txBody>
          <a:bodyPr/>
          <a:lstStyle/>
          <a:p>
            <a:pPr eaLnBrk="1" hangingPunct="1">
              <a:lnSpc>
                <a:spcPct val="90000"/>
              </a:lnSpc>
            </a:pPr>
            <a:r>
              <a:rPr lang="ja-JP" altLang="en-US"/>
              <a:t>投資元は、香港（</a:t>
            </a:r>
            <a:r>
              <a:rPr lang="en-US" altLang="ja-JP"/>
              <a:t>37.9</a:t>
            </a:r>
            <a:r>
              <a:rPr lang="ja-JP" altLang="en-US"/>
              <a:t>％）がトップで、タックス・ヘイブンのバージン諸島が</a:t>
            </a:r>
            <a:r>
              <a:rPr lang="en-US" altLang="ja-JP"/>
              <a:t>2</a:t>
            </a:r>
            <a:r>
              <a:rPr lang="ja-JP" altLang="en-US"/>
              <a:t>位、以下、日本、米国、台湾、韓国、シンガポールが続く。</a:t>
            </a:r>
          </a:p>
          <a:p>
            <a:pPr eaLnBrk="1" hangingPunct="1">
              <a:lnSpc>
                <a:spcPct val="90000"/>
              </a:lnSpc>
            </a:pPr>
            <a:r>
              <a:rPr lang="en-US" altLang="ja-JP"/>
              <a:t>2008</a:t>
            </a:r>
            <a:r>
              <a:rPr lang="ja-JP" altLang="en-US"/>
              <a:t>年</a:t>
            </a:r>
            <a:r>
              <a:rPr lang="en-US" altLang="ja-JP"/>
              <a:t>1</a:t>
            </a:r>
            <a:r>
              <a:rPr lang="ja-JP" altLang="en-US"/>
              <a:t>月の新しい企業所得税法が施行されるまでは外資企業は優遇措置が受けられたので、一度外国へ投資し、中国に再投資する周遊投資が多くみられる。</a:t>
            </a:r>
          </a:p>
          <a:p>
            <a:pPr eaLnBrk="1" hangingPunct="1">
              <a:lnSpc>
                <a:spcPct val="90000"/>
              </a:lnSpc>
            </a:pPr>
            <a:r>
              <a:rPr lang="ja-JP" altLang="en-US"/>
              <a:t>投資分野としては製造業が中心で約</a:t>
            </a:r>
            <a:r>
              <a:rPr lang="en-US" altLang="ja-JP"/>
              <a:t>6</a:t>
            </a:r>
            <a:r>
              <a:rPr lang="ja-JP" altLang="en-US"/>
              <a:t>割（</a:t>
            </a:r>
            <a:r>
              <a:rPr lang="en-US" altLang="ja-JP"/>
              <a:t>2008</a:t>
            </a:r>
            <a:r>
              <a:rPr lang="ja-JP" altLang="en-US"/>
              <a:t>年時点）を占めているが、サービス市場の開放によりサービス投資が急増している。</a:t>
            </a:r>
          </a:p>
        </p:txBody>
      </p:sp>
      <p:sp>
        <p:nvSpPr>
          <p:cNvPr id="35844"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3D7C0BCE-C37F-4EE4-B042-E7925D86107C}" type="slidenum">
              <a:rPr lang="en-US" altLang="ja-JP" sz="1200">
                <a:solidFill>
                  <a:srgbClr val="898989"/>
                </a:solidFill>
                <a:latin typeface="Calibri" panose="020F0502020204030204" pitchFamily="34" charset="0"/>
              </a:rPr>
              <a:pPr algn="r" eaLnBrk="1" hangingPunct="1">
                <a:spcBef>
                  <a:spcPct val="0"/>
                </a:spcBef>
                <a:buFontTx/>
                <a:buNone/>
              </a:pPr>
              <a:t>29</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31160174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idx="4294967295"/>
          </p:nvPr>
        </p:nvSpPr>
        <p:spPr/>
        <p:txBody>
          <a:bodyPr/>
          <a:lstStyle/>
          <a:p>
            <a:pPr eaLnBrk="1" hangingPunct="1"/>
            <a:r>
              <a:rPr lang="ja-JP" altLang="en-US" sz="3600"/>
              <a:t>直接投資受入の地域分布</a:t>
            </a:r>
          </a:p>
        </p:txBody>
      </p:sp>
      <p:sp>
        <p:nvSpPr>
          <p:cNvPr id="36867" name="コンテンツ プレースホルダー 2"/>
          <p:cNvSpPr>
            <a:spLocks noGrp="1"/>
          </p:cNvSpPr>
          <p:nvPr>
            <p:ph idx="4294967295"/>
          </p:nvPr>
        </p:nvSpPr>
        <p:spPr>
          <a:xfrm>
            <a:off x="838200" y="1521151"/>
            <a:ext cx="10515600" cy="5007836"/>
          </a:xfrm>
        </p:spPr>
        <p:txBody>
          <a:bodyPr/>
          <a:lstStyle/>
          <a:p>
            <a:pPr marL="0" indent="0">
              <a:buNone/>
            </a:pPr>
            <a:r>
              <a:rPr lang="ja-JP" altLang="en-US" dirty="0"/>
              <a:t>東部地域</a:t>
            </a:r>
            <a:r>
              <a:rPr lang="ja-JP" altLang="en-US" dirty="0" smtClean="0"/>
              <a:t>が</a:t>
            </a:r>
            <a:r>
              <a:rPr lang="en-US" altLang="ja-JP" dirty="0" smtClean="0"/>
              <a:t>8</a:t>
            </a:r>
            <a:r>
              <a:rPr lang="ja-JP" altLang="en-US" dirty="0" smtClean="0"/>
              <a:t>割を</a:t>
            </a:r>
            <a:r>
              <a:rPr lang="ja-JP" altLang="en-US" dirty="0"/>
              <a:t>占</a:t>
            </a:r>
            <a:r>
              <a:rPr lang="ja-JP" altLang="en-US" dirty="0" smtClean="0"/>
              <a:t>めた（</a:t>
            </a:r>
            <a:r>
              <a:rPr lang="ja-JP" altLang="en-US" dirty="0"/>
              <a:t>特に珠江・長江デルタが多い）。</a:t>
            </a:r>
          </a:p>
          <a:p>
            <a:pPr marL="0" indent="0" algn="ctr">
              <a:buNone/>
            </a:pPr>
            <a:r>
              <a:rPr lang="ja-JP" altLang="en-US" dirty="0"/>
              <a:t>⇓</a:t>
            </a:r>
          </a:p>
          <a:p>
            <a:pPr marL="0" indent="0" algn="ctr">
              <a:buNone/>
            </a:pPr>
            <a:r>
              <a:rPr lang="ja-JP" altLang="en-US" dirty="0"/>
              <a:t>外資系企業による産業集積の形成</a:t>
            </a:r>
          </a:p>
          <a:p>
            <a:pPr marL="0" indent="0" algn="ctr">
              <a:buNone/>
            </a:pPr>
            <a:r>
              <a:rPr lang="ja-JP" altLang="en-US" dirty="0"/>
              <a:t>⇓</a:t>
            </a:r>
          </a:p>
          <a:p>
            <a:pPr marL="0" indent="0" algn="ctr">
              <a:buNone/>
            </a:pPr>
            <a:r>
              <a:rPr lang="ja-JP" altLang="en-US" dirty="0"/>
              <a:t>さらなる直接投資を呼び込む</a:t>
            </a:r>
          </a:p>
          <a:p>
            <a:pPr marL="0" indent="0" algn="ctr">
              <a:buNone/>
            </a:pPr>
            <a:endParaRPr lang="ja-JP" altLang="en-US" dirty="0"/>
          </a:p>
          <a:p>
            <a:pPr marL="0" indent="0" algn="ctr">
              <a:buNone/>
            </a:pPr>
            <a:r>
              <a:rPr lang="ja-JP" altLang="en-US" dirty="0"/>
              <a:t>（∵沿海部における人件費や地価の上昇にもかかわらず、集積</a:t>
            </a:r>
            <a:r>
              <a:rPr lang="ja-JP" altLang="en-US" dirty="0" smtClean="0"/>
              <a:t>の利益が</a:t>
            </a:r>
            <a:r>
              <a:rPr lang="ja-JP" altLang="en-US" dirty="0"/>
              <a:t>上回って</a:t>
            </a:r>
            <a:r>
              <a:rPr lang="ja-JP" altLang="en-US" dirty="0" smtClean="0"/>
              <a:t>いたか</a:t>
            </a:r>
            <a:r>
              <a:rPr lang="ja-JP" altLang="en-US" dirty="0"/>
              <a:t>ら</a:t>
            </a:r>
            <a:r>
              <a:rPr lang="ja-JP" altLang="en-US" dirty="0" smtClean="0"/>
              <a:t>）　　　</a:t>
            </a:r>
            <a:endParaRPr lang="en-US" altLang="ja-JP" dirty="0" smtClean="0"/>
          </a:p>
          <a:p>
            <a:pPr marL="0" indent="0" algn="ctr">
              <a:buNone/>
            </a:pPr>
            <a:r>
              <a:rPr lang="ja-JP" altLang="en-US" dirty="0" smtClean="0"/>
              <a:t>　　</a:t>
            </a:r>
            <a:r>
              <a:rPr lang="ja-JP" altLang="en-US" dirty="0"/>
              <a:t>　</a:t>
            </a:r>
            <a:r>
              <a:rPr lang="ja-JP" altLang="en-US" dirty="0" smtClean="0"/>
              <a:t>⇓</a:t>
            </a:r>
            <a:endParaRPr lang="en-US" altLang="ja-JP" dirty="0" smtClean="0"/>
          </a:p>
          <a:p>
            <a:pPr marL="0" indent="0" algn="ctr">
              <a:buNone/>
            </a:pPr>
            <a:r>
              <a:rPr lang="ja-JP" altLang="en-US" dirty="0"/>
              <a:t>中</a:t>
            </a:r>
            <a:r>
              <a:rPr lang="ja-JP" altLang="en-US" dirty="0" smtClean="0"/>
              <a:t>部</a:t>
            </a:r>
            <a:r>
              <a:rPr lang="ja-JP" altLang="en-US" dirty="0"/>
              <a:t>地</a:t>
            </a:r>
            <a:r>
              <a:rPr lang="ja-JP" altLang="en-US" dirty="0" smtClean="0"/>
              <a:t>域にも大型外資企業が投資するようになる</a:t>
            </a:r>
            <a:endParaRPr lang="ja-JP" altLang="en-US" dirty="0"/>
          </a:p>
        </p:txBody>
      </p:sp>
      <p:sp>
        <p:nvSpPr>
          <p:cNvPr id="36868"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F936459B-6C77-4B2F-840A-C63463D6C75C}" type="slidenum">
              <a:rPr lang="en-US" altLang="ja-JP" sz="1200">
                <a:solidFill>
                  <a:srgbClr val="898989"/>
                </a:solidFill>
                <a:latin typeface="Calibri" panose="020F0502020204030204" pitchFamily="34" charset="0"/>
              </a:rPr>
              <a:pPr algn="r" eaLnBrk="1" hangingPunct="1">
                <a:spcBef>
                  <a:spcPct val="0"/>
                </a:spcBef>
                <a:buFontTx/>
                <a:buNone/>
              </a:pPr>
              <a:t>30</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10022620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1"/>
          <p:cNvSpPr>
            <a:spLocks noGrp="1"/>
          </p:cNvSpPr>
          <p:nvPr>
            <p:ph type="title" idx="4294967295"/>
          </p:nvPr>
        </p:nvSpPr>
        <p:spPr/>
        <p:txBody>
          <a:bodyPr/>
          <a:lstStyle/>
          <a:p>
            <a:pPr eaLnBrk="1" hangingPunct="1"/>
            <a:r>
              <a:rPr lang="ja-JP" altLang="en-US" sz="3600"/>
              <a:t>直接投資の役割</a:t>
            </a:r>
          </a:p>
        </p:txBody>
      </p:sp>
      <p:sp>
        <p:nvSpPr>
          <p:cNvPr id="37891" name="コンテンツ プレースホルダー 2"/>
          <p:cNvSpPr>
            <a:spLocks noGrp="1"/>
          </p:cNvSpPr>
          <p:nvPr>
            <p:ph idx="4294967295"/>
          </p:nvPr>
        </p:nvSpPr>
        <p:spPr>
          <a:xfrm>
            <a:off x="1919288" y="1557338"/>
            <a:ext cx="8229600" cy="4525962"/>
          </a:xfrm>
        </p:spPr>
        <p:txBody>
          <a:bodyPr>
            <a:normAutofit fontScale="92500" lnSpcReduction="10000"/>
          </a:bodyPr>
          <a:lstStyle/>
          <a:p>
            <a:pPr eaLnBrk="1" hangingPunct="1">
              <a:lnSpc>
                <a:spcPct val="90000"/>
              </a:lnSpc>
            </a:pPr>
            <a:r>
              <a:rPr lang="ja-JP" altLang="en-US" sz="2600" dirty="0" smtClean="0"/>
              <a:t>外資系企業は</a:t>
            </a:r>
            <a:r>
              <a:rPr lang="en-US" altLang="ja-JP" sz="2600" dirty="0" smtClean="0"/>
              <a:t>2015</a:t>
            </a:r>
            <a:r>
              <a:rPr lang="ja-JP" altLang="en-US" sz="2600" dirty="0" smtClean="0"/>
              <a:t>年工業企業数の</a:t>
            </a:r>
            <a:r>
              <a:rPr lang="en-US" altLang="ja-JP" sz="2600" dirty="0" smtClean="0"/>
              <a:t>13.8</a:t>
            </a:r>
            <a:r>
              <a:rPr lang="ja-JP" altLang="en-US" sz="2600" dirty="0" smtClean="0"/>
              <a:t>％、資産の</a:t>
            </a:r>
            <a:r>
              <a:rPr lang="en-US" altLang="ja-JP" sz="2600" dirty="0" smtClean="0"/>
              <a:t>19.7.1</a:t>
            </a:r>
            <a:r>
              <a:rPr lang="ja-JP" altLang="en-US" sz="2600" dirty="0" smtClean="0"/>
              <a:t>％、売上の</a:t>
            </a:r>
            <a:r>
              <a:rPr lang="en-US" altLang="ja-JP" sz="2600" dirty="0" smtClean="0"/>
              <a:t>22.1</a:t>
            </a:r>
            <a:r>
              <a:rPr lang="ja-JP" altLang="en-US" sz="2600" dirty="0" smtClean="0"/>
              <a:t>％、利潤の</a:t>
            </a:r>
            <a:r>
              <a:rPr lang="en-US" altLang="ja-JP" sz="2600" dirty="0" smtClean="0"/>
              <a:t>24.0</a:t>
            </a:r>
            <a:r>
              <a:rPr lang="ja-JP" altLang="en-US" sz="2600" dirty="0" smtClean="0"/>
              <a:t>％を占めて</a:t>
            </a:r>
            <a:r>
              <a:rPr lang="ja-JP" altLang="en-US" sz="2600" dirty="0"/>
              <a:t>いる</a:t>
            </a:r>
            <a:r>
              <a:rPr lang="ja-JP" altLang="en-US" sz="2600" dirty="0" smtClean="0"/>
              <a:t>。</a:t>
            </a:r>
            <a:endParaRPr lang="en-US" altLang="ja-JP" sz="2600" dirty="0" smtClean="0"/>
          </a:p>
          <a:p>
            <a:pPr eaLnBrk="1" hangingPunct="1">
              <a:lnSpc>
                <a:spcPct val="90000"/>
              </a:lnSpc>
            </a:pPr>
            <a:r>
              <a:rPr lang="ja-JP" altLang="en-US" sz="2600" dirty="0" smtClean="0"/>
              <a:t>コンピュータや自動車などの先端産業では資産、売り上げ、付加価値、雇用の</a:t>
            </a:r>
            <a:r>
              <a:rPr lang="en-US" altLang="ja-JP" sz="2600" dirty="0" smtClean="0"/>
              <a:t>3</a:t>
            </a:r>
            <a:r>
              <a:rPr lang="ja-JP" altLang="en-US" sz="2600" dirty="0" smtClean="0"/>
              <a:t>～</a:t>
            </a:r>
            <a:r>
              <a:rPr lang="en-US" altLang="ja-JP" sz="2600" dirty="0" smtClean="0"/>
              <a:t>5</a:t>
            </a:r>
            <a:r>
              <a:rPr lang="ja-JP" altLang="en-US" sz="2600" dirty="0" smtClean="0"/>
              <a:t>割</a:t>
            </a:r>
            <a:endParaRPr lang="ja-JP" altLang="en-US" sz="2600" dirty="0"/>
          </a:p>
          <a:p>
            <a:pPr eaLnBrk="1" hangingPunct="1">
              <a:lnSpc>
                <a:spcPct val="90000"/>
              </a:lnSpc>
            </a:pPr>
            <a:r>
              <a:rPr lang="ja-JP" altLang="en-US" sz="2600" dirty="0" smtClean="0"/>
              <a:t>雇用の</a:t>
            </a:r>
            <a:r>
              <a:rPr lang="en-US" altLang="ja-JP" sz="2600" dirty="0" smtClean="0"/>
              <a:t>27</a:t>
            </a:r>
            <a:r>
              <a:rPr lang="ja-JP" altLang="en-US" sz="2600" dirty="0" smtClean="0"/>
              <a:t>％（</a:t>
            </a:r>
            <a:r>
              <a:rPr lang="en-US" altLang="ja-JP" sz="2600" dirty="0" smtClean="0"/>
              <a:t>2009</a:t>
            </a:r>
            <a:r>
              <a:rPr lang="ja-JP" altLang="en-US" sz="2600" dirty="0" smtClean="0"/>
              <a:t>年）。</a:t>
            </a:r>
            <a:endParaRPr lang="ja-JP" altLang="en-US" sz="2600" dirty="0"/>
          </a:p>
          <a:p>
            <a:pPr eaLnBrk="1" hangingPunct="1">
              <a:lnSpc>
                <a:spcPct val="90000"/>
              </a:lnSpc>
            </a:pPr>
            <a:r>
              <a:rPr lang="ja-JP" altLang="en-US" sz="2600" dirty="0"/>
              <a:t>輸出入は外資系企業が過半数を占める。</a:t>
            </a:r>
          </a:p>
          <a:p>
            <a:pPr eaLnBrk="1" hangingPunct="1">
              <a:lnSpc>
                <a:spcPct val="90000"/>
              </a:lnSpc>
            </a:pPr>
            <a:r>
              <a:rPr lang="ja-JP" altLang="en-US" sz="2600" dirty="0"/>
              <a:t>デモンストレーション効果、トリックルダウン効果を中国の企業、産業構造に与えている。</a:t>
            </a:r>
          </a:p>
          <a:p>
            <a:pPr eaLnBrk="1" hangingPunct="1">
              <a:lnSpc>
                <a:spcPct val="90000"/>
              </a:lnSpc>
            </a:pPr>
            <a:r>
              <a:rPr lang="ja-JP" altLang="en-US" sz="2600" dirty="0"/>
              <a:t>環境保護基準の不備をついて、国際分業において環境負荷の高い部門を中国に配置している。</a:t>
            </a:r>
          </a:p>
          <a:p>
            <a:pPr eaLnBrk="1" hangingPunct="1">
              <a:lnSpc>
                <a:spcPct val="90000"/>
              </a:lnSpc>
            </a:pPr>
            <a:r>
              <a:rPr lang="ja-JP" altLang="en-US" sz="2600" dirty="0"/>
              <a:t>投資が基幹産業などにも及び、経済的な安全保障に関する議論を呼んでいる。</a:t>
            </a:r>
          </a:p>
        </p:txBody>
      </p:sp>
      <p:sp>
        <p:nvSpPr>
          <p:cNvPr id="37892"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E4D62E5F-5F0E-496B-807E-D698053260C1}" type="slidenum">
              <a:rPr lang="en-US" altLang="ja-JP" sz="1200">
                <a:solidFill>
                  <a:srgbClr val="898989"/>
                </a:solidFill>
                <a:latin typeface="Calibri" panose="020F0502020204030204" pitchFamily="34" charset="0"/>
              </a:rPr>
              <a:pPr algn="r" eaLnBrk="1" hangingPunct="1">
                <a:spcBef>
                  <a:spcPct val="0"/>
                </a:spcBef>
                <a:buFontTx/>
                <a:buNone/>
              </a:pPr>
              <a:t>31</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24209153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09800" y="260351"/>
            <a:ext cx="7772400" cy="576263"/>
          </a:xfrm>
        </p:spPr>
        <p:txBody>
          <a:bodyPr>
            <a:normAutofit fontScale="90000"/>
          </a:bodyPr>
          <a:lstStyle/>
          <a:p>
            <a:pPr eaLnBrk="1" hangingPunct="1"/>
            <a:r>
              <a:rPr lang="ja-JP" altLang="en-US" sz="4000"/>
              <a:t>外資選別策の導入</a:t>
            </a:r>
          </a:p>
        </p:txBody>
      </p:sp>
      <p:sp>
        <p:nvSpPr>
          <p:cNvPr id="52227" name="Rectangle 3"/>
          <p:cNvSpPr>
            <a:spLocks noGrp="1" noChangeArrowheads="1"/>
          </p:cNvSpPr>
          <p:nvPr>
            <p:ph type="body" idx="1"/>
          </p:nvPr>
        </p:nvSpPr>
        <p:spPr>
          <a:xfrm>
            <a:off x="2209800" y="1125538"/>
            <a:ext cx="7772400" cy="5256212"/>
          </a:xfrm>
        </p:spPr>
        <p:txBody>
          <a:bodyPr/>
          <a:lstStyle/>
          <a:p>
            <a:pPr eaLnBrk="1" hangingPunct="1">
              <a:buFontTx/>
              <a:buNone/>
            </a:pPr>
            <a:r>
              <a:rPr lang="en-US" altLang="ja-JP" smtClean="0"/>
              <a:t>①</a:t>
            </a:r>
            <a:r>
              <a:rPr lang="ja-JP" altLang="en-US" smtClean="0"/>
              <a:t>資金・外貨不足の補填という目的は達成されたか</a:t>
            </a:r>
          </a:p>
          <a:p>
            <a:pPr eaLnBrk="1" hangingPunct="1">
              <a:buFontTx/>
              <a:buNone/>
            </a:pPr>
            <a:r>
              <a:rPr lang="ja-JP" altLang="en-US" smtClean="0"/>
              <a:t>②外資利用の純便益は正負どちらか</a:t>
            </a:r>
          </a:p>
          <a:p>
            <a:pPr eaLnBrk="1" hangingPunct="1">
              <a:buFontTx/>
              <a:buNone/>
            </a:pPr>
            <a:r>
              <a:rPr lang="ja-JP" altLang="en-US" smtClean="0"/>
              <a:t>③自主的イノベーションに貢献しているか</a:t>
            </a:r>
          </a:p>
          <a:p>
            <a:pPr eaLnBrk="1" hangingPunct="1">
              <a:buFontTx/>
              <a:buNone/>
            </a:pPr>
            <a:r>
              <a:rPr lang="ja-JP" altLang="en-US" smtClean="0"/>
              <a:t>④外資政策は「国退洋進」「国退民進」のどちらをめざしているのか</a:t>
            </a:r>
          </a:p>
          <a:p>
            <a:pPr eaLnBrk="1" hangingPunct="1">
              <a:buFontTx/>
              <a:buNone/>
            </a:pPr>
            <a:r>
              <a:rPr lang="ja-JP" altLang="en-US" smtClean="0"/>
              <a:t>⑤外資依存は中国に何をもたらしたか</a:t>
            </a:r>
          </a:p>
          <a:p>
            <a:pPr eaLnBrk="1" hangingPunct="1">
              <a:lnSpc>
                <a:spcPct val="90000"/>
              </a:lnSpc>
              <a:buFontTx/>
              <a:buNone/>
            </a:pPr>
            <a:r>
              <a:rPr lang="ja-JP" altLang="en-US">
                <a:solidFill>
                  <a:schemeClr val="accent2"/>
                </a:solidFill>
              </a:rPr>
              <a:t>外資に対して全方位的な開放から選択的な導入へ転換が図られるようになった</a:t>
            </a:r>
            <a:r>
              <a:rPr lang="ja-JP" altLang="en-US" sz="2600"/>
              <a:t>。</a:t>
            </a:r>
          </a:p>
          <a:p>
            <a:pPr eaLnBrk="1" hangingPunct="1">
              <a:buFontTx/>
              <a:buNone/>
            </a:pPr>
            <a:endParaRPr lang="en-US" altLang="ja-JP" smtClean="0"/>
          </a:p>
        </p:txBody>
      </p:sp>
    </p:spTree>
    <p:extLst>
      <p:ext uri="{BB962C8B-B14F-4D97-AF65-F5344CB8AC3E}">
        <p14:creationId xmlns:p14="http://schemas.microsoft.com/office/powerpoint/2010/main" val="480749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209800" y="609600"/>
            <a:ext cx="7772400" cy="706438"/>
          </a:xfrm>
        </p:spPr>
        <p:txBody>
          <a:bodyPr/>
          <a:lstStyle/>
          <a:p>
            <a:pPr eaLnBrk="1" hangingPunct="1"/>
            <a:r>
              <a:rPr lang="ja-JP" altLang="en-US" sz="4000"/>
              <a:t>中国の対外投資</a:t>
            </a:r>
          </a:p>
        </p:txBody>
      </p:sp>
      <p:sp>
        <p:nvSpPr>
          <p:cNvPr id="38915" name="Rectangle 3"/>
          <p:cNvSpPr>
            <a:spLocks noGrp="1" noChangeArrowheads="1"/>
          </p:cNvSpPr>
          <p:nvPr>
            <p:ph type="body" idx="1"/>
          </p:nvPr>
        </p:nvSpPr>
        <p:spPr>
          <a:xfrm>
            <a:off x="1981200" y="1125539"/>
            <a:ext cx="8229600" cy="5000625"/>
          </a:xfrm>
        </p:spPr>
        <p:txBody>
          <a:bodyPr/>
          <a:lstStyle/>
          <a:p>
            <a:pPr eaLnBrk="1" hangingPunct="1">
              <a:buFontTx/>
              <a:buNone/>
            </a:pPr>
            <a:r>
              <a:rPr lang="en-US" altLang="ja-JP" smtClean="0"/>
              <a:t>1954-78</a:t>
            </a:r>
            <a:r>
              <a:rPr lang="ja-JP" altLang="en-US" smtClean="0"/>
              <a:t>年</a:t>
            </a:r>
          </a:p>
          <a:p>
            <a:pPr eaLnBrk="1" hangingPunct="1">
              <a:buFontTx/>
              <a:buNone/>
            </a:pPr>
            <a:r>
              <a:rPr lang="ja-JP" altLang="en-US" smtClean="0"/>
              <a:t>　旧社会主義国への援助</a:t>
            </a:r>
          </a:p>
          <a:p>
            <a:pPr eaLnBrk="1" hangingPunct="1">
              <a:buFontTx/>
              <a:buNone/>
            </a:pPr>
            <a:r>
              <a:rPr lang="ja-JP" altLang="en-US" smtClean="0"/>
              <a:t>　たとえばタンザン鉄道</a:t>
            </a:r>
            <a:r>
              <a:rPr lang="en-US" altLang="ja-JP" smtClean="0"/>
              <a:t>(70</a:t>
            </a:r>
            <a:r>
              <a:rPr lang="ja-JP" altLang="en-US" smtClean="0"/>
              <a:t>年着工、</a:t>
            </a:r>
            <a:r>
              <a:rPr lang="en-US" altLang="ja-JP" smtClean="0"/>
              <a:t>75</a:t>
            </a:r>
            <a:r>
              <a:rPr lang="ja-JP" altLang="en-US" smtClean="0"/>
              <a:t>年開通）</a:t>
            </a:r>
          </a:p>
          <a:p>
            <a:pPr eaLnBrk="1" hangingPunct="1">
              <a:buFontTx/>
              <a:buNone/>
            </a:pPr>
            <a:r>
              <a:rPr lang="ja-JP" altLang="en-US" smtClean="0"/>
              <a:t>　建設費用</a:t>
            </a:r>
            <a:r>
              <a:rPr lang="en-US" altLang="ja-JP" smtClean="0"/>
              <a:t>1</a:t>
            </a:r>
            <a:r>
              <a:rPr lang="ja-JP" altLang="en-US" smtClean="0"/>
              <a:t>億</a:t>
            </a:r>
            <a:r>
              <a:rPr lang="en-US" altLang="ja-JP" smtClean="0"/>
              <a:t>8990</a:t>
            </a:r>
            <a:r>
              <a:rPr lang="ja-JP" altLang="en-US" smtClean="0"/>
              <a:t>万ドル</a:t>
            </a:r>
          </a:p>
          <a:p>
            <a:pPr eaLnBrk="1" hangingPunct="1">
              <a:buFontTx/>
              <a:buNone/>
            </a:pPr>
            <a:r>
              <a:rPr lang="ja-JP" altLang="en-US" smtClean="0"/>
              <a:t>　（政治的意味合いが強い）</a:t>
            </a:r>
          </a:p>
        </p:txBody>
      </p:sp>
    </p:spTree>
    <p:extLst>
      <p:ext uri="{BB962C8B-B14F-4D97-AF65-F5344CB8AC3E}">
        <p14:creationId xmlns:p14="http://schemas.microsoft.com/office/powerpoint/2010/main" val="3710292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09800" y="609600"/>
            <a:ext cx="7772400" cy="490538"/>
          </a:xfrm>
        </p:spPr>
        <p:txBody>
          <a:bodyPr>
            <a:normAutofit fontScale="90000"/>
          </a:bodyPr>
          <a:lstStyle/>
          <a:p>
            <a:pPr eaLnBrk="1" hangingPunct="1"/>
            <a:r>
              <a:rPr lang="en-US" altLang="ja-JP" sz="4000"/>
              <a:t>1979-84</a:t>
            </a:r>
            <a:r>
              <a:rPr lang="ja-JP" altLang="en-US" sz="4000"/>
              <a:t>年</a:t>
            </a:r>
          </a:p>
        </p:txBody>
      </p:sp>
      <p:sp>
        <p:nvSpPr>
          <p:cNvPr id="39939" name="Rectangle 3"/>
          <p:cNvSpPr>
            <a:spLocks noGrp="1" noChangeArrowheads="1"/>
          </p:cNvSpPr>
          <p:nvPr>
            <p:ph type="body" idx="1"/>
          </p:nvPr>
        </p:nvSpPr>
        <p:spPr>
          <a:xfrm>
            <a:off x="1981200" y="1052513"/>
            <a:ext cx="8229600" cy="5073650"/>
          </a:xfrm>
        </p:spPr>
        <p:txBody>
          <a:bodyPr/>
          <a:lstStyle/>
          <a:p>
            <a:pPr eaLnBrk="1" hangingPunct="1">
              <a:buFontTx/>
              <a:buNone/>
            </a:pPr>
            <a:r>
              <a:rPr lang="en-US" altLang="ja-JP" dirty="0" smtClean="0"/>
              <a:t>78</a:t>
            </a:r>
            <a:r>
              <a:rPr lang="ja-JP" altLang="en-US" dirty="0" smtClean="0"/>
              <a:t>年</a:t>
            </a:r>
            <a:r>
              <a:rPr lang="en-US" altLang="ja-JP" dirty="0" smtClean="0"/>
              <a:t>8</a:t>
            </a:r>
            <a:r>
              <a:rPr lang="ja-JP" altLang="en-US" dirty="0" smtClean="0"/>
              <a:t>月に海外直接投資を認める政策</a:t>
            </a:r>
          </a:p>
          <a:p>
            <a:pPr eaLnBrk="1" hangingPunct="1">
              <a:buFontTx/>
              <a:buNone/>
            </a:pPr>
            <a:r>
              <a:rPr lang="ja-JP" altLang="en-US" dirty="0" smtClean="0"/>
              <a:t>厳しい審査</a:t>
            </a:r>
          </a:p>
          <a:p>
            <a:pPr eaLnBrk="1" hangingPunct="1">
              <a:buFontTx/>
              <a:buNone/>
            </a:pPr>
            <a:r>
              <a:rPr lang="en-US" altLang="ja-JP" dirty="0" smtClean="0"/>
              <a:t>79</a:t>
            </a:r>
            <a:r>
              <a:rPr lang="ja-JP" altLang="en-US" dirty="0" smtClean="0"/>
              <a:t>年</a:t>
            </a:r>
            <a:r>
              <a:rPr lang="en-US" altLang="ja-JP" dirty="0" smtClean="0"/>
              <a:t>11</a:t>
            </a:r>
            <a:r>
              <a:rPr lang="ja-JP" altLang="en-US" dirty="0" smtClean="0"/>
              <a:t>月　北京市友誼商業服務公司と東京丸一商事が東京に設立した京和株式会社</a:t>
            </a:r>
          </a:p>
          <a:p>
            <a:pPr eaLnBrk="1" hangingPunct="1">
              <a:buFontTx/>
              <a:buNone/>
            </a:pPr>
            <a:r>
              <a:rPr lang="en-US" altLang="ja-JP" dirty="0" smtClean="0"/>
              <a:t>84</a:t>
            </a:r>
            <a:r>
              <a:rPr lang="ja-JP" altLang="en-US" dirty="0" smtClean="0"/>
              <a:t>年までの累計</a:t>
            </a:r>
            <a:r>
              <a:rPr lang="en-US" altLang="ja-JP" dirty="0" smtClean="0"/>
              <a:t>113</a:t>
            </a:r>
            <a:r>
              <a:rPr lang="ja-JP" altLang="en-US" dirty="0" smtClean="0"/>
              <a:t>件、</a:t>
            </a:r>
            <a:r>
              <a:rPr lang="en-US" altLang="ja-JP" dirty="0" smtClean="0"/>
              <a:t>1</a:t>
            </a:r>
            <a:r>
              <a:rPr lang="ja-JP" altLang="en-US" dirty="0" smtClean="0"/>
              <a:t>億</a:t>
            </a:r>
            <a:r>
              <a:rPr lang="en-US" altLang="ja-JP" dirty="0" smtClean="0"/>
              <a:t>2700</a:t>
            </a:r>
            <a:r>
              <a:rPr lang="ja-JP" altLang="en-US" dirty="0" smtClean="0"/>
              <a:t>万ドル</a:t>
            </a:r>
          </a:p>
          <a:p>
            <a:pPr eaLnBrk="1" hangingPunct="1">
              <a:buFontTx/>
              <a:buNone/>
            </a:pPr>
            <a:r>
              <a:rPr lang="ja-JP" altLang="en-US" dirty="0" smtClean="0"/>
              <a:t>（飲食業、建設業、コンサルティングなど）</a:t>
            </a:r>
          </a:p>
          <a:p>
            <a:pPr eaLnBrk="1" hangingPunct="1">
              <a:buFontTx/>
              <a:buNone/>
            </a:pPr>
            <a:r>
              <a:rPr lang="ja-JP" altLang="en-US" dirty="0" smtClean="0"/>
              <a:t>香港、マカオ、発展途上国など</a:t>
            </a:r>
            <a:r>
              <a:rPr lang="en-US" altLang="ja-JP" dirty="0" smtClean="0"/>
              <a:t>45</a:t>
            </a:r>
            <a:r>
              <a:rPr lang="ja-JP" altLang="en-US" dirty="0" smtClean="0"/>
              <a:t>カ国・地域</a:t>
            </a:r>
          </a:p>
          <a:p>
            <a:pPr eaLnBrk="1" hangingPunct="1">
              <a:buFontTx/>
              <a:buNone/>
            </a:pPr>
            <a:r>
              <a:rPr lang="ja-JP" altLang="en-US" dirty="0" smtClean="0"/>
              <a:t>（貿易経営権を持つ少数の専門輸出入公司や各地方の経済技術協力公司）</a:t>
            </a:r>
          </a:p>
        </p:txBody>
      </p:sp>
    </p:spTree>
    <p:extLst>
      <p:ext uri="{BB962C8B-B14F-4D97-AF65-F5344CB8AC3E}">
        <p14:creationId xmlns:p14="http://schemas.microsoft.com/office/powerpoint/2010/main" val="3198990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209800" y="609601"/>
            <a:ext cx="7772400" cy="774818"/>
          </a:xfrm>
        </p:spPr>
        <p:txBody>
          <a:bodyPr>
            <a:normAutofit/>
          </a:bodyPr>
          <a:lstStyle/>
          <a:p>
            <a:pPr eaLnBrk="1" hangingPunct="1"/>
            <a:r>
              <a:rPr lang="en-US" altLang="ja-JP" dirty="0"/>
              <a:t>1985-91</a:t>
            </a:r>
            <a:r>
              <a:rPr lang="ja-JP" altLang="en-US" dirty="0"/>
              <a:t>年</a:t>
            </a:r>
          </a:p>
        </p:txBody>
      </p:sp>
      <p:sp>
        <p:nvSpPr>
          <p:cNvPr id="40963" name="Rectangle 3"/>
          <p:cNvSpPr>
            <a:spLocks noGrp="1" noChangeArrowheads="1"/>
          </p:cNvSpPr>
          <p:nvPr>
            <p:ph type="body" idx="1"/>
          </p:nvPr>
        </p:nvSpPr>
        <p:spPr>
          <a:xfrm>
            <a:off x="1981200" y="1777525"/>
            <a:ext cx="8229600" cy="4348638"/>
          </a:xfrm>
        </p:spPr>
        <p:txBody>
          <a:bodyPr/>
          <a:lstStyle/>
          <a:p>
            <a:pPr eaLnBrk="1" hangingPunct="1">
              <a:buFontTx/>
              <a:buNone/>
            </a:pPr>
            <a:r>
              <a:rPr lang="en-US" altLang="ja-JP" dirty="0" smtClean="0"/>
              <a:t>85</a:t>
            </a:r>
            <a:r>
              <a:rPr lang="ja-JP" altLang="en-US" dirty="0" smtClean="0"/>
              <a:t>年　許認可手続きの簡素化</a:t>
            </a:r>
          </a:p>
          <a:p>
            <a:pPr eaLnBrk="1" hangingPunct="1">
              <a:buFontTx/>
              <a:buNone/>
            </a:pPr>
            <a:r>
              <a:rPr lang="en-US" altLang="ja-JP" dirty="0" smtClean="0"/>
              <a:t>87</a:t>
            </a:r>
            <a:r>
              <a:rPr lang="ja-JP" altLang="en-US" dirty="0" smtClean="0"/>
              <a:t>年以降　第一次海外直接投資ブーム</a:t>
            </a:r>
          </a:p>
          <a:p>
            <a:pPr eaLnBrk="1" hangingPunct="1">
              <a:buFontTx/>
              <a:buNone/>
            </a:pPr>
            <a:r>
              <a:rPr lang="en-US" altLang="ja-JP" dirty="0" smtClean="0"/>
              <a:t>89</a:t>
            </a:r>
            <a:r>
              <a:rPr lang="ja-JP" altLang="en-US" dirty="0" smtClean="0"/>
              <a:t>年には</a:t>
            </a:r>
            <a:r>
              <a:rPr lang="en-US" altLang="ja-JP" dirty="0" smtClean="0"/>
              <a:t>88</a:t>
            </a:r>
            <a:r>
              <a:rPr lang="ja-JP" altLang="en-US" dirty="0" smtClean="0"/>
              <a:t>カ国に</a:t>
            </a:r>
            <a:r>
              <a:rPr lang="en-US" altLang="ja-JP" dirty="0" smtClean="0"/>
              <a:t>645</a:t>
            </a:r>
            <a:r>
              <a:rPr lang="ja-JP" altLang="en-US" dirty="0" smtClean="0"/>
              <a:t>の中国系企業</a:t>
            </a:r>
          </a:p>
          <a:p>
            <a:pPr eaLnBrk="1" hangingPunct="1">
              <a:buFontTx/>
              <a:buNone/>
            </a:pPr>
            <a:r>
              <a:rPr lang="ja-JP" altLang="en-US" dirty="0" smtClean="0"/>
              <a:t>投資の大型化</a:t>
            </a:r>
          </a:p>
          <a:p>
            <a:pPr eaLnBrk="1" hangingPunct="1">
              <a:buFontTx/>
              <a:buNone/>
            </a:pPr>
            <a:r>
              <a:rPr lang="ja-JP" altLang="en-US" dirty="0" smtClean="0"/>
              <a:t>例）中国五金鉱産輸出入総公司</a:t>
            </a:r>
          </a:p>
          <a:p>
            <a:pPr eaLnBrk="1" hangingPunct="1">
              <a:buFontTx/>
              <a:buNone/>
            </a:pPr>
            <a:r>
              <a:rPr lang="ja-JP" altLang="en-US" dirty="0" smtClean="0"/>
              <a:t>　　</a:t>
            </a:r>
            <a:r>
              <a:rPr lang="en-US" altLang="ja-JP" dirty="0" smtClean="0"/>
              <a:t>23</a:t>
            </a:r>
            <a:r>
              <a:rPr lang="ja-JP" altLang="en-US" dirty="0" smtClean="0"/>
              <a:t>カ国　</a:t>
            </a:r>
            <a:r>
              <a:rPr lang="en-US" altLang="ja-JP" dirty="0" smtClean="0"/>
              <a:t>49</a:t>
            </a:r>
            <a:r>
              <a:rPr lang="ja-JP" altLang="en-US" dirty="0" smtClean="0"/>
              <a:t>ヵ所の子会社・営業所を設ける</a:t>
            </a:r>
          </a:p>
          <a:p>
            <a:pPr eaLnBrk="1" hangingPunct="1">
              <a:buFontTx/>
              <a:buNone/>
            </a:pPr>
            <a:r>
              <a:rPr lang="ja-JP" altLang="en-US" dirty="0" smtClean="0"/>
              <a:t>先進国にも、世界各国に</a:t>
            </a:r>
          </a:p>
        </p:txBody>
      </p:sp>
    </p:spTree>
    <p:extLst>
      <p:ext uri="{BB962C8B-B14F-4D97-AF65-F5344CB8AC3E}">
        <p14:creationId xmlns:p14="http://schemas.microsoft.com/office/powerpoint/2010/main" val="2863844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08213" y="1"/>
            <a:ext cx="7772400" cy="766763"/>
          </a:xfrm>
        </p:spPr>
        <p:txBody>
          <a:bodyPr/>
          <a:lstStyle/>
          <a:p>
            <a:pPr eaLnBrk="1" hangingPunct="1"/>
            <a:r>
              <a:rPr lang="en-US" altLang="ja-JP" sz="4000"/>
              <a:t>1992</a:t>
            </a:r>
            <a:r>
              <a:rPr lang="ja-JP" altLang="en-US" sz="4000"/>
              <a:t>年</a:t>
            </a:r>
            <a:r>
              <a:rPr lang="en-US" altLang="ja-JP" sz="4000"/>
              <a:t>-05</a:t>
            </a:r>
            <a:r>
              <a:rPr lang="ja-JP" altLang="en-US" sz="4000"/>
              <a:t>年まで</a:t>
            </a:r>
          </a:p>
        </p:txBody>
      </p:sp>
      <p:sp>
        <p:nvSpPr>
          <p:cNvPr id="41987" name="Rectangle 3"/>
          <p:cNvSpPr>
            <a:spLocks noGrp="1" noChangeArrowheads="1"/>
          </p:cNvSpPr>
          <p:nvPr>
            <p:ph type="body" idx="1"/>
          </p:nvPr>
        </p:nvSpPr>
        <p:spPr>
          <a:xfrm>
            <a:off x="1981200" y="908051"/>
            <a:ext cx="8229600" cy="5218113"/>
          </a:xfrm>
        </p:spPr>
        <p:txBody>
          <a:bodyPr/>
          <a:lstStyle/>
          <a:p>
            <a:pPr eaLnBrk="1" hangingPunct="1">
              <a:buFontTx/>
              <a:buNone/>
            </a:pPr>
            <a:r>
              <a:rPr lang="ja-JP" altLang="en-US" smtClean="0"/>
              <a:t>南巡講話以降　第二次直接投資ブーム</a:t>
            </a:r>
          </a:p>
          <a:p>
            <a:pPr eaLnBrk="1" hangingPunct="1">
              <a:buFontTx/>
              <a:buNone/>
            </a:pPr>
            <a:r>
              <a:rPr lang="ja-JP" altLang="en-US" smtClean="0"/>
              <a:t>（受け入れのほうが圧倒的に多かったが）</a:t>
            </a:r>
          </a:p>
          <a:p>
            <a:pPr eaLnBrk="1" hangingPunct="1">
              <a:buFontTx/>
              <a:buNone/>
            </a:pPr>
            <a:r>
              <a:rPr lang="en-US" altLang="ja-JP" sz="3600"/>
              <a:t>05</a:t>
            </a:r>
            <a:r>
              <a:rPr lang="ja-JP" altLang="en-US" sz="3600"/>
              <a:t>年末までに</a:t>
            </a:r>
          </a:p>
          <a:p>
            <a:pPr eaLnBrk="1" hangingPunct="1">
              <a:buFontTx/>
              <a:buNone/>
            </a:pPr>
            <a:r>
              <a:rPr lang="ja-JP" altLang="en-US" sz="3600"/>
              <a:t>①</a:t>
            </a:r>
            <a:r>
              <a:rPr lang="en-US" altLang="ja-JP" sz="3600"/>
              <a:t>220</a:t>
            </a:r>
            <a:r>
              <a:rPr lang="ja-JP" altLang="en-US" sz="3600"/>
              <a:t>余の国・地域に</a:t>
            </a:r>
          </a:p>
          <a:p>
            <a:pPr eaLnBrk="1" hangingPunct="1">
              <a:buFontTx/>
              <a:buNone/>
            </a:pPr>
            <a:r>
              <a:rPr lang="ja-JP" altLang="en-US" sz="3600"/>
              <a:t>＊対外直接投資（金融を除く）　</a:t>
            </a:r>
            <a:r>
              <a:rPr lang="en-US" altLang="ja-JP" sz="3600"/>
              <a:t>572</a:t>
            </a:r>
            <a:r>
              <a:rPr lang="ja-JP" altLang="en-US" sz="3600"/>
              <a:t>億㌦</a:t>
            </a:r>
          </a:p>
          <a:p>
            <a:pPr eaLnBrk="1" hangingPunct="1">
              <a:buFontTx/>
              <a:buNone/>
            </a:pPr>
            <a:r>
              <a:rPr lang="ja-JP" altLang="en-US" sz="3600"/>
              <a:t>＊対外労務請負営業額　</a:t>
            </a:r>
            <a:r>
              <a:rPr lang="en-US" altLang="ja-JP" sz="3600"/>
              <a:t>1358</a:t>
            </a:r>
            <a:r>
              <a:rPr lang="ja-JP" altLang="en-US" sz="3600"/>
              <a:t>億㌦</a:t>
            </a:r>
          </a:p>
          <a:p>
            <a:pPr eaLnBrk="1" hangingPunct="1">
              <a:buFontTx/>
              <a:buNone/>
            </a:pPr>
            <a:r>
              <a:rPr lang="ja-JP" altLang="en-US" sz="3600"/>
              <a:t>＊労務派遣　延べ</a:t>
            </a:r>
            <a:r>
              <a:rPr lang="en-US" altLang="ja-JP" sz="3600"/>
              <a:t>347</a:t>
            </a:r>
            <a:r>
              <a:rPr lang="ja-JP" altLang="en-US" sz="3600"/>
              <a:t>万人</a:t>
            </a:r>
          </a:p>
          <a:p>
            <a:pPr eaLnBrk="1" hangingPunct="1">
              <a:buFontTx/>
              <a:buNone/>
            </a:pPr>
            <a:endParaRPr lang="en-US" altLang="ja-JP" smtClean="0"/>
          </a:p>
        </p:txBody>
      </p:sp>
    </p:spTree>
    <p:extLst>
      <p:ext uri="{BB962C8B-B14F-4D97-AF65-F5344CB8AC3E}">
        <p14:creationId xmlns:p14="http://schemas.microsoft.com/office/powerpoint/2010/main" val="36780820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1981200" y="476251"/>
            <a:ext cx="8229600" cy="5649913"/>
          </a:xfrm>
        </p:spPr>
        <p:txBody>
          <a:bodyPr/>
          <a:lstStyle/>
          <a:p>
            <a:pPr eaLnBrk="1" hangingPunct="1">
              <a:buFontTx/>
              <a:buNone/>
            </a:pPr>
            <a:r>
              <a:rPr lang="en-US" altLang="ja-JP" smtClean="0"/>
              <a:t>②</a:t>
            </a:r>
            <a:r>
              <a:rPr lang="ja-JP" altLang="en-US" smtClean="0"/>
              <a:t>投資規模は小規模</a:t>
            </a:r>
          </a:p>
          <a:p>
            <a:pPr eaLnBrk="1" hangingPunct="1">
              <a:buFontTx/>
              <a:buNone/>
            </a:pPr>
            <a:r>
              <a:rPr lang="ja-JP" altLang="en-US" smtClean="0"/>
              <a:t>　</a:t>
            </a:r>
            <a:r>
              <a:rPr lang="en-US" altLang="ja-JP" smtClean="0"/>
              <a:t>1</a:t>
            </a:r>
            <a:r>
              <a:rPr lang="ja-JP" altLang="en-US" smtClean="0"/>
              <a:t>件当たり平均</a:t>
            </a:r>
            <a:r>
              <a:rPr lang="en-US" altLang="ja-JP" smtClean="0"/>
              <a:t>220</a:t>
            </a:r>
            <a:r>
              <a:rPr lang="ja-JP" altLang="en-US" smtClean="0"/>
              <a:t>万ﾄﾞﾙ（</a:t>
            </a:r>
            <a:r>
              <a:rPr lang="en-US" altLang="ja-JP" smtClean="0"/>
              <a:t>99</a:t>
            </a:r>
            <a:r>
              <a:rPr lang="ja-JP" altLang="en-US" smtClean="0"/>
              <a:t>年以降）</a:t>
            </a:r>
          </a:p>
          <a:p>
            <a:pPr eaLnBrk="1" hangingPunct="1">
              <a:buFontTx/>
              <a:buNone/>
            </a:pPr>
            <a:r>
              <a:rPr lang="ja-JP" altLang="en-US" smtClean="0"/>
              <a:t>　</a:t>
            </a:r>
            <a:r>
              <a:rPr lang="en-US" altLang="ja-JP" smtClean="0"/>
              <a:t>cf.</a:t>
            </a:r>
            <a:r>
              <a:rPr lang="ja-JP" altLang="en-US" smtClean="0"/>
              <a:t>先進国企業の平均は</a:t>
            </a:r>
            <a:r>
              <a:rPr lang="en-US" altLang="ja-JP" smtClean="0"/>
              <a:t>600</a:t>
            </a:r>
            <a:r>
              <a:rPr lang="ja-JP" altLang="en-US" smtClean="0"/>
              <a:t>万ドル</a:t>
            </a:r>
          </a:p>
          <a:p>
            <a:pPr eaLnBrk="1" hangingPunct="1">
              <a:buFontTx/>
              <a:buNone/>
            </a:pPr>
            <a:r>
              <a:rPr lang="ja-JP" altLang="en-US" smtClean="0"/>
              <a:t>　　発展途上国企業の平均</a:t>
            </a:r>
            <a:r>
              <a:rPr lang="en-US" altLang="ja-JP" smtClean="0"/>
              <a:t>450</a:t>
            </a:r>
            <a:r>
              <a:rPr lang="ja-JP" altLang="en-US" smtClean="0"/>
              <a:t>万ドル</a:t>
            </a:r>
          </a:p>
          <a:p>
            <a:pPr eaLnBrk="1" hangingPunct="1">
              <a:buFontTx/>
              <a:buNone/>
            </a:pPr>
            <a:r>
              <a:rPr lang="ja-JP" altLang="en-US" smtClean="0"/>
              <a:t>（中国企業の資金調達が多様化されていない）</a:t>
            </a:r>
          </a:p>
          <a:p>
            <a:pPr eaLnBrk="1" hangingPunct="1">
              <a:buFontTx/>
              <a:buNone/>
            </a:pPr>
            <a:r>
              <a:rPr lang="ja-JP" altLang="en-US" smtClean="0"/>
              <a:t>③投資主体の多様化（輸出入公司ばかりではなく、生産企業、金融機関、中小企業も）</a:t>
            </a:r>
          </a:p>
          <a:p>
            <a:pPr eaLnBrk="1" hangingPunct="1">
              <a:buFontTx/>
              <a:buNone/>
            </a:pPr>
            <a:r>
              <a:rPr lang="ja-JP" altLang="en-US" smtClean="0"/>
              <a:t>④合弁企業が</a:t>
            </a:r>
            <a:r>
              <a:rPr lang="en-US" altLang="ja-JP" smtClean="0"/>
              <a:t>8</a:t>
            </a:r>
            <a:r>
              <a:rPr lang="ja-JP" altLang="en-US" smtClean="0"/>
              <a:t>割</a:t>
            </a:r>
          </a:p>
          <a:p>
            <a:pPr eaLnBrk="1" hangingPunct="1">
              <a:buFontTx/>
              <a:buNone/>
            </a:pPr>
            <a:r>
              <a:rPr lang="ja-JP" altLang="en-US" smtClean="0"/>
              <a:t>（</a:t>
            </a:r>
            <a:r>
              <a:rPr lang="en-US" altLang="ja-JP" smtClean="0"/>
              <a:t>05</a:t>
            </a:r>
            <a:r>
              <a:rPr lang="ja-JP" altLang="en-US" smtClean="0"/>
              <a:t>年末までに</a:t>
            </a:r>
            <a:r>
              <a:rPr lang="en-US" altLang="ja-JP" smtClean="0"/>
              <a:t>116</a:t>
            </a:r>
            <a:r>
              <a:rPr lang="ja-JP" altLang="en-US" smtClean="0"/>
              <a:t>カ国と投資保護協定、</a:t>
            </a:r>
            <a:r>
              <a:rPr lang="en-US" altLang="ja-JP" smtClean="0"/>
              <a:t>87</a:t>
            </a:r>
            <a:r>
              <a:rPr lang="ja-JP" altLang="en-US" smtClean="0"/>
              <a:t>カ国と二重課税防止協定）</a:t>
            </a:r>
          </a:p>
        </p:txBody>
      </p:sp>
    </p:spTree>
    <p:extLst>
      <p:ext uri="{BB962C8B-B14F-4D97-AF65-F5344CB8AC3E}">
        <p14:creationId xmlns:p14="http://schemas.microsoft.com/office/powerpoint/2010/main" val="4067847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1981200" y="333375"/>
            <a:ext cx="8229600" cy="5792788"/>
          </a:xfrm>
        </p:spPr>
        <p:txBody>
          <a:bodyPr/>
          <a:lstStyle/>
          <a:p>
            <a:pPr eaLnBrk="1" hangingPunct="1">
              <a:buFontTx/>
              <a:buNone/>
            </a:pPr>
            <a:r>
              <a:rPr lang="en-US" altLang="ja-JP" smtClean="0"/>
              <a:t>03</a:t>
            </a:r>
            <a:r>
              <a:rPr lang="ja-JP" altLang="en-US" smtClean="0"/>
              <a:t>～</a:t>
            </a:r>
            <a:r>
              <a:rPr lang="en-US" altLang="ja-JP" smtClean="0"/>
              <a:t>06</a:t>
            </a:r>
            <a:r>
              <a:rPr lang="ja-JP" altLang="en-US" smtClean="0"/>
              <a:t>年</a:t>
            </a:r>
          </a:p>
          <a:p>
            <a:pPr eaLnBrk="1" hangingPunct="1">
              <a:buFontTx/>
              <a:buNone/>
            </a:pPr>
            <a:r>
              <a:rPr lang="ja-JP" altLang="en-US" smtClean="0"/>
              <a:t>世界の対外直接投資の年平均増加率</a:t>
            </a:r>
            <a:r>
              <a:rPr lang="en-US" altLang="ja-JP" smtClean="0"/>
              <a:t>32</a:t>
            </a:r>
            <a:r>
              <a:rPr lang="ja-JP" altLang="en-US" smtClean="0"/>
              <a:t>％</a:t>
            </a:r>
          </a:p>
          <a:p>
            <a:pPr eaLnBrk="1" hangingPunct="1">
              <a:buFontTx/>
              <a:buNone/>
            </a:pPr>
            <a:r>
              <a:rPr lang="ja-JP" altLang="en-US" smtClean="0"/>
              <a:t>（</a:t>
            </a:r>
            <a:r>
              <a:rPr lang="en-US" altLang="ja-JP" smtClean="0"/>
              <a:t>06</a:t>
            </a:r>
            <a:r>
              <a:rPr lang="ja-JP" altLang="en-US" smtClean="0"/>
              <a:t>年の直接投資総額</a:t>
            </a:r>
            <a:r>
              <a:rPr lang="en-US" altLang="ja-JP" smtClean="0"/>
              <a:t>1.3</a:t>
            </a:r>
            <a:r>
              <a:rPr lang="ja-JP" altLang="en-US" smtClean="0"/>
              <a:t>兆ドル）</a:t>
            </a:r>
          </a:p>
          <a:p>
            <a:pPr eaLnBrk="1" hangingPunct="1">
              <a:buFontTx/>
              <a:buNone/>
            </a:pPr>
            <a:r>
              <a:rPr lang="ja-JP" altLang="en-US" smtClean="0"/>
              <a:t>中国は同平均</a:t>
            </a:r>
            <a:r>
              <a:rPr lang="en-US" altLang="ja-JP" smtClean="0"/>
              <a:t>95</a:t>
            </a:r>
            <a:r>
              <a:rPr lang="ja-JP" altLang="en-US" smtClean="0"/>
              <a:t>％増（</a:t>
            </a:r>
            <a:r>
              <a:rPr lang="en-US" altLang="ja-JP" smtClean="0"/>
              <a:t>06</a:t>
            </a:r>
            <a:r>
              <a:rPr lang="ja-JP" altLang="en-US" smtClean="0"/>
              <a:t>年</a:t>
            </a:r>
            <a:r>
              <a:rPr lang="en-US" altLang="ja-JP" smtClean="0"/>
              <a:t>176.3</a:t>
            </a:r>
            <a:r>
              <a:rPr lang="ja-JP" altLang="en-US" smtClean="0"/>
              <a:t>億㌦）</a:t>
            </a:r>
          </a:p>
          <a:p>
            <a:pPr eaLnBrk="1" hangingPunct="1">
              <a:buFontTx/>
              <a:buNone/>
            </a:pPr>
            <a:r>
              <a:rPr lang="ja-JP" altLang="en-US" smtClean="0"/>
              <a:t>（</a:t>
            </a:r>
            <a:r>
              <a:rPr lang="en-US" altLang="ja-JP" smtClean="0"/>
              <a:t>2007</a:t>
            </a:r>
            <a:r>
              <a:rPr lang="ja-JP" altLang="en-US" smtClean="0"/>
              <a:t>年</a:t>
            </a:r>
            <a:r>
              <a:rPr lang="en-US" altLang="ja-JP" smtClean="0"/>
              <a:t>8</a:t>
            </a:r>
            <a:r>
              <a:rPr lang="ja-JP" altLang="en-US" smtClean="0"/>
              <a:t>月サブプライムローン危機）</a:t>
            </a:r>
          </a:p>
          <a:p>
            <a:pPr eaLnBrk="1" hangingPunct="1">
              <a:buFontTx/>
              <a:buNone/>
            </a:pPr>
            <a:r>
              <a:rPr lang="en-US" altLang="ja-JP" smtClean="0"/>
              <a:t>08</a:t>
            </a:r>
            <a:r>
              <a:rPr lang="ja-JP" altLang="en-US" smtClean="0"/>
              <a:t>年　世界の対外直接投資は</a:t>
            </a:r>
            <a:r>
              <a:rPr lang="en-US" altLang="ja-JP" smtClean="0"/>
              <a:t>20</a:t>
            </a:r>
            <a:r>
              <a:rPr lang="ja-JP" altLang="en-US" smtClean="0"/>
              <a:t>％減</a:t>
            </a:r>
          </a:p>
          <a:p>
            <a:pPr eaLnBrk="1" hangingPunct="1">
              <a:buFontTx/>
              <a:buNone/>
            </a:pPr>
            <a:r>
              <a:rPr lang="ja-JP" altLang="en-US" smtClean="0"/>
              <a:t>　　　　中国は</a:t>
            </a:r>
            <a:r>
              <a:rPr lang="en-US" altLang="ja-JP" smtClean="0"/>
              <a:t>2</a:t>
            </a:r>
            <a:r>
              <a:rPr lang="ja-JP" altLang="en-US" smtClean="0"/>
              <a:t>倍に（</a:t>
            </a:r>
            <a:r>
              <a:rPr lang="en-US" altLang="ja-JP" smtClean="0"/>
              <a:t>07</a:t>
            </a:r>
            <a:r>
              <a:rPr lang="ja-JP" altLang="en-US" smtClean="0"/>
              <a:t>年</a:t>
            </a:r>
            <a:r>
              <a:rPr lang="en-US" altLang="ja-JP" smtClean="0"/>
              <a:t>265.1</a:t>
            </a:r>
            <a:r>
              <a:rPr lang="ja-JP" altLang="en-US" smtClean="0"/>
              <a:t>億㌦、</a:t>
            </a:r>
          </a:p>
          <a:p>
            <a:pPr eaLnBrk="1" hangingPunct="1">
              <a:buFontTx/>
              <a:buNone/>
            </a:pPr>
            <a:r>
              <a:rPr lang="ja-JP" altLang="en-US" smtClean="0"/>
              <a:t>　　　　　　　　　　　　　</a:t>
            </a:r>
            <a:r>
              <a:rPr lang="en-US" altLang="ja-JP" smtClean="0"/>
              <a:t>08</a:t>
            </a:r>
            <a:r>
              <a:rPr lang="ja-JP" altLang="en-US" smtClean="0"/>
              <a:t>年</a:t>
            </a:r>
            <a:r>
              <a:rPr lang="en-US" altLang="ja-JP" smtClean="0"/>
              <a:t>559.0</a:t>
            </a:r>
            <a:r>
              <a:rPr lang="ja-JP" altLang="en-US" smtClean="0"/>
              <a:t>億㌦）</a:t>
            </a:r>
          </a:p>
          <a:p>
            <a:pPr eaLnBrk="1" hangingPunct="1">
              <a:buFontTx/>
              <a:buNone/>
            </a:pPr>
            <a:endParaRPr lang="en-US" altLang="ja-JP" smtClean="0"/>
          </a:p>
        </p:txBody>
      </p:sp>
    </p:spTree>
    <p:extLst>
      <p:ext uri="{BB962C8B-B14F-4D97-AF65-F5344CB8AC3E}">
        <p14:creationId xmlns:p14="http://schemas.microsoft.com/office/powerpoint/2010/main" val="2910891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209800" y="609601"/>
            <a:ext cx="7772400" cy="561975"/>
          </a:xfrm>
        </p:spPr>
        <p:txBody>
          <a:bodyPr>
            <a:normAutofit fontScale="90000"/>
          </a:bodyPr>
          <a:lstStyle/>
          <a:p>
            <a:pPr eaLnBrk="1" hangingPunct="1"/>
            <a:r>
              <a:rPr lang="ja-JP" altLang="en-US" sz="4000"/>
              <a:t>「走出去」戦略</a:t>
            </a:r>
          </a:p>
        </p:txBody>
      </p:sp>
      <p:sp>
        <p:nvSpPr>
          <p:cNvPr id="44035" name="Rectangle 3"/>
          <p:cNvSpPr>
            <a:spLocks noGrp="1" noChangeArrowheads="1"/>
          </p:cNvSpPr>
          <p:nvPr>
            <p:ph type="body" idx="1"/>
          </p:nvPr>
        </p:nvSpPr>
        <p:spPr>
          <a:xfrm>
            <a:off x="1981200" y="981075"/>
            <a:ext cx="8229600" cy="5145088"/>
          </a:xfrm>
        </p:spPr>
        <p:txBody>
          <a:bodyPr/>
          <a:lstStyle/>
          <a:p>
            <a:pPr eaLnBrk="1" hangingPunct="1">
              <a:buFontTx/>
              <a:buNone/>
            </a:pPr>
            <a:endParaRPr lang="en-US" altLang="ja-JP" smtClean="0"/>
          </a:p>
          <a:p>
            <a:pPr eaLnBrk="1" hangingPunct="1">
              <a:buFontTx/>
              <a:buNone/>
            </a:pPr>
            <a:r>
              <a:rPr lang="en-US" altLang="ja-JP" smtClean="0"/>
              <a:t>①</a:t>
            </a:r>
            <a:r>
              <a:rPr lang="ja-JP" altLang="en-US" smtClean="0"/>
              <a:t>投資規模が拡大</a:t>
            </a:r>
          </a:p>
          <a:p>
            <a:pPr eaLnBrk="1" hangingPunct="1">
              <a:buFontTx/>
              <a:buNone/>
            </a:pPr>
            <a:r>
              <a:rPr lang="ja-JP" altLang="en-US" smtClean="0"/>
              <a:t>②海外での資源開発</a:t>
            </a:r>
          </a:p>
          <a:p>
            <a:pPr eaLnBrk="1" hangingPunct="1">
              <a:buFontTx/>
              <a:buNone/>
            </a:pPr>
            <a:r>
              <a:rPr lang="ja-JP" altLang="en-US" smtClean="0"/>
              <a:t>③海外工事の請負、労務請負</a:t>
            </a:r>
          </a:p>
          <a:p>
            <a:pPr eaLnBrk="1" hangingPunct="1">
              <a:buFontTx/>
              <a:buNone/>
            </a:pPr>
            <a:r>
              <a:rPr lang="ja-JP" altLang="en-US" smtClean="0"/>
              <a:t>④海外での農業開発協力</a:t>
            </a:r>
          </a:p>
          <a:p>
            <a:pPr eaLnBrk="1" hangingPunct="1">
              <a:buFontTx/>
              <a:buNone/>
            </a:pPr>
            <a:r>
              <a:rPr lang="ja-JP" altLang="en-US" smtClean="0"/>
              <a:t>⑤科学技術</a:t>
            </a:r>
          </a:p>
          <a:p>
            <a:pPr eaLnBrk="1" hangingPunct="1">
              <a:buFontTx/>
              <a:buNone/>
            </a:pPr>
            <a:r>
              <a:rPr lang="ja-JP" altLang="en-US" smtClean="0"/>
              <a:t>⑥サービス業分野の合作</a:t>
            </a:r>
          </a:p>
        </p:txBody>
      </p:sp>
    </p:spTree>
    <p:extLst>
      <p:ext uri="{BB962C8B-B14F-4D97-AF65-F5344CB8AC3E}">
        <p14:creationId xmlns:p14="http://schemas.microsoft.com/office/powerpoint/2010/main" val="1795861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209800" y="609600"/>
            <a:ext cx="7772400" cy="490538"/>
          </a:xfrm>
        </p:spPr>
        <p:txBody>
          <a:bodyPr>
            <a:normAutofit fontScale="90000"/>
          </a:bodyPr>
          <a:lstStyle/>
          <a:p>
            <a:pPr eaLnBrk="1" hangingPunct="1"/>
            <a:r>
              <a:rPr lang="ja-JP" altLang="en-US" sz="4000"/>
              <a:t>海外展開しているのは</a:t>
            </a:r>
          </a:p>
        </p:txBody>
      </p:sp>
      <p:sp>
        <p:nvSpPr>
          <p:cNvPr id="45059" name="Rectangle 3"/>
          <p:cNvSpPr>
            <a:spLocks noGrp="1" noChangeArrowheads="1"/>
          </p:cNvSpPr>
          <p:nvPr>
            <p:ph type="body" idx="1"/>
          </p:nvPr>
        </p:nvSpPr>
        <p:spPr>
          <a:xfrm>
            <a:off x="1981200" y="1484313"/>
            <a:ext cx="8229600" cy="4641850"/>
          </a:xfrm>
        </p:spPr>
        <p:txBody>
          <a:bodyPr/>
          <a:lstStyle/>
          <a:p>
            <a:pPr eaLnBrk="1" hangingPunct="1">
              <a:buFontTx/>
              <a:buNone/>
            </a:pPr>
            <a:r>
              <a:rPr lang="en-US" altLang="ja-JP" smtClean="0"/>
              <a:t>①</a:t>
            </a:r>
            <a:r>
              <a:rPr lang="ja-JP" altLang="en-US" smtClean="0"/>
              <a:t>国有貿易公司や大規模な貿易企業集団</a:t>
            </a:r>
          </a:p>
          <a:p>
            <a:pPr eaLnBrk="1" hangingPunct="1">
              <a:buFontTx/>
              <a:buNone/>
            </a:pPr>
            <a:r>
              <a:rPr lang="ja-JP" altLang="en-US" smtClean="0"/>
              <a:t>②製造企業、その企業集団（首都鋼鉄集団、海爾集団、ＴＣＬ集団など）</a:t>
            </a:r>
          </a:p>
          <a:p>
            <a:pPr eaLnBrk="1" hangingPunct="1">
              <a:buFontTx/>
              <a:buNone/>
            </a:pPr>
            <a:r>
              <a:rPr lang="ja-JP" altLang="en-US" smtClean="0"/>
              <a:t>　パキスタンで海爾は工業団地をつくる</a:t>
            </a:r>
          </a:p>
          <a:p>
            <a:pPr eaLnBrk="1" hangingPunct="1">
              <a:buFontTx/>
              <a:buNone/>
            </a:pPr>
            <a:r>
              <a:rPr lang="ja-JP" altLang="en-US" smtClean="0"/>
              <a:t>③国有大規模金融保険会社、大規模サービス業（中国銀行、中国建築工程総公司）</a:t>
            </a:r>
          </a:p>
          <a:p>
            <a:pPr eaLnBrk="1" hangingPunct="1">
              <a:buFontTx/>
              <a:buNone/>
            </a:pPr>
            <a:r>
              <a:rPr lang="ja-JP" altLang="en-US" smtClean="0"/>
              <a:t>④中小と中堅の民間企業</a:t>
            </a:r>
          </a:p>
        </p:txBody>
      </p:sp>
    </p:spTree>
    <p:extLst>
      <p:ext uri="{BB962C8B-B14F-4D97-AF65-F5344CB8AC3E}">
        <p14:creationId xmlns:p14="http://schemas.microsoft.com/office/powerpoint/2010/main" val="2400208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08213" y="-100013"/>
            <a:ext cx="7772400" cy="982663"/>
          </a:xfrm>
        </p:spPr>
        <p:txBody>
          <a:bodyPr/>
          <a:lstStyle/>
          <a:p>
            <a:pPr eaLnBrk="1" hangingPunct="1"/>
            <a:r>
              <a:rPr lang="ja-JP" altLang="en-US" sz="4000"/>
              <a:t>なぜ増加したのか</a:t>
            </a:r>
          </a:p>
        </p:txBody>
      </p:sp>
      <p:sp>
        <p:nvSpPr>
          <p:cNvPr id="48131" name="Rectangle 3"/>
          <p:cNvSpPr>
            <a:spLocks noGrp="1" noChangeArrowheads="1"/>
          </p:cNvSpPr>
          <p:nvPr>
            <p:ph type="body" idx="1"/>
          </p:nvPr>
        </p:nvSpPr>
        <p:spPr>
          <a:xfrm>
            <a:off x="1992313" y="981075"/>
            <a:ext cx="8229600" cy="5543550"/>
          </a:xfrm>
        </p:spPr>
        <p:txBody>
          <a:bodyPr>
            <a:normAutofit lnSpcReduction="10000"/>
          </a:bodyPr>
          <a:lstStyle/>
          <a:p>
            <a:pPr eaLnBrk="1" hangingPunct="1">
              <a:lnSpc>
                <a:spcPct val="90000"/>
              </a:lnSpc>
              <a:buFontTx/>
              <a:buNone/>
            </a:pPr>
            <a:r>
              <a:rPr lang="ja-JP" altLang="en-US" dirty="0"/>
              <a:t>＊外貨準備の増加→米国債以外の投資対</a:t>
            </a:r>
            <a:r>
              <a:rPr lang="ja-JP" altLang="en-US" dirty="0" smtClean="0"/>
              <a:t>象</a:t>
            </a:r>
            <a:endParaRPr lang="en-US" altLang="ja-JP" sz="2000" dirty="0" smtClean="0"/>
          </a:p>
          <a:p>
            <a:pPr eaLnBrk="1" hangingPunct="1">
              <a:lnSpc>
                <a:spcPct val="90000"/>
              </a:lnSpc>
              <a:buFontTx/>
              <a:buNone/>
            </a:pPr>
            <a:r>
              <a:rPr lang="ja-JP" altLang="en-US" sz="2000" dirty="0"/>
              <a:t>　</a:t>
            </a:r>
            <a:r>
              <a:rPr lang="ja-JP" altLang="en-US" sz="2000" dirty="0" smtClean="0"/>
              <a:t>　</a:t>
            </a:r>
            <a:r>
              <a:rPr lang="en-US" altLang="ja-JP" sz="2000" dirty="0" smtClean="0"/>
              <a:t>(2016</a:t>
            </a:r>
            <a:r>
              <a:rPr lang="ja-JP" altLang="en-US" sz="2000" dirty="0" smtClean="0"/>
              <a:t>年</a:t>
            </a:r>
            <a:r>
              <a:rPr lang="en-US" altLang="ja-JP" sz="2000" dirty="0" smtClean="0"/>
              <a:t>6</a:t>
            </a:r>
            <a:r>
              <a:rPr lang="ja-JP" altLang="en-US" sz="2000" dirty="0" smtClean="0"/>
              <a:t>月末</a:t>
            </a:r>
            <a:r>
              <a:rPr lang="en-US" altLang="ja-JP" sz="2000" dirty="0" smtClean="0"/>
              <a:t>3</a:t>
            </a:r>
            <a:r>
              <a:rPr lang="ja-JP" altLang="en-US" sz="2000" dirty="0" smtClean="0"/>
              <a:t>兆</a:t>
            </a:r>
            <a:r>
              <a:rPr lang="en-US" altLang="ja-JP" sz="2000" dirty="0" smtClean="0"/>
              <a:t>2051</a:t>
            </a:r>
            <a:r>
              <a:rPr lang="ja-JP" altLang="en-US" sz="2000" dirty="0" smtClean="0"/>
              <a:t>億㌦）</a:t>
            </a:r>
            <a:endParaRPr lang="ja-JP" altLang="en-US" dirty="0"/>
          </a:p>
          <a:p>
            <a:pPr eaLnBrk="1" hangingPunct="1">
              <a:lnSpc>
                <a:spcPct val="90000"/>
              </a:lnSpc>
              <a:buFontTx/>
              <a:buNone/>
            </a:pPr>
            <a:r>
              <a:rPr lang="ja-JP" altLang="en-US" dirty="0"/>
              <a:t>＊金融危機により先進国と一部の新興市場経済国家の企業は苦境に→新たな出資者の支援が必要に→中国が必要とする川上企業や中核技術を持つ企業も</a:t>
            </a:r>
          </a:p>
          <a:p>
            <a:pPr eaLnBrk="1" hangingPunct="1">
              <a:lnSpc>
                <a:spcPct val="90000"/>
              </a:lnSpc>
              <a:buFontTx/>
              <a:buNone/>
            </a:pPr>
            <a:r>
              <a:rPr lang="ja-JP" altLang="en-US" dirty="0"/>
              <a:t>＊各国が景気刺激のためにインフラ投資→中国の得意分野</a:t>
            </a:r>
          </a:p>
          <a:p>
            <a:pPr eaLnBrk="1" hangingPunct="1">
              <a:lnSpc>
                <a:spcPct val="90000"/>
              </a:lnSpc>
              <a:buFontTx/>
              <a:buNone/>
            </a:pPr>
            <a:r>
              <a:rPr lang="ja-JP" altLang="en-US" dirty="0"/>
              <a:t>＊他の国の資本が縮小</a:t>
            </a:r>
          </a:p>
          <a:p>
            <a:pPr eaLnBrk="1" hangingPunct="1">
              <a:lnSpc>
                <a:spcPct val="90000"/>
              </a:lnSpc>
              <a:buFontTx/>
              <a:buNone/>
            </a:pPr>
            <a:r>
              <a:rPr lang="ja-JP" altLang="en-US" dirty="0"/>
              <a:t>＊中国市場が魅力的に→海外企業が中国市場を獲得するために、中国企業と協力</a:t>
            </a:r>
          </a:p>
          <a:p>
            <a:pPr eaLnBrk="1" hangingPunct="1">
              <a:lnSpc>
                <a:spcPct val="90000"/>
              </a:lnSpc>
              <a:buFontTx/>
              <a:buNone/>
            </a:pPr>
            <a:r>
              <a:rPr lang="ja-JP" altLang="en-US" dirty="0"/>
              <a:t>＊貿易摩擦の回避</a:t>
            </a:r>
          </a:p>
          <a:p>
            <a:pPr eaLnBrk="1" hangingPunct="1">
              <a:lnSpc>
                <a:spcPct val="90000"/>
              </a:lnSpc>
              <a:buFontTx/>
              <a:buNone/>
            </a:pPr>
            <a:r>
              <a:rPr lang="ja-JP" altLang="en-US" dirty="0"/>
              <a:t>＊資源確保</a:t>
            </a:r>
          </a:p>
        </p:txBody>
      </p:sp>
    </p:spTree>
    <p:extLst>
      <p:ext uri="{BB962C8B-B14F-4D97-AF65-F5344CB8AC3E}">
        <p14:creationId xmlns:p14="http://schemas.microsoft.com/office/powerpoint/2010/main" val="1293871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タイトル 1"/>
          <p:cNvSpPr>
            <a:spLocks noGrp="1"/>
          </p:cNvSpPr>
          <p:nvPr>
            <p:ph type="title" idx="4294967295"/>
          </p:nvPr>
        </p:nvSpPr>
        <p:spPr/>
        <p:txBody>
          <a:bodyPr/>
          <a:lstStyle/>
          <a:p>
            <a:pPr eaLnBrk="1" hangingPunct="1"/>
            <a:r>
              <a:rPr lang="ja-JP" altLang="en-US" sz="3600" dirty="0"/>
              <a:t>対外直接投資ストック（</a:t>
            </a:r>
            <a:r>
              <a:rPr lang="en-US" altLang="ja-JP" sz="3600" dirty="0" smtClean="0"/>
              <a:t>2014</a:t>
            </a:r>
            <a:r>
              <a:rPr lang="ja-JP" altLang="en-US" sz="3600" dirty="0" smtClean="0"/>
              <a:t>年</a:t>
            </a:r>
            <a:r>
              <a:rPr lang="ja-JP" altLang="en-US" sz="3600" dirty="0"/>
              <a:t>、億ドル）</a:t>
            </a:r>
          </a:p>
        </p:txBody>
      </p:sp>
      <p:sp>
        <p:nvSpPr>
          <p:cNvPr id="50216"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A1CF3FE1-430B-40AA-AE44-793213DD2405}" type="slidenum">
              <a:rPr lang="en-US" altLang="ja-JP" sz="1200">
                <a:solidFill>
                  <a:srgbClr val="898989"/>
                </a:solidFill>
                <a:latin typeface="Calibri" panose="020F0502020204030204" pitchFamily="34" charset="0"/>
              </a:rPr>
              <a:pPr algn="r" eaLnBrk="1" hangingPunct="1">
                <a:spcBef>
                  <a:spcPct val="0"/>
                </a:spcBef>
                <a:buFontTx/>
                <a:buNone/>
              </a:pPr>
              <a:t>42</a:t>
            </a:fld>
            <a:endParaRPr lang="en-US" altLang="ja-JP" sz="1200">
              <a:solidFill>
                <a:srgbClr val="898989"/>
              </a:solidFill>
              <a:latin typeface="Calibri" panose="020F0502020204030204" pitchFamily="34" charset="0"/>
            </a:endParaRPr>
          </a:p>
        </p:txBody>
      </p:sp>
      <p:sp>
        <p:nvSpPr>
          <p:cNvPr id="50217" name="テキスト ボックス 5"/>
          <p:cNvSpPr txBox="1">
            <a:spLocks noChangeArrowheads="1"/>
          </p:cNvSpPr>
          <p:nvPr/>
        </p:nvSpPr>
        <p:spPr bwMode="auto">
          <a:xfrm>
            <a:off x="3403600" y="6443664"/>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dirty="0">
                <a:latin typeface="Calibri" panose="020F0502020204030204" pitchFamily="34" charset="0"/>
              </a:rPr>
              <a:t>出所</a:t>
            </a:r>
            <a:r>
              <a:rPr lang="ja-JP" altLang="en-US" sz="1800" dirty="0" smtClean="0">
                <a:latin typeface="Calibri" panose="020F0502020204030204" pitchFamily="34" charset="0"/>
              </a:rPr>
              <a:t>）</a:t>
            </a:r>
            <a:r>
              <a:rPr lang="en-US" altLang="ja-JP" sz="1800" dirty="0" smtClean="0">
                <a:latin typeface="Calibri" panose="020F0502020204030204" pitchFamily="34" charset="0"/>
              </a:rPr>
              <a:t>『</a:t>
            </a:r>
            <a:r>
              <a:rPr lang="ja-JP" altLang="en-US" sz="1800" dirty="0" smtClean="0">
                <a:latin typeface="Calibri" panose="020F0502020204030204" pitchFamily="34" charset="0"/>
              </a:rPr>
              <a:t>中</a:t>
            </a:r>
            <a:r>
              <a:rPr lang="ja-JP" altLang="en-US" sz="1800" dirty="0">
                <a:latin typeface="Calibri" panose="020F0502020204030204" pitchFamily="34" charset="0"/>
              </a:rPr>
              <a:t>国商務</a:t>
            </a:r>
            <a:r>
              <a:rPr lang="ja-JP" altLang="en-US" sz="1800" dirty="0" smtClean="0">
                <a:latin typeface="Calibri" panose="020F0502020204030204" pitchFamily="34" charset="0"/>
              </a:rPr>
              <a:t>部年鑑</a:t>
            </a:r>
            <a:r>
              <a:rPr lang="en-US" altLang="ja-JP" sz="1800" dirty="0" smtClean="0">
                <a:latin typeface="Calibri" panose="020F0502020204030204" pitchFamily="34" charset="0"/>
              </a:rPr>
              <a:t>』2015</a:t>
            </a:r>
            <a:r>
              <a:rPr lang="ja-JP" altLang="en-US" sz="1800" dirty="0" smtClean="0">
                <a:latin typeface="Calibri" panose="020F0502020204030204" pitchFamily="34" charset="0"/>
              </a:rPr>
              <a:t>　ｐｐ</a:t>
            </a:r>
            <a:r>
              <a:rPr lang="en-US" altLang="ja-JP" sz="1800" dirty="0" smtClean="0">
                <a:latin typeface="Calibri" panose="020F0502020204030204" pitchFamily="34" charset="0"/>
              </a:rPr>
              <a:t>.206-211</a:t>
            </a:r>
            <a:endParaRPr lang="en-US" altLang="ja-JP" sz="1800" dirty="0">
              <a:latin typeface="Calibri" panose="020F0502020204030204" pitchFamily="34" charset="0"/>
            </a:endParaRPr>
          </a:p>
        </p:txBody>
      </p:sp>
      <p:graphicFrame>
        <p:nvGraphicFramePr>
          <p:cNvPr id="2" name="表 1"/>
          <p:cNvGraphicFramePr>
            <a:graphicFrameLocks noGrp="1"/>
          </p:cNvGraphicFramePr>
          <p:nvPr>
            <p:extLst>
              <p:ext uri="{D42A27DB-BD31-4B8C-83A1-F6EECF244321}">
                <p14:modId xmlns:p14="http://schemas.microsoft.com/office/powerpoint/2010/main" val="3160333458"/>
              </p:ext>
            </p:extLst>
          </p:nvPr>
        </p:nvGraphicFramePr>
        <p:xfrm>
          <a:off x="838200" y="1324600"/>
          <a:ext cx="9237292" cy="5023485"/>
        </p:xfrm>
        <a:graphic>
          <a:graphicData uri="http://schemas.openxmlformats.org/drawingml/2006/table">
            <a:tbl>
              <a:tblPr>
                <a:tableStyleId>{5C22544A-7EE6-4342-B048-85BDC9FD1C3A}</a:tableStyleId>
              </a:tblPr>
              <a:tblGrid>
                <a:gridCol w="5674336"/>
                <a:gridCol w="3562956"/>
              </a:tblGrid>
              <a:tr h="540284">
                <a:tc>
                  <a:txBody>
                    <a:bodyPr/>
                    <a:lstStyle/>
                    <a:p>
                      <a:pPr algn="l" fontAlgn="ctr"/>
                      <a:r>
                        <a:rPr lang="zh-CN" altLang="en-US" sz="3600" u="none" strike="noStrike" dirty="0">
                          <a:effectLst/>
                        </a:rPr>
                        <a:t>香港</a:t>
                      </a:r>
                      <a:endParaRPr lang="zh-CN"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c>
                  <a:txBody>
                    <a:bodyPr/>
                    <a:lstStyle/>
                    <a:p>
                      <a:pPr algn="r" fontAlgn="ctr"/>
                      <a:r>
                        <a:rPr lang="en-US" altLang="zh-CN" sz="3600" u="none" strike="noStrike">
                          <a:effectLst/>
                        </a:rPr>
                        <a:t>5099</a:t>
                      </a:r>
                      <a:endParaRPr lang="en-US" altLang="zh-CN" sz="3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r>
              <a:tr h="540284">
                <a:tc>
                  <a:txBody>
                    <a:bodyPr/>
                    <a:lstStyle/>
                    <a:p>
                      <a:pPr algn="l" fontAlgn="ctr"/>
                      <a:r>
                        <a:rPr lang="ja-JP" altLang="en-US" sz="3600" u="none" strike="noStrike" dirty="0">
                          <a:effectLst/>
                        </a:rPr>
                        <a:t>ｳﾞｧｰｼﾞﾝ</a:t>
                      </a:r>
                      <a:r>
                        <a:rPr lang="zh-CN" altLang="en-US" sz="3600" u="none" strike="noStrike" dirty="0">
                          <a:effectLst/>
                        </a:rPr>
                        <a:t>諸島</a:t>
                      </a:r>
                      <a:endParaRPr lang="zh-CN"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r" fontAlgn="ctr"/>
                      <a:r>
                        <a:rPr lang="en-US" altLang="zh-CN" sz="3600" u="none" strike="noStrike" dirty="0">
                          <a:effectLst/>
                        </a:rPr>
                        <a:t>4932</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540284">
                <a:tc>
                  <a:txBody>
                    <a:bodyPr/>
                    <a:lstStyle/>
                    <a:p>
                      <a:pPr algn="l" fontAlgn="ctr"/>
                      <a:r>
                        <a:rPr lang="ja-JP" altLang="en-US" sz="3600" u="none" strike="noStrike" dirty="0">
                          <a:effectLst/>
                        </a:rPr>
                        <a:t>ケイマン</a:t>
                      </a:r>
                      <a:r>
                        <a:rPr lang="zh-CN" altLang="en-US" sz="3600" u="none" strike="noStrike" dirty="0">
                          <a:effectLst/>
                        </a:rPr>
                        <a:t>諸島</a:t>
                      </a:r>
                      <a:endParaRPr lang="zh-CN"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c>
                  <a:txBody>
                    <a:bodyPr/>
                    <a:lstStyle/>
                    <a:p>
                      <a:pPr algn="r" fontAlgn="ctr"/>
                      <a:r>
                        <a:rPr lang="en-US" altLang="zh-CN" sz="3600" u="none" strike="noStrike">
                          <a:effectLst/>
                        </a:rPr>
                        <a:t>4424</a:t>
                      </a:r>
                      <a:endParaRPr lang="en-US" altLang="zh-CN" sz="3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r>
              <a:tr h="540284">
                <a:tc>
                  <a:txBody>
                    <a:bodyPr/>
                    <a:lstStyle/>
                    <a:p>
                      <a:pPr algn="l" fontAlgn="ctr"/>
                      <a:r>
                        <a:rPr lang="zh-CN" altLang="en-US" sz="3600" u="none" strike="noStrike" dirty="0">
                          <a:effectLst/>
                        </a:rPr>
                        <a:t>米国</a:t>
                      </a:r>
                      <a:endParaRPr lang="zh-CN"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r" fontAlgn="ctr"/>
                      <a:r>
                        <a:rPr lang="en-US" altLang="zh-CN" sz="3600" u="none" strike="noStrike" dirty="0">
                          <a:effectLst/>
                        </a:rPr>
                        <a:t>3801</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540284">
                <a:tc>
                  <a:txBody>
                    <a:bodyPr/>
                    <a:lstStyle/>
                    <a:p>
                      <a:pPr algn="l" fontAlgn="ctr"/>
                      <a:r>
                        <a:rPr lang="ja-JP" altLang="en-US" sz="3600" u="none" strike="noStrike" dirty="0">
                          <a:effectLst/>
                        </a:rPr>
                        <a:t>オーストラリア</a:t>
                      </a:r>
                      <a:endParaRPr lang="ja-JP"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c>
                  <a:txBody>
                    <a:bodyPr/>
                    <a:lstStyle/>
                    <a:p>
                      <a:pPr algn="r" fontAlgn="ctr"/>
                      <a:r>
                        <a:rPr lang="en-US" altLang="zh-CN" sz="3600" u="none" strike="noStrike" dirty="0">
                          <a:effectLst/>
                        </a:rPr>
                        <a:t>2388</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r>
              <a:tr h="540284">
                <a:tc>
                  <a:txBody>
                    <a:bodyPr/>
                    <a:lstStyle/>
                    <a:p>
                      <a:pPr algn="l" fontAlgn="ctr"/>
                      <a:r>
                        <a:rPr lang="ja-JP" altLang="en-US" sz="3600" u="none" strike="noStrike" dirty="0">
                          <a:effectLst/>
                        </a:rPr>
                        <a:t>シンガポール</a:t>
                      </a:r>
                      <a:endParaRPr lang="ja-JP"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r" fontAlgn="ctr"/>
                      <a:r>
                        <a:rPr lang="en-US" altLang="zh-CN" sz="3600" u="none" strike="noStrike" dirty="0">
                          <a:effectLst/>
                        </a:rPr>
                        <a:t>2064</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540284">
                <a:tc>
                  <a:txBody>
                    <a:bodyPr/>
                    <a:lstStyle/>
                    <a:p>
                      <a:pPr algn="l" fontAlgn="ctr"/>
                      <a:r>
                        <a:rPr lang="ja-JP" altLang="en-US" sz="3600" u="none" strike="noStrike">
                          <a:effectLst/>
                        </a:rPr>
                        <a:t>ルクセンブルグ</a:t>
                      </a:r>
                      <a:endParaRPr lang="ja-JP" altLang="en-US" sz="3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c>
                  <a:txBody>
                    <a:bodyPr/>
                    <a:lstStyle/>
                    <a:p>
                      <a:pPr algn="r" fontAlgn="ctr"/>
                      <a:r>
                        <a:rPr lang="en-US" altLang="zh-CN" sz="3600" u="none" strike="noStrike" dirty="0">
                          <a:effectLst/>
                        </a:rPr>
                        <a:t>1567</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r>
              <a:tr h="540284">
                <a:tc>
                  <a:txBody>
                    <a:bodyPr/>
                    <a:lstStyle/>
                    <a:p>
                      <a:pPr algn="l" fontAlgn="ctr"/>
                      <a:r>
                        <a:rPr lang="zh-CN" altLang="en-US" sz="3600" u="none" strike="noStrike" dirty="0">
                          <a:effectLst/>
                        </a:rPr>
                        <a:t>英国</a:t>
                      </a:r>
                      <a:endParaRPr lang="zh-CN"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c>
                  <a:txBody>
                    <a:bodyPr/>
                    <a:lstStyle/>
                    <a:p>
                      <a:pPr algn="r" fontAlgn="ctr"/>
                      <a:r>
                        <a:rPr lang="en-US" altLang="zh-CN" sz="3600" u="none" strike="noStrike" dirty="0">
                          <a:effectLst/>
                        </a:rPr>
                        <a:t>1280</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accent1">
                        <a:lumMod val="40000"/>
                        <a:lumOff val="60000"/>
                      </a:schemeClr>
                    </a:solidFill>
                  </a:tcPr>
                </a:tc>
              </a:tr>
              <a:tr h="540284">
                <a:tc>
                  <a:txBody>
                    <a:bodyPr/>
                    <a:lstStyle/>
                    <a:p>
                      <a:pPr algn="l" fontAlgn="ctr"/>
                      <a:r>
                        <a:rPr lang="ja-JP" altLang="en-US" sz="3600" u="none" strike="noStrike" dirty="0">
                          <a:effectLst/>
                        </a:rPr>
                        <a:t>ロシア</a:t>
                      </a:r>
                      <a:endParaRPr lang="ja-JP" altLang="en-US"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c>
                  <a:txBody>
                    <a:bodyPr/>
                    <a:lstStyle/>
                    <a:p>
                      <a:pPr algn="r" fontAlgn="ctr"/>
                      <a:r>
                        <a:rPr lang="en-US" altLang="zh-CN" sz="3600" u="none" strike="noStrike" dirty="0">
                          <a:effectLst/>
                        </a:rPr>
                        <a:t>869</a:t>
                      </a:r>
                      <a:endParaRPr lang="en-US" altLang="zh-CN" sz="3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solidFill>
                      <a:schemeClr val="bg1"/>
                    </a:solidFill>
                  </a:tcPr>
                </a:tc>
              </a:tr>
            </a:tbl>
          </a:graphicData>
        </a:graphic>
      </p:graphicFrame>
    </p:spTree>
    <p:extLst>
      <p:ext uri="{BB962C8B-B14F-4D97-AF65-F5344CB8AC3E}">
        <p14:creationId xmlns:p14="http://schemas.microsoft.com/office/powerpoint/2010/main" val="20788654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タイトル 1"/>
          <p:cNvSpPr>
            <a:spLocks noGrp="1"/>
          </p:cNvSpPr>
          <p:nvPr>
            <p:ph type="title" idx="4294967295"/>
          </p:nvPr>
        </p:nvSpPr>
        <p:spPr/>
        <p:txBody>
          <a:bodyPr/>
          <a:lstStyle/>
          <a:p>
            <a:pPr eaLnBrk="1" hangingPunct="1"/>
            <a:r>
              <a:rPr lang="ja-JP" altLang="en-US" sz="3600"/>
              <a:t>輸出抑制の導入</a:t>
            </a:r>
          </a:p>
        </p:txBody>
      </p:sp>
      <p:sp>
        <p:nvSpPr>
          <p:cNvPr id="3" name="コンテンツ プレースホルダー 2"/>
          <p:cNvSpPr>
            <a:spLocks noGrp="1"/>
          </p:cNvSpPr>
          <p:nvPr>
            <p:ph idx="4294967295"/>
          </p:nvPr>
        </p:nvSpPr>
        <p:spPr/>
        <p:txBody>
          <a:bodyPr>
            <a:normAutofit/>
          </a:bodyPr>
          <a:lstStyle/>
          <a:p>
            <a:pPr marL="0" indent="0">
              <a:buNone/>
              <a:defRPr/>
            </a:pPr>
            <a:r>
              <a:rPr lang="ja-JP" altLang="en-US" dirty="0"/>
              <a:t>中国の輸出急増にともなう巨額な経常黒字によるグローバル・インバランス、流動性の過剰な拡張、インフレの昂進、貿易摩擦などが問題になっている。</a:t>
            </a:r>
          </a:p>
          <a:p>
            <a:pPr marL="0" indent="0" algn="ctr">
              <a:buNone/>
              <a:defRPr/>
            </a:pPr>
            <a:r>
              <a:rPr lang="ja-JP" altLang="en-US" dirty="0"/>
              <a:t>⇓</a:t>
            </a:r>
          </a:p>
          <a:p>
            <a:pPr marL="0" indent="0">
              <a:buNone/>
              <a:defRPr/>
            </a:pPr>
            <a:r>
              <a:rPr lang="en-US" altLang="ja-JP" dirty="0"/>
              <a:t>2000</a:t>
            </a:r>
            <a:r>
              <a:rPr lang="ja-JP" altLang="en-US" dirty="0"/>
              <a:t>年代半ばより投資から消費へ、外需から内需への「成長方式の転換」をめざすようになった。</a:t>
            </a:r>
          </a:p>
          <a:p>
            <a:pPr marL="0" indent="0">
              <a:defRPr/>
            </a:pPr>
            <a:r>
              <a:rPr lang="ja-JP" altLang="en-US" dirty="0"/>
              <a:t>輸出産業のリストラ（特に「両高一資」産業</a:t>
            </a:r>
            <a:r>
              <a:rPr lang="ja-JP" altLang="en-US" dirty="0" smtClean="0"/>
              <a:t>）～一部鉄鋼な</a:t>
            </a:r>
            <a:r>
              <a:rPr lang="ja-JP" altLang="en-US" dirty="0"/>
              <a:t>ど</a:t>
            </a:r>
          </a:p>
          <a:p>
            <a:pPr marL="0" indent="0">
              <a:defRPr/>
            </a:pPr>
            <a:r>
              <a:rPr lang="ja-JP" altLang="en-US" dirty="0"/>
              <a:t>輸出生産に関連する増値税還付率の</a:t>
            </a:r>
            <a:r>
              <a:rPr lang="ja-JP" altLang="en-US" dirty="0" smtClean="0"/>
              <a:t>引き下げ、輸出関税課税</a:t>
            </a:r>
            <a:endParaRPr lang="ja-JP" altLang="en-US" dirty="0"/>
          </a:p>
          <a:p>
            <a:pPr marL="0" indent="0">
              <a:defRPr/>
            </a:pPr>
            <a:r>
              <a:rPr lang="ja-JP" altLang="en-US" dirty="0"/>
              <a:t>加工貿易の制限・禁止目録の設定</a:t>
            </a:r>
          </a:p>
        </p:txBody>
      </p:sp>
      <p:sp>
        <p:nvSpPr>
          <p:cNvPr id="51204"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85D05D84-4FC1-48C7-A5EF-A61FC9ECBB69}" type="slidenum">
              <a:rPr lang="en-US" altLang="ja-JP" sz="1200">
                <a:solidFill>
                  <a:srgbClr val="898989"/>
                </a:solidFill>
                <a:latin typeface="Calibri" panose="020F0502020204030204" pitchFamily="34" charset="0"/>
              </a:rPr>
              <a:pPr algn="r" eaLnBrk="1" hangingPunct="1">
                <a:spcBef>
                  <a:spcPct val="0"/>
                </a:spcBef>
                <a:buFontTx/>
                <a:buNone/>
              </a:pPr>
              <a:t>43</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41605106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タイトル 1"/>
          <p:cNvSpPr>
            <a:spLocks noGrp="1"/>
          </p:cNvSpPr>
          <p:nvPr>
            <p:ph type="title" idx="4294967295"/>
          </p:nvPr>
        </p:nvSpPr>
        <p:spPr/>
        <p:txBody>
          <a:bodyPr/>
          <a:lstStyle/>
          <a:p>
            <a:pPr eaLnBrk="1" hangingPunct="1"/>
            <a:r>
              <a:rPr lang="ja-JP" altLang="en-US" sz="3600"/>
              <a:t>人民元改革の行方①</a:t>
            </a:r>
          </a:p>
        </p:txBody>
      </p:sp>
      <p:sp>
        <p:nvSpPr>
          <p:cNvPr id="53251" name="コンテンツ プレースホルダー 2"/>
          <p:cNvSpPr>
            <a:spLocks noGrp="1"/>
          </p:cNvSpPr>
          <p:nvPr>
            <p:ph idx="4294967295"/>
          </p:nvPr>
        </p:nvSpPr>
        <p:spPr>
          <a:xfrm>
            <a:off x="1981200" y="1341439"/>
            <a:ext cx="8229600" cy="4967287"/>
          </a:xfrm>
        </p:spPr>
        <p:txBody>
          <a:bodyPr/>
          <a:lstStyle/>
          <a:p>
            <a:pPr marL="0" indent="0">
              <a:buNone/>
            </a:pPr>
            <a:r>
              <a:rPr lang="ja-JP" altLang="en-US" sz="2600"/>
              <a:t>改革開放後、輸出や外資導入のために、レートは切り下げられ、米ドルと連動性を持つようになった（「固定相場制」）一方、「自由な資本移動」は認めていなかった。</a:t>
            </a:r>
          </a:p>
          <a:p>
            <a:pPr marL="0" indent="0" algn="ctr">
              <a:buNone/>
            </a:pPr>
            <a:r>
              <a:rPr lang="ja-JP" altLang="en-US" sz="2600"/>
              <a:t>⇓</a:t>
            </a:r>
          </a:p>
          <a:p>
            <a:pPr marL="0" indent="0">
              <a:buNone/>
            </a:pPr>
            <a:r>
              <a:rPr lang="ja-JP" altLang="en-US" sz="2600"/>
              <a:t>固定レート、自由な資本移動、独立した金融政策は三つ同時に達成できないという「国際金融のトリレンマ」に陥らず、アジア通貨危機の影響を最小限にできた。</a:t>
            </a:r>
          </a:p>
          <a:p>
            <a:pPr marL="0" indent="0" algn="ctr">
              <a:buNone/>
            </a:pPr>
            <a:r>
              <a:rPr lang="ja-JP" altLang="en-US" sz="2600"/>
              <a:t>⇓</a:t>
            </a:r>
          </a:p>
          <a:p>
            <a:pPr marL="0" indent="0" algn="ctr">
              <a:buNone/>
            </a:pPr>
            <a:r>
              <a:rPr lang="en-US" altLang="ja-JP" sz="2600"/>
              <a:t>WTO</a:t>
            </a:r>
            <a:r>
              <a:rPr lang="ja-JP" altLang="en-US" sz="2600"/>
              <a:t>加盟後、資本移動が活発化し、独立した金融政策を維持するために、為替管理を柔軟化する必要に。</a:t>
            </a:r>
          </a:p>
          <a:p>
            <a:pPr marL="0" indent="0" algn="ctr">
              <a:buNone/>
            </a:pPr>
            <a:r>
              <a:rPr lang="ja-JP" altLang="en-US" sz="2600"/>
              <a:t>⇓</a:t>
            </a:r>
          </a:p>
        </p:txBody>
      </p:sp>
      <p:sp>
        <p:nvSpPr>
          <p:cNvPr id="53252"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9037420E-FC14-49B4-9A16-0C0B0F183D86}" type="slidenum">
              <a:rPr lang="en-US" altLang="ja-JP" sz="1200">
                <a:solidFill>
                  <a:srgbClr val="898989"/>
                </a:solidFill>
                <a:latin typeface="Calibri" panose="020F0502020204030204" pitchFamily="34" charset="0"/>
              </a:rPr>
              <a:pPr algn="r" eaLnBrk="1" hangingPunct="1">
                <a:spcBef>
                  <a:spcPct val="0"/>
                </a:spcBef>
                <a:buFontTx/>
                <a:buNone/>
              </a:pPr>
              <a:t>44</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1459021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034" y="581114"/>
            <a:ext cx="10126766" cy="5742774"/>
          </a:xfrm>
          <a:prstGeom prst="rect">
            <a:avLst/>
          </a:prstGeom>
        </p:spPr>
      </p:pic>
    </p:spTree>
    <p:extLst>
      <p:ext uri="{BB962C8B-B14F-4D97-AF65-F5344CB8AC3E}">
        <p14:creationId xmlns:p14="http://schemas.microsoft.com/office/powerpoint/2010/main" val="26420660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タイトル 1"/>
          <p:cNvSpPr>
            <a:spLocks noGrp="1"/>
          </p:cNvSpPr>
          <p:nvPr>
            <p:ph type="title" idx="4294967295"/>
          </p:nvPr>
        </p:nvSpPr>
        <p:spPr/>
        <p:txBody>
          <a:bodyPr/>
          <a:lstStyle/>
          <a:p>
            <a:pPr eaLnBrk="1" hangingPunct="1"/>
            <a:r>
              <a:rPr lang="ja-JP" altLang="en-US" sz="3600"/>
              <a:t>人民元改革の行方②</a:t>
            </a:r>
          </a:p>
        </p:txBody>
      </p:sp>
      <p:sp>
        <p:nvSpPr>
          <p:cNvPr id="54275" name="コンテンツ プレースホルダー 2"/>
          <p:cNvSpPr>
            <a:spLocks noGrp="1"/>
          </p:cNvSpPr>
          <p:nvPr>
            <p:ph idx="4294967295"/>
          </p:nvPr>
        </p:nvSpPr>
        <p:spPr>
          <a:xfrm>
            <a:off x="2209800" y="1557339"/>
            <a:ext cx="7772400" cy="4967287"/>
          </a:xfrm>
        </p:spPr>
        <p:txBody>
          <a:bodyPr/>
          <a:lstStyle/>
          <a:p>
            <a:pPr marL="0" indent="0" algn="ctr">
              <a:buNone/>
            </a:pPr>
            <a:r>
              <a:rPr lang="en-US" altLang="ja-JP" dirty="0"/>
              <a:t>⇓</a:t>
            </a:r>
          </a:p>
          <a:p>
            <a:pPr marL="0" indent="0">
              <a:buNone/>
            </a:pPr>
            <a:r>
              <a:rPr lang="en-US" altLang="ja-JP" dirty="0"/>
              <a:t>2005</a:t>
            </a:r>
            <a:r>
              <a:rPr lang="ja-JP" altLang="en-US" dirty="0"/>
              <a:t>年</a:t>
            </a:r>
            <a:r>
              <a:rPr lang="en-US" altLang="ja-JP" dirty="0"/>
              <a:t>7</a:t>
            </a:r>
            <a:r>
              <a:rPr lang="ja-JP" altLang="en-US" dirty="0"/>
              <a:t>月、対ドルで</a:t>
            </a:r>
            <a:r>
              <a:rPr lang="en-US" altLang="ja-JP" dirty="0"/>
              <a:t>2</a:t>
            </a:r>
            <a:r>
              <a:rPr lang="ja-JP" altLang="en-US" dirty="0"/>
              <a:t>％切り上げると同時に、変動幅を前日比</a:t>
            </a:r>
            <a:r>
              <a:rPr lang="en-US" altLang="ja-JP" dirty="0"/>
              <a:t>0.3</a:t>
            </a:r>
            <a:r>
              <a:rPr lang="ja-JP" altLang="en-US" dirty="0"/>
              <a:t>％（後に</a:t>
            </a:r>
            <a:r>
              <a:rPr lang="en-US" altLang="ja-JP" dirty="0"/>
              <a:t>0.5</a:t>
            </a:r>
            <a:r>
              <a:rPr lang="ja-JP" altLang="en-US" dirty="0"/>
              <a:t>％へ拡大）にする管理フロート制へ移行。</a:t>
            </a:r>
          </a:p>
          <a:p>
            <a:pPr marL="0" indent="0" algn="ctr">
              <a:buNone/>
            </a:pPr>
            <a:r>
              <a:rPr lang="ja-JP" altLang="en-US" dirty="0"/>
              <a:t>⇓</a:t>
            </a:r>
          </a:p>
          <a:p>
            <a:pPr marL="0" indent="0">
              <a:buNone/>
            </a:pPr>
            <a:r>
              <a:rPr lang="en-US" altLang="ja-JP" dirty="0"/>
              <a:t>2008</a:t>
            </a:r>
            <a:r>
              <a:rPr lang="ja-JP" altLang="en-US" dirty="0"/>
              <a:t>年</a:t>
            </a:r>
            <a:r>
              <a:rPr lang="en-US" altLang="ja-JP" dirty="0"/>
              <a:t>7</a:t>
            </a:r>
            <a:r>
              <a:rPr lang="ja-JP" altLang="en-US" dirty="0"/>
              <a:t>月までに対米ドルで</a:t>
            </a:r>
            <a:r>
              <a:rPr lang="en-US" altLang="ja-JP" dirty="0"/>
              <a:t>20</a:t>
            </a:r>
            <a:r>
              <a:rPr lang="ja-JP" altLang="en-US" dirty="0"/>
              <a:t>％上昇。その後、リーマンショックに先立つ</a:t>
            </a:r>
            <a:r>
              <a:rPr lang="en-US" altLang="ja-JP" dirty="0"/>
              <a:t>2008</a:t>
            </a:r>
            <a:r>
              <a:rPr lang="ja-JP" altLang="en-US" dirty="0"/>
              <a:t>年夏ごろから米ドルに対して再び固定する動きを見せたが、直近では再び対米ドルで上昇傾向に。</a:t>
            </a:r>
          </a:p>
          <a:p>
            <a:pPr marL="0" indent="0">
              <a:buNone/>
            </a:pPr>
            <a:r>
              <a:rPr lang="ja-JP" altLang="en-US" dirty="0"/>
              <a:t>　　　　　　　　　　　　　　⇓</a:t>
            </a:r>
          </a:p>
          <a:p>
            <a:pPr marL="0" indent="0">
              <a:buNone/>
            </a:pPr>
            <a:r>
              <a:rPr lang="ja-JP" altLang="en-US" dirty="0"/>
              <a:t>２０１４年３月より変動幅</a:t>
            </a:r>
            <a:r>
              <a:rPr lang="en-US" altLang="ja-JP" dirty="0"/>
              <a:t>2</a:t>
            </a:r>
            <a:r>
              <a:rPr lang="ja-JP" altLang="en-US" dirty="0"/>
              <a:t>％に、一時的に下落</a:t>
            </a:r>
          </a:p>
        </p:txBody>
      </p:sp>
      <p:sp>
        <p:nvSpPr>
          <p:cNvPr id="54276"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028099D1-8920-43BF-A4ED-EDB525C0B4A2}" type="slidenum">
              <a:rPr lang="en-US" altLang="ja-JP" sz="1200">
                <a:solidFill>
                  <a:srgbClr val="898989"/>
                </a:solidFill>
                <a:latin typeface="Calibri" panose="020F0502020204030204" pitchFamily="34" charset="0"/>
              </a:rPr>
              <a:pPr algn="r" eaLnBrk="1" hangingPunct="1">
                <a:spcBef>
                  <a:spcPct val="0"/>
                </a:spcBef>
                <a:buFontTx/>
                <a:buNone/>
              </a:pPr>
              <a:t>46</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1180194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タイトル 1"/>
          <p:cNvSpPr>
            <a:spLocks noGrp="1"/>
          </p:cNvSpPr>
          <p:nvPr>
            <p:ph type="title" idx="4294967295"/>
          </p:nvPr>
        </p:nvSpPr>
        <p:spPr>
          <a:xfrm>
            <a:off x="2209800" y="260351"/>
            <a:ext cx="7772400" cy="936625"/>
          </a:xfrm>
        </p:spPr>
        <p:txBody>
          <a:bodyPr/>
          <a:lstStyle/>
          <a:p>
            <a:pPr eaLnBrk="1" hangingPunct="1"/>
            <a:r>
              <a:rPr lang="ja-JP" altLang="en-US" sz="3600"/>
              <a:t>「和諧社会」の構築と対外経済政策</a:t>
            </a:r>
          </a:p>
        </p:txBody>
      </p:sp>
      <p:sp>
        <p:nvSpPr>
          <p:cNvPr id="3" name="コンテンツ プレースホルダー 2"/>
          <p:cNvSpPr>
            <a:spLocks noGrp="1"/>
          </p:cNvSpPr>
          <p:nvPr>
            <p:ph idx="4294967295"/>
          </p:nvPr>
        </p:nvSpPr>
        <p:spPr/>
        <p:txBody>
          <a:bodyPr>
            <a:normAutofit lnSpcReduction="10000"/>
          </a:bodyPr>
          <a:lstStyle/>
          <a:p>
            <a:pPr marL="0" indent="0">
              <a:lnSpc>
                <a:spcPct val="80000"/>
              </a:lnSpc>
              <a:buNone/>
              <a:defRPr/>
            </a:pPr>
            <a:r>
              <a:rPr lang="ja-JP" altLang="en-US" sz="2600"/>
              <a:t>貯蓄超過の是正＝内需拡大の推進</a:t>
            </a:r>
          </a:p>
          <a:p>
            <a:pPr marL="0" indent="0" algn="ctr">
              <a:lnSpc>
                <a:spcPct val="80000"/>
              </a:lnSpc>
              <a:buNone/>
              <a:defRPr/>
            </a:pPr>
            <a:r>
              <a:rPr lang="ja-JP" altLang="en-US" sz="2600"/>
              <a:t>⇓</a:t>
            </a:r>
          </a:p>
          <a:p>
            <a:pPr marL="0" indent="0">
              <a:lnSpc>
                <a:spcPct val="80000"/>
              </a:lnSpc>
              <a:defRPr/>
            </a:pPr>
            <a:r>
              <a:rPr lang="ja-JP" altLang="en-US" sz="2600"/>
              <a:t>投資中心ではバブルを生み出す可能性あり</a:t>
            </a:r>
          </a:p>
          <a:p>
            <a:pPr marL="0" indent="0">
              <a:lnSpc>
                <a:spcPct val="80000"/>
              </a:lnSpc>
              <a:defRPr/>
            </a:pPr>
            <a:r>
              <a:rPr lang="ja-JP" altLang="en-US" sz="2600"/>
              <a:t>消費促進のための財政出動の恒常化は不可能</a:t>
            </a:r>
          </a:p>
          <a:p>
            <a:pPr marL="0" indent="0" algn="ctr">
              <a:lnSpc>
                <a:spcPct val="80000"/>
              </a:lnSpc>
              <a:buNone/>
              <a:defRPr/>
            </a:pPr>
            <a:r>
              <a:rPr lang="ja-JP" altLang="en-US" sz="2600"/>
              <a:t>⇓</a:t>
            </a:r>
          </a:p>
          <a:p>
            <a:pPr marL="0" indent="0">
              <a:lnSpc>
                <a:spcPct val="80000"/>
              </a:lnSpc>
              <a:buNone/>
              <a:defRPr/>
            </a:pPr>
            <a:r>
              <a:rPr lang="ja-JP" altLang="en-US" sz="2600"/>
              <a:t>結局のところ、貯蓄と投資、投資と消費のバランスを改善することが必要である。</a:t>
            </a:r>
          </a:p>
          <a:p>
            <a:pPr marL="0" indent="0" algn="ctr">
              <a:lnSpc>
                <a:spcPct val="80000"/>
              </a:lnSpc>
              <a:buNone/>
              <a:defRPr/>
            </a:pPr>
            <a:r>
              <a:rPr lang="ja-JP" altLang="en-US" sz="2600"/>
              <a:t>⇓</a:t>
            </a:r>
          </a:p>
          <a:p>
            <a:pPr marL="0" indent="0">
              <a:lnSpc>
                <a:spcPct val="80000"/>
              </a:lnSpc>
              <a:buNone/>
              <a:defRPr/>
            </a:pPr>
            <a:r>
              <a:rPr lang="ja-JP" altLang="en-US" sz="2600"/>
              <a:t>セーフティネットの整備による将来不安を減らし、過剰な貯蓄を消費に回すことが必要で、「和諧社会」の構築がバランスのとれた対外経済政策に反映されることになる。</a:t>
            </a:r>
          </a:p>
        </p:txBody>
      </p:sp>
      <p:sp>
        <p:nvSpPr>
          <p:cNvPr id="58372"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13120C92-0768-4565-A1C5-7ADC4D6EFDB7}" type="slidenum">
              <a:rPr lang="en-US" altLang="ja-JP" sz="1200">
                <a:solidFill>
                  <a:srgbClr val="898989"/>
                </a:solidFill>
                <a:latin typeface="Calibri" panose="020F0502020204030204" pitchFamily="34" charset="0"/>
              </a:rPr>
              <a:pPr algn="r" eaLnBrk="1" hangingPunct="1">
                <a:spcBef>
                  <a:spcPct val="0"/>
                </a:spcBef>
                <a:buFontTx/>
                <a:buNone/>
              </a:pPr>
              <a:t>47</a:t>
            </a:fld>
            <a:endParaRPr lang="en-US" altLang="ja-JP" sz="1200">
              <a:solidFill>
                <a:srgbClr val="898989"/>
              </a:solidFill>
              <a:latin typeface="Calibri" panose="020F0502020204030204" pitchFamily="34" charset="0"/>
            </a:endParaRPr>
          </a:p>
        </p:txBody>
      </p:sp>
    </p:spTree>
    <p:extLst>
      <p:ext uri="{BB962C8B-B14F-4D97-AF65-F5344CB8AC3E}">
        <p14:creationId xmlns:p14="http://schemas.microsoft.com/office/powerpoint/2010/main" val="12855353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idx="4294967295"/>
          </p:nvPr>
        </p:nvSpPr>
        <p:spPr>
          <a:xfrm>
            <a:off x="2208213" y="620713"/>
            <a:ext cx="7772400" cy="1143000"/>
          </a:xfrm>
        </p:spPr>
        <p:txBody>
          <a:bodyPr/>
          <a:lstStyle/>
          <a:p>
            <a:pPr eaLnBrk="1" hangingPunct="1"/>
            <a:r>
              <a:rPr lang="ja-JP" altLang="en-US" sz="3600"/>
              <a:t>中国の貯蓄・投資バランス</a:t>
            </a:r>
          </a:p>
        </p:txBody>
      </p:sp>
      <p:graphicFrame>
        <p:nvGraphicFramePr>
          <p:cNvPr id="57347" name="コンテンツ プレースホルダー 4"/>
          <p:cNvGraphicFramePr>
            <a:graphicFrameLocks noGrp="1"/>
          </p:cNvGraphicFramePr>
          <p:nvPr>
            <p:ph idx="4294967295"/>
          </p:nvPr>
        </p:nvGraphicFramePr>
        <p:xfrm>
          <a:off x="2355851" y="1844676"/>
          <a:ext cx="7553325" cy="4257675"/>
        </p:xfrm>
        <a:graphic>
          <a:graphicData uri="http://schemas.openxmlformats.org/presentationml/2006/ole">
            <mc:AlternateContent xmlns:mc="http://schemas.openxmlformats.org/markup-compatibility/2006">
              <mc:Choice xmlns:v="urn:schemas-microsoft-com:vml" Requires="v">
                <p:oleObj spid="_x0000_s4098" name="グラフ" r:id="rId3" imgW="8229561" imgH="4638688" progId="Excel.Chart.8">
                  <p:embed/>
                </p:oleObj>
              </mc:Choice>
              <mc:Fallback>
                <p:oleObj name="グラフ" r:id="rId3" imgW="8229561" imgH="4638688" progId="Excel.Char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5851" y="1844676"/>
                        <a:ext cx="755332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7348" name="スライド番号プレースホルダー 3"/>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0"/>
              </a:spcBef>
              <a:buFontTx/>
              <a:buNone/>
            </a:pPr>
            <a:fld id="{FF1C9139-FDF0-4F75-A07D-3A9356AC8469}" type="slidenum">
              <a:rPr lang="en-US" altLang="ja-JP" sz="1200">
                <a:solidFill>
                  <a:srgbClr val="898989"/>
                </a:solidFill>
                <a:latin typeface="Calibri" panose="020F0502020204030204" pitchFamily="34" charset="0"/>
              </a:rPr>
              <a:pPr algn="r" eaLnBrk="1" hangingPunct="1">
                <a:spcBef>
                  <a:spcPct val="0"/>
                </a:spcBef>
                <a:buFontTx/>
                <a:buNone/>
              </a:pPr>
              <a:t>48</a:t>
            </a:fld>
            <a:endParaRPr lang="en-US" altLang="ja-JP" sz="1200">
              <a:solidFill>
                <a:srgbClr val="898989"/>
              </a:solidFill>
              <a:latin typeface="Calibri" panose="020F0502020204030204" pitchFamily="34" charset="0"/>
            </a:endParaRPr>
          </a:p>
        </p:txBody>
      </p:sp>
      <p:sp>
        <p:nvSpPr>
          <p:cNvPr id="57349" name="テキスト ボックス 5"/>
          <p:cNvSpPr txBox="1">
            <a:spLocks noChangeArrowheads="1"/>
          </p:cNvSpPr>
          <p:nvPr/>
        </p:nvSpPr>
        <p:spPr bwMode="auto">
          <a:xfrm>
            <a:off x="4144964" y="6453189"/>
            <a:ext cx="3902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出所）</a:t>
            </a:r>
            <a:r>
              <a:rPr lang="en-US" altLang="ja-JP" sz="1800">
                <a:latin typeface="Calibri" panose="020F0502020204030204" pitchFamily="34" charset="0"/>
              </a:rPr>
              <a:t>『</a:t>
            </a:r>
            <a:r>
              <a:rPr lang="ja-JP" altLang="en-US" sz="1800">
                <a:latin typeface="Calibri" panose="020F0502020204030204" pitchFamily="34" charset="0"/>
              </a:rPr>
              <a:t>中国統計年鑑</a:t>
            </a:r>
            <a:r>
              <a:rPr lang="en-US" altLang="ja-JP" sz="1800">
                <a:latin typeface="Calibri" panose="020F0502020204030204" pitchFamily="34" charset="0"/>
              </a:rPr>
              <a:t>』</a:t>
            </a:r>
            <a:r>
              <a:rPr lang="ja-JP" altLang="en-US" sz="1800">
                <a:latin typeface="Calibri" panose="020F0502020204030204" pitchFamily="34" charset="0"/>
              </a:rPr>
              <a:t>各年版より作成</a:t>
            </a:r>
          </a:p>
        </p:txBody>
      </p:sp>
    </p:spTree>
    <p:extLst>
      <p:ext uri="{BB962C8B-B14F-4D97-AF65-F5344CB8AC3E}">
        <p14:creationId xmlns:p14="http://schemas.microsoft.com/office/powerpoint/2010/main" val="9365109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788172"/>
          </a:xfrm>
        </p:spPr>
        <p:txBody>
          <a:bodyPr/>
          <a:lstStyle/>
          <a:p>
            <a:r>
              <a:rPr kumimoji="1" lang="ja-JP" altLang="en-US" dirty="0" smtClean="0"/>
              <a:t>新たな対外開放政策</a:t>
            </a:r>
            <a:endParaRPr kumimoji="1" lang="ja-JP" altLang="en-US" dirty="0"/>
          </a:p>
        </p:txBody>
      </p:sp>
      <p:sp>
        <p:nvSpPr>
          <p:cNvPr id="3" name="コンテンツ プレースホルダー 2"/>
          <p:cNvSpPr>
            <a:spLocks noGrp="1"/>
          </p:cNvSpPr>
          <p:nvPr>
            <p:ph idx="1"/>
          </p:nvPr>
        </p:nvSpPr>
        <p:spPr>
          <a:xfrm>
            <a:off x="838200" y="1153298"/>
            <a:ext cx="10515600" cy="5023665"/>
          </a:xfrm>
        </p:spPr>
        <p:txBody>
          <a:bodyPr/>
          <a:lstStyle/>
          <a:p>
            <a:pPr marL="0" indent="0">
              <a:buNone/>
            </a:pPr>
            <a:r>
              <a:rPr kumimoji="1" lang="ja-JP" altLang="en-US" dirty="0" smtClean="0"/>
              <a:t>「一帯一路」</a:t>
            </a:r>
            <a:endParaRPr kumimoji="1" lang="en-US" altLang="ja-JP" dirty="0" smtClean="0"/>
          </a:p>
          <a:p>
            <a:pPr marL="0" indent="0">
              <a:buNone/>
            </a:pPr>
            <a:r>
              <a:rPr kumimoji="1" lang="ja-JP" altLang="en-US" dirty="0" smtClean="0"/>
              <a:t>事由貿易試験区</a:t>
            </a:r>
            <a:endParaRPr kumimoji="1" lang="en-US" altLang="ja-JP" dirty="0" smtClean="0"/>
          </a:p>
          <a:p>
            <a:pPr marL="0" indent="0">
              <a:buNone/>
            </a:pPr>
            <a:r>
              <a:rPr kumimoji="1" lang="ja-JP" altLang="en-US" dirty="0"/>
              <a:t>　</a:t>
            </a:r>
            <a:r>
              <a:rPr kumimoji="1" lang="en-US" altLang="ja-JP" dirty="0" smtClean="0"/>
              <a:t>2013</a:t>
            </a:r>
            <a:r>
              <a:rPr kumimoji="1" lang="ja-JP" altLang="en-US" dirty="0" smtClean="0"/>
              <a:t>年</a:t>
            </a:r>
            <a:r>
              <a:rPr kumimoji="1" lang="en-US" altLang="ja-JP" dirty="0" smtClean="0"/>
              <a:t>9</a:t>
            </a:r>
            <a:r>
              <a:rPr kumimoji="1" lang="ja-JP" altLang="en-US" dirty="0" smtClean="0"/>
              <a:t>月～上海、</a:t>
            </a:r>
            <a:r>
              <a:rPr kumimoji="1" lang="en-US" altLang="ja-JP" dirty="0" smtClean="0"/>
              <a:t>15</a:t>
            </a:r>
            <a:r>
              <a:rPr kumimoji="1" lang="ja-JP" altLang="en-US" dirty="0" smtClean="0"/>
              <a:t>年</a:t>
            </a:r>
            <a:r>
              <a:rPr kumimoji="1" lang="en-US" altLang="ja-JP" dirty="0" smtClean="0"/>
              <a:t>3</a:t>
            </a:r>
            <a:r>
              <a:rPr kumimoji="1" lang="ja-JP" altLang="en-US" dirty="0" smtClean="0"/>
              <a:t>月～広東、天津、福建</a:t>
            </a:r>
            <a:endParaRPr kumimoji="1" lang="en-US" altLang="ja-JP" dirty="0" smtClean="0"/>
          </a:p>
          <a:p>
            <a:pPr marL="0" indent="0">
              <a:buNone/>
            </a:pPr>
            <a:r>
              <a:rPr kumimoji="1" lang="ja-JP" altLang="en-US" dirty="0"/>
              <a:t>　</a:t>
            </a:r>
            <a:r>
              <a:rPr kumimoji="1" lang="en-US" altLang="ja-JP" dirty="0" smtClean="0"/>
              <a:t>17</a:t>
            </a:r>
            <a:r>
              <a:rPr kumimoji="1" lang="ja-JP" altLang="en-US" dirty="0" smtClean="0"/>
              <a:t>年</a:t>
            </a:r>
            <a:r>
              <a:rPr kumimoji="1" lang="en-US" altLang="ja-JP" dirty="0" smtClean="0"/>
              <a:t>3</a:t>
            </a:r>
            <a:r>
              <a:rPr kumimoji="1" lang="ja-JP" altLang="en-US" dirty="0" smtClean="0"/>
              <a:t>月～遼寧、浙江、河南、湖喜多、重慶、四川、陝西</a:t>
            </a:r>
            <a:endParaRPr kumimoji="1" lang="en-US" altLang="ja-JP" dirty="0" smtClean="0"/>
          </a:p>
          <a:p>
            <a:pPr marL="0" indent="0">
              <a:buNone/>
            </a:pPr>
            <a:r>
              <a:rPr kumimoji="1" lang="ja-JP" altLang="en-US" dirty="0"/>
              <a:t>　</a:t>
            </a:r>
            <a:r>
              <a:rPr kumimoji="1" lang="en-US" altLang="ja-JP" dirty="0" smtClean="0"/>
              <a:t>17</a:t>
            </a:r>
            <a:r>
              <a:rPr kumimoji="1" lang="ja-JP" altLang="en-US" dirty="0" smtClean="0"/>
              <a:t>年</a:t>
            </a:r>
            <a:r>
              <a:rPr kumimoji="1" lang="en-US" altLang="ja-JP" dirty="0" smtClean="0"/>
              <a:t>4</a:t>
            </a:r>
            <a:r>
              <a:rPr kumimoji="1" lang="ja-JP" altLang="en-US" dirty="0" smtClean="0"/>
              <a:t>月～河北・雄安新区</a:t>
            </a:r>
            <a:endParaRPr kumimoji="1" lang="en-US" altLang="ja-JP" dirty="0" smtClean="0"/>
          </a:p>
          <a:p>
            <a:pPr marL="0" indent="0">
              <a:buNone/>
            </a:pPr>
            <a:r>
              <a:rPr kumimoji="1" lang="ja-JP" altLang="en-US" dirty="0"/>
              <a:t>大幅</a:t>
            </a:r>
            <a:r>
              <a:rPr kumimoji="1" lang="ja-JP" altLang="en-US" dirty="0" smtClean="0"/>
              <a:t>な規制緩和、事前審査が許可制から届け出制に</a:t>
            </a:r>
            <a:endParaRPr kumimoji="1" lang="en-US" altLang="ja-JP" dirty="0" smtClean="0"/>
          </a:p>
          <a:p>
            <a:pPr marL="0" indent="0">
              <a:buNone/>
            </a:pPr>
            <a:r>
              <a:rPr kumimoji="1" lang="ja-JP" altLang="en-US" dirty="0" smtClean="0"/>
              <a:t>（融資、リース、研究開発、創業投資、</a:t>
            </a:r>
            <a:r>
              <a:rPr kumimoji="1" lang="en-US" altLang="ja-JP" dirty="0" smtClean="0"/>
              <a:t>E</a:t>
            </a:r>
            <a:r>
              <a:rPr kumimoji="1" lang="ja-JP" altLang="en-US" smtClean="0"/>
              <a:t>コマース、物流）</a:t>
            </a:r>
            <a:endParaRPr kumimoji="1" lang="en-US" altLang="ja-JP" dirty="0" smtClean="0"/>
          </a:p>
        </p:txBody>
      </p:sp>
    </p:spTree>
    <p:extLst>
      <p:ext uri="{BB962C8B-B14F-4D97-AF65-F5344CB8AC3E}">
        <p14:creationId xmlns:p14="http://schemas.microsoft.com/office/powerpoint/2010/main" val="340594894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2989</TotalTime>
  <Words>1864</Words>
  <Application>Microsoft Office PowerPoint</Application>
  <PresentationFormat>ワイド画面</PresentationFormat>
  <Paragraphs>379</Paragraphs>
  <Slides>49</Slides>
  <Notes>0</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2</vt:i4>
      </vt:variant>
      <vt:variant>
        <vt:lpstr>スライド タイトル</vt:lpstr>
      </vt:variant>
      <vt:variant>
        <vt:i4>49</vt:i4>
      </vt:variant>
    </vt:vector>
  </HeadingPairs>
  <TitlesOfParts>
    <vt:vector size="59" baseType="lpstr">
      <vt:lpstr>ＭＳ Ｐゴシック</vt:lpstr>
      <vt:lpstr>SimSun</vt:lpstr>
      <vt:lpstr>SimSun</vt:lpstr>
      <vt:lpstr>Arial</vt:lpstr>
      <vt:lpstr>Calibri</vt:lpstr>
      <vt:lpstr>Calibri Light</vt:lpstr>
      <vt:lpstr>Times New Roman</vt:lpstr>
      <vt:lpstr>Office テーマ</vt:lpstr>
      <vt:lpstr>ビットマップ イメージ</vt:lpstr>
      <vt:lpstr>グラフ</vt:lpstr>
      <vt:lpstr>PowerPoint プレゼンテーション</vt:lpstr>
      <vt:lpstr>計画経済期の貿易構造の変化</vt:lpstr>
      <vt:lpstr>開放政策～貿易権限の委譲</vt:lpstr>
      <vt:lpstr>PowerPoint プレゼンテーション</vt:lpstr>
      <vt:lpstr>対外貿易</vt:lpstr>
      <vt:lpstr>ＦＴＡ</vt:lpstr>
      <vt:lpstr>貿易構造の変化</vt:lpstr>
      <vt:lpstr>中国の貿易依存度（%）</vt:lpstr>
      <vt:lpstr>中国の輸出商品構成の変化</vt:lpstr>
      <vt:lpstr>中国の輸入商品構成の変化</vt:lpstr>
      <vt:lpstr>対外貿易に占める加工貿易と 外資系企業の比率（%）</vt:lpstr>
      <vt:lpstr>GDPの項目別寄与度</vt:lpstr>
      <vt:lpstr>対外貿易の各分野への影響</vt:lpstr>
      <vt:lpstr>中国のサービス貿易の推移</vt:lpstr>
      <vt:lpstr>直接投資の発展過程</vt:lpstr>
      <vt:lpstr>合弁法</vt:lpstr>
      <vt:lpstr>合弁法の導入</vt:lpstr>
      <vt:lpstr>経済特区の建設</vt:lpstr>
      <vt:lpstr>PowerPoint プレゼンテーション</vt:lpstr>
      <vt:lpstr>経済特区</vt:lpstr>
      <vt:lpstr>合弁法施行細則とプラザ合意</vt:lpstr>
      <vt:lpstr>PowerPoint プレゼンテーション</vt:lpstr>
      <vt:lpstr>80年代後半</vt:lpstr>
      <vt:lpstr>PowerPoint プレゼンテーション</vt:lpstr>
      <vt:lpstr>PowerPoint プレゼンテーション</vt:lpstr>
      <vt:lpstr>賃金</vt:lpstr>
      <vt:lpstr>上海の賃金</vt:lpstr>
      <vt:lpstr>対中投資の問題点</vt:lpstr>
      <vt:lpstr>対中投資の投資元と投資分野</vt:lpstr>
      <vt:lpstr>直接投資受入の地域分布</vt:lpstr>
      <vt:lpstr>直接投資の役割</vt:lpstr>
      <vt:lpstr>外資選別策の導入</vt:lpstr>
      <vt:lpstr>中国の対外投資</vt:lpstr>
      <vt:lpstr>1979-84年</vt:lpstr>
      <vt:lpstr>1985-91年</vt:lpstr>
      <vt:lpstr>1992年-05年まで</vt:lpstr>
      <vt:lpstr>PowerPoint プレゼンテーション</vt:lpstr>
      <vt:lpstr>PowerPoint プレゼンテーション</vt:lpstr>
      <vt:lpstr>「走出去」戦略</vt:lpstr>
      <vt:lpstr>海外展開しているのは</vt:lpstr>
      <vt:lpstr>なぜ増加したのか</vt:lpstr>
      <vt:lpstr>対外直接投資ストック（2014年、億ドル）</vt:lpstr>
      <vt:lpstr>輸出抑制の導入</vt:lpstr>
      <vt:lpstr>人民元改革の行方①</vt:lpstr>
      <vt:lpstr>PowerPoint プレゼンテーション</vt:lpstr>
      <vt:lpstr>人民元改革の行方②</vt:lpstr>
      <vt:lpstr>「和諧社会」の構築と対外経済政策</vt:lpstr>
      <vt:lpstr>中国の貯蓄・投資バランス</vt:lpstr>
      <vt:lpstr>新たな対外開放政策</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jincun</dc:creator>
  <cp:lastModifiedBy>今村弘子</cp:lastModifiedBy>
  <cp:revision>38</cp:revision>
  <cp:lastPrinted>2017-06-28T08:53:54Z</cp:lastPrinted>
  <dcterms:created xsi:type="dcterms:W3CDTF">2016-05-22T06:04:25Z</dcterms:created>
  <dcterms:modified xsi:type="dcterms:W3CDTF">2017-06-29T06:22:24Z</dcterms:modified>
</cp:coreProperties>
</file>