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38"/>
  </p:handoutMasterIdLst>
  <p:sldIdLst>
    <p:sldId id="257" r:id="rId2"/>
    <p:sldId id="258" r:id="rId3"/>
    <p:sldId id="259" r:id="rId4"/>
    <p:sldId id="260" r:id="rId5"/>
    <p:sldId id="278" r:id="rId6"/>
    <p:sldId id="299" r:id="rId7"/>
    <p:sldId id="310" r:id="rId8"/>
    <p:sldId id="300" r:id="rId9"/>
    <p:sldId id="305" r:id="rId10"/>
    <p:sldId id="301" r:id="rId11"/>
    <p:sldId id="261" r:id="rId12"/>
    <p:sldId id="262" r:id="rId13"/>
    <p:sldId id="263" r:id="rId14"/>
    <p:sldId id="264" r:id="rId15"/>
    <p:sldId id="265" r:id="rId16"/>
    <p:sldId id="303" r:id="rId17"/>
    <p:sldId id="307" r:id="rId18"/>
    <p:sldId id="279" r:id="rId19"/>
    <p:sldId id="266" r:id="rId20"/>
    <p:sldId id="304" r:id="rId21"/>
    <p:sldId id="309" r:id="rId22"/>
    <p:sldId id="267" r:id="rId23"/>
    <p:sldId id="280" r:id="rId24"/>
    <p:sldId id="268" r:id="rId25"/>
    <p:sldId id="269" r:id="rId26"/>
    <p:sldId id="270" r:id="rId27"/>
    <p:sldId id="271" r:id="rId28"/>
    <p:sldId id="302" r:id="rId29"/>
    <p:sldId id="297" r:id="rId30"/>
    <p:sldId id="272" r:id="rId31"/>
    <p:sldId id="306" r:id="rId32"/>
    <p:sldId id="273" r:id="rId33"/>
    <p:sldId id="274" r:id="rId34"/>
    <p:sldId id="275" r:id="rId35"/>
    <p:sldId id="308" r:id="rId36"/>
    <p:sldId id="277" r:id="rId37"/>
  </p:sldIdLst>
  <p:sldSz cx="9144000" cy="6858000" type="screen4x3"/>
  <p:notesSz cx="6858000" cy="9945688"/>
  <p:defaultTextStyle>
    <a:defPPr>
      <a:defRPr lang="ja-JP"/>
    </a:defPPr>
    <a:lvl1pPr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1pPr>
    <a:lvl2pPr marL="4572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2pPr>
    <a:lvl3pPr marL="9144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3pPr>
    <a:lvl4pPr marL="13716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4pPr>
    <a:lvl5pPr marL="18288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5pPr>
    <a:lvl6pPr marL="22860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6pPr>
    <a:lvl7pPr marL="27432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7pPr>
    <a:lvl8pPr marL="32004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8pPr>
    <a:lvl9pPr marL="36576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43" autoAdjust="0"/>
    <p:restoredTop sz="94660"/>
  </p:normalViewPr>
  <p:slideViewPr>
    <p:cSldViewPr>
      <p:cViewPr varScale="1">
        <p:scale>
          <a:sx n="110" d="100"/>
          <a:sy n="110" d="100"/>
        </p:scale>
        <p:origin x="1626"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ja-JP" altLang="en-US" sz="1200"/>
              <a:t>中国の対北朝鮮貿易</a:t>
            </a:r>
            <a:endParaRPr lang="en-US" altLang="ja-JP" sz="1200"/>
          </a:p>
          <a:p>
            <a:pPr>
              <a:defRPr/>
            </a:pPr>
            <a:r>
              <a:rPr lang="ja-JP" altLang="en-US" sz="1000"/>
              <a:t>（</a:t>
            </a:r>
            <a:r>
              <a:rPr lang="en-US" altLang="ja-JP" sz="1000"/>
              <a:t>100</a:t>
            </a:r>
            <a:r>
              <a:rPr lang="ja-JP" altLang="en-US" sz="1000"/>
              <a:t>万㌦、</a:t>
            </a:r>
            <a:r>
              <a:rPr lang="en-US" altLang="ja-JP" sz="1000"/>
              <a:t>Global Trade Atlas)</a:t>
            </a:r>
            <a:endParaRPr lang="ja-JP" altLang="en-US" sz="1000"/>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barChart>
        <c:barDir val="col"/>
        <c:grouping val="clustered"/>
        <c:varyColors val="0"/>
        <c:ser>
          <c:idx val="0"/>
          <c:order val="0"/>
          <c:tx>
            <c:strRef>
              <c:f>Sheet4!$O$95</c:f>
              <c:strCache>
                <c:ptCount val="1"/>
                <c:pt idx="0">
                  <c:v>輸出</c:v>
                </c:pt>
              </c:strCache>
            </c:strRef>
          </c:tx>
          <c:spPr>
            <a:solidFill>
              <a:srgbClr val="FFC000"/>
            </a:solidFill>
            <a:ln>
              <a:noFill/>
            </a:ln>
            <a:effectLst/>
          </c:spPr>
          <c:invertIfNegative val="0"/>
          <c:cat>
            <c:numRef>
              <c:f>Sheet4!$N$96:$N$132</c:f>
              <c:numCache>
                <c:formatCode>General</c:formatCode>
                <c:ptCount val="37"/>
                <c:pt idx="0">
                  <c:v>80</c:v>
                </c:pt>
                <c:pt idx="1">
                  <c:v>81</c:v>
                </c:pt>
                <c:pt idx="2">
                  <c:v>82</c:v>
                </c:pt>
                <c:pt idx="3">
                  <c:v>83</c:v>
                </c:pt>
                <c:pt idx="4">
                  <c:v>84</c:v>
                </c:pt>
                <c:pt idx="5">
                  <c:v>85</c:v>
                </c:pt>
                <c:pt idx="6">
                  <c:v>86</c:v>
                </c:pt>
                <c:pt idx="7">
                  <c:v>87</c:v>
                </c:pt>
                <c:pt idx="8">
                  <c:v>88</c:v>
                </c:pt>
                <c:pt idx="9">
                  <c:v>89</c:v>
                </c:pt>
                <c:pt idx="10">
                  <c:v>90</c:v>
                </c:pt>
                <c:pt idx="11">
                  <c:v>91</c:v>
                </c:pt>
                <c:pt idx="12">
                  <c:v>92</c:v>
                </c:pt>
                <c:pt idx="13">
                  <c:v>93</c:v>
                </c:pt>
                <c:pt idx="14">
                  <c:v>94</c:v>
                </c:pt>
                <c:pt idx="15">
                  <c:v>95</c:v>
                </c:pt>
                <c:pt idx="16">
                  <c:v>96</c:v>
                </c:pt>
                <c:pt idx="17">
                  <c:v>97</c:v>
                </c:pt>
                <c:pt idx="18">
                  <c:v>98</c:v>
                </c:pt>
                <c:pt idx="19">
                  <c:v>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pt idx="35">
                  <c:v>2015</c:v>
                </c:pt>
                <c:pt idx="36">
                  <c:v>2016</c:v>
                </c:pt>
              </c:numCache>
            </c:numRef>
          </c:cat>
          <c:val>
            <c:numRef>
              <c:f>Sheet4!$O$96:$O$132</c:f>
              <c:numCache>
                <c:formatCode>0.00</c:formatCode>
                <c:ptCount val="37"/>
                <c:pt idx="0">
                  <c:v>374.23</c:v>
                </c:pt>
                <c:pt idx="1">
                  <c:v>299.44</c:v>
                </c:pt>
                <c:pt idx="2">
                  <c:v>283.33</c:v>
                </c:pt>
                <c:pt idx="3">
                  <c:v>274.38</c:v>
                </c:pt>
                <c:pt idx="4">
                  <c:v>241</c:v>
                </c:pt>
                <c:pt idx="5">
                  <c:v>231</c:v>
                </c:pt>
                <c:pt idx="6">
                  <c:v>253.2</c:v>
                </c:pt>
                <c:pt idx="7">
                  <c:v>280.87</c:v>
                </c:pt>
                <c:pt idx="8">
                  <c:v>345.26</c:v>
                </c:pt>
                <c:pt idx="9">
                  <c:v>377.75</c:v>
                </c:pt>
                <c:pt idx="10">
                  <c:v>358.52</c:v>
                </c:pt>
                <c:pt idx="11">
                  <c:v>577.25</c:v>
                </c:pt>
                <c:pt idx="12">
                  <c:v>595.22</c:v>
                </c:pt>
                <c:pt idx="13">
                  <c:v>602.34</c:v>
                </c:pt>
                <c:pt idx="14">
                  <c:v>424.52</c:v>
                </c:pt>
                <c:pt idx="15" formatCode="General">
                  <c:v>486.19</c:v>
                </c:pt>
                <c:pt idx="16" formatCode="General">
                  <c:v>497.03</c:v>
                </c:pt>
                <c:pt idx="17" formatCode="General">
                  <c:v>534.67999999999995</c:v>
                </c:pt>
                <c:pt idx="18" formatCode="General">
                  <c:v>355.7</c:v>
                </c:pt>
                <c:pt idx="19" formatCode="General">
                  <c:v>328.66</c:v>
                </c:pt>
                <c:pt idx="20" formatCode="General">
                  <c:v>450.82</c:v>
                </c:pt>
                <c:pt idx="21" formatCode="General">
                  <c:v>573.13</c:v>
                </c:pt>
                <c:pt idx="22" formatCode="General">
                  <c:v>467.71</c:v>
                </c:pt>
                <c:pt idx="23" formatCode="General">
                  <c:v>627.58000000000004</c:v>
                </c:pt>
                <c:pt idx="24" formatCode="General">
                  <c:v>799.5</c:v>
                </c:pt>
                <c:pt idx="25" formatCode="General">
                  <c:v>1081.18</c:v>
                </c:pt>
                <c:pt idx="26" formatCode="General">
                  <c:v>1231.8599999999999</c:v>
                </c:pt>
                <c:pt idx="27" formatCode="General">
                  <c:v>1392.59</c:v>
                </c:pt>
                <c:pt idx="28" formatCode="General">
                  <c:v>2033.23</c:v>
                </c:pt>
                <c:pt idx="29" formatCode="General">
                  <c:v>1887.74</c:v>
                </c:pt>
                <c:pt idx="30" formatCode="General">
                  <c:v>2277.8200000000002</c:v>
                </c:pt>
                <c:pt idx="31" formatCode="General">
                  <c:v>3165</c:v>
                </c:pt>
                <c:pt idx="32" formatCode="General">
                  <c:v>3446</c:v>
                </c:pt>
                <c:pt idx="33" formatCode="General">
                  <c:v>3633</c:v>
                </c:pt>
                <c:pt idx="34" formatCode="General">
                  <c:v>3523</c:v>
                </c:pt>
                <c:pt idx="35" formatCode="General">
                  <c:v>2946</c:v>
                </c:pt>
                <c:pt idx="36" formatCode="General">
                  <c:v>2833</c:v>
                </c:pt>
              </c:numCache>
            </c:numRef>
          </c:val>
        </c:ser>
        <c:ser>
          <c:idx val="1"/>
          <c:order val="1"/>
          <c:tx>
            <c:strRef>
              <c:f>Sheet4!$P$95</c:f>
              <c:strCache>
                <c:ptCount val="1"/>
                <c:pt idx="0">
                  <c:v>輸入</c:v>
                </c:pt>
              </c:strCache>
            </c:strRef>
          </c:tx>
          <c:spPr>
            <a:solidFill>
              <a:schemeClr val="accent2"/>
            </a:solidFill>
            <a:ln>
              <a:noFill/>
            </a:ln>
            <a:effectLst/>
          </c:spPr>
          <c:invertIfNegative val="0"/>
          <c:cat>
            <c:numRef>
              <c:f>Sheet4!$N$96:$N$132</c:f>
              <c:numCache>
                <c:formatCode>General</c:formatCode>
                <c:ptCount val="37"/>
                <c:pt idx="0">
                  <c:v>80</c:v>
                </c:pt>
                <c:pt idx="1">
                  <c:v>81</c:v>
                </c:pt>
                <c:pt idx="2">
                  <c:v>82</c:v>
                </c:pt>
                <c:pt idx="3">
                  <c:v>83</c:v>
                </c:pt>
                <c:pt idx="4">
                  <c:v>84</c:v>
                </c:pt>
                <c:pt idx="5">
                  <c:v>85</c:v>
                </c:pt>
                <c:pt idx="6">
                  <c:v>86</c:v>
                </c:pt>
                <c:pt idx="7">
                  <c:v>87</c:v>
                </c:pt>
                <c:pt idx="8">
                  <c:v>88</c:v>
                </c:pt>
                <c:pt idx="9">
                  <c:v>89</c:v>
                </c:pt>
                <c:pt idx="10">
                  <c:v>90</c:v>
                </c:pt>
                <c:pt idx="11">
                  <c:v>91</c:v>
                </c:pt>
                <c:pt idx="12">
                  <c:v>92</c:v>
                </c:pt>
                <c:pt idx="13">
                  <c:v>93</c:v>
                </c:pt>
                <c:pt idx="14">
                  <c:v>94</c:v>
                </c:pt>
                <c:pt idx="15">
                  <c:v>95</c:v>
                </c:pt>
                <c:pt idx="16">
                  <c:v>96</c:v>
                </c:pt>
                <c:pt idx="17">
                  <c:v>97</c:v>
                </c:pt>
                <c:pt idx="18">
                  <c:v>98</c:v>
                </c:pt>
                <c:pt idx="19">
                  <c:v>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pt idx="35">
                  <c:v>2015</c:v>
                </c:pt>
                <c:pt idx="36">
                  <c:v>2016</c:v>
                </c:pt>
              </c:numCache>
            </c:numRef>
          </c:cat>
          <c:val>
            <c:numRef>
              <c:f>Sheet4!$P$96:$P$132</c:f>
              <c:numCache>
                <c:formatCode>0.00</c:formatCode>
                <c:ptCount val="37"/>
                <c:pt idx="0">
                  <c:v>303.33999999999997</c:v>
                </c:pt>
                <c:pt idx="1">
                  <c:v>231.18</c:v>
                </c:pt>
                <c:pt idx="2">
                  <c:v>306</c:v>
                </c:pt>
                <c:pt idx="3">
                  <c:v>255.21</c:v>
                </c:pt>
                <c:pt idx="4">
                  <c:v>287</c:v>
                </c:pt>
                <c:pt idx="5">
                  <c:v>242</c:v>
                </c:pt>
                <c:pt idx="6">
                  <c:v>280.23</c:v>
                </c:pt>
                <c:pt idx="7">
                  <c:v>239.92</c:v>
                </c:pt>
                <c:pt idx="8">
                  <c:v>233.73</c:v>
                </c:pt>
                <c:pt idx="9">
                  <c:v>185.35</c:v>
                </c:pt>
                <c:pt idx="10">
                  <c:v>124.46</c:v>
                </c:pt>
                <c:pt idx="11">
                  <c:v>77.099999999999994</c:v>
                </c:pt>
                <c:pt idx="12">
                  <c:v>141.33000000000001</c:v>
                </c:pt>
                <c:pt idx="13">
                  <c:v>297.29000000000002</c:v>
                </c:pt>
                <c:pt idx="14">
                  <c:v>199.22</c:v>
                </c:pt>
                <c:pt idx="15" formatCode="General">
                  <c:v>63.6</c:v>
                </c:pt>
                <c:pt idx="16" formatCode="General">
                  <c:v>68.64</c:v>
                </c:pt>
                <c:pt idx="17" formatCode="General">
                  <c:v>121.61</c:v>
                </c:pt>
                <c:pt idx="18" formatCode="General">
                  <c:v>57.31</c:v>
                </c:pt>
                <c:pt idx="19" formatCode="General">
                  <c:v>41.71</c:v>
                </c:pt>
                <c:pt idx="20" formatCode="General">
                  <c:v>37.21</c:v>
                </c:pt>
                <c:pt idx="21" formatCode="General">
                  <c:v>166.73</c:v>
                </c:pt>
                <c:pt idx="22" formatCode="General">
                  <c:v>270.81</c:v>
                </c:pt>
                <c:pt idx="23" formatCode="General">
                  <c:v>395.35</c:v>
                </c:pt>
                <c:pt idx="24" formatCode="General">
                  <c:v>585.70000000000005</c:v>
                </c:pt>
                <c:pt idx="25" formatCode="General">
                  <c:v>499.16</c:v>
                </c:pt>
                <c:pt idx="26" formatCode="General">
                  <c:v>467.72</c:v>
                </c:pt>
                <c:pt idx="27" formatCode="General">
                  <c:v>583.33000000000004</c:v>
                </c:pt>
                <c:pt idx="28" formatCode="General">
                  <c:v>754.05</c:v>
                </c:pt>
                <c:pt idx="29" formatCode="General">
                  <c:v>793.03</c:v>
                </c:pt>
                <c:pt idx="30" formatCode="General">
                  <c:v>1187.8599999999999</c:v>
                </c:pt>
                <c:pt idx="31" formatCode="General">
                  <c:v>2464.19</c:v>
                </c:pt>
                <c:pt idx="32" formatCode="General">
                  <c:v>2484</c:v>
                </c:pt>
                <c:pt idx="33" formatCode="General">
                  <c:v>2914</c:v>
                </c:pt>
                <c:pt idx="34" formatCode="General">
                  <c:v>2841</c:v>
                </c:pt>
                <c:pt idx="35" formatCode="General">
                  <c:v>2484</c:v>
                </c:pt>
                <c:pt idx="36" formatCode="General">
                  <c:v>2634</c:v>
                </c:pt>
              </c:numCache>
            </c:numRef>
          </c:val>
        </c:ser>
        <c:dLbls>
          <c:showLegendKey val="0"/>
          <c:showVal val="0"/>
          <c:showCatName val="0"/>
          <c:showSerName val="0"/>
          <c:showPercent val="0"/>
          <c:showBubbleSize val="0"/>
        </c:dLbls>
        <c:gapWidth val="219"/>
        <c:overlap val="-27"/>
        <c:axId val="548904264"/>
        <c:axId val="548898776"/>
      </c:barChart>
      <c:catAx>
        <c:axId val="548904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548898776"/>
        <c:crosses val="autoZero"/>
        <c:auto val="1"/>
        <c:lblAlgn val="ctr"/>
        <c:lblOffset val="100"/>
        <c:noMultiLvlLbl val="0"/>
      </c:catAx>
      <c:valAx>
        <c:axId val="548898776"/>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54890426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legend>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ja-JP" altLang="en-US" sz="1200"/>
              <a:t>中国の対露貿易</a:t>
            </a:r>
            <a:endParaRPr lang="en-US" altLang="ja-JP" sz="1200"/>
          </a:p>
          <a:p>
            <a:pPr>
              <a:defRPr/>
            </a:pPr>
            <a:r>
              <a:rPr lang="ja-JP" altLang="en-US" sz="1000"/>
              <a:t>（</a:t>
            </a:r>
            <a:r>
              <a:rPr lang="en-US" altLang="ja-JP" sz="1000"/>
              <a:t>100</a:t>
            </a:r>
            <a:r>
              <a:rPr lang="ja-JP" altLang="en-US" sz="1000"/>
              <a:t>万㌦、</a:t>
            </a:r>
            <a:r>
              <a:rPr lang="en-US" altLang="ja-JP" sz="1000"/>
              <a:t>『</a:t>
            </a:r>
            <a:r>
              <a:rPr lang="ja-JP" altLang="en-US" sz="1000"/>
              <a:t>海関統計</a:t>
            </a:r>
            <a:r>
              <a:rPr lang="en-US" altLang="ja-JP" sz="1000"/>
              <a:t>』</a:t>
            </a:r>
            <a:r>
              <a:rPr lang="ja-JP" altLang="en-US" sz="1000"/>
              <a:t>各年</a:t>
            </a:r>
            <a:r>
              <a:rPr lang="en-US" altLang="ja-JP" sz="1000"/>
              <a:t>12</a:t>
            </a:r>
            <a:r>
              <a:rPr lang="ja-JP" altLang="en-US" sz="1000"/>
              <a:t>月）</a:t>
            </a:r>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barChart>
        <c:barDir val="col"/>
        <c:grouping val="clustered"/>
        <c:varyColors val="0"/>
        <c:ser>
          <c:idx val="0"/>
          <c:order val="0"/>
          <c:tx>
            <c:strRef>
              <c:f>Sheet1!$B$1</c:f>
              <c:strCache>
                <c:ptCount val="1"/>
                <c:pt idx="0">
                  <c:v>輸出</c:v>
                </c:pt>
              </c:strCache>
            </c:strRef>
          </c:tx>
          <c:spPr>
            <a:solidFill>
              <a:srgbClr val="FFC000"/>
            </a:solidFill>
            <a:ln>
              <a:noFill/>
            </a:ln>
            <a:effectLst/>
          </c:spPr>
          <c:invertIfNegative val="0"/>
          <c:cat>
            <c:numRef>
              <c:f>Sheet1!$A$2:$A$28</c:f>
              <c:numCache>
                <c:formatCode>General</c:formatCode>
                <c:ptCount val="27"/>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pt idx="24">
                  <c:v>2014</c:v>
                </c:pt>
                <c:pt idx="25">
                  <c:v>2015</c:v>
                </c:pt>
                <c:pt idx="26">
                  <c:v>2016</c:v>
                </c:pt>
              </c:numCache>
            </c:numRef>
          </c:cat>
          <c:val>
            <c:numRef>
              <c:f>Sheet1!$B$2:$B$28</c:f>
              <c:numCache>
                <c:formatCode>General</c:formatCode>
                <c:ptCount val="27"/>
                <c:pt idx="0">
                  <c:v>2239</c:v>
                </c:pt>
                <c:pt idx="1">
                  <c:v>1823</c:v>
                </c:pt>
                <c:pt idx="2">
                  <c:v>2336</c:v>
                </c:pt>
                <c:pt idx="3">
                  <c:v>2692</c:v>
                </c:pt>
                <c:pt idx="4">
                  <c:v>1581</c:v>
                </c:pt>
                <c:pt idx="5">
                  <c:v>1665</c:v>
                </c:pt>
                <c:pt idx="6">
                  <c:v>1693</c:v>
                </c:pt>
                <c:pt idx="7">
                  <c:v>2033</c:v>
                </c:pt>
                <c:pt idx="8">
                  <c:v>1840</c:v>
                </c:pt>
                <c:pt idx="9">
                  <c:v>1497</c:v>
                </c:pt>
                <c:pt idx="10">
                  <c:v>2233</c:v>
                </c:pt>
                <c:pt idx="11">
                  <c:v>2711</c:v>
                </c:pt>
                <c:pt idx="12">
                  <c:v>3521</c:v>
                </c:pt>
                <c:pt idx="13">
                  <c:v>6035</c:v>
                </c:pt>
                <c:pt idx="14">
                  <c:v>9102</c:v>
                </c:pt>
                <c:pt idx="15">
                  <c:v>13212</c:v>
                </c:pt>
                <c:pt idx="16">
                  <c:v>15832</c:v>
                </c:pt>
                <c:pt idx="17">
                  <c:v>28466</c:v>
                </c:pt>
                <c:pt idx="18">
                  <c:v>33005</c:v>
                </c:pt>
                <c:pt idx="19">
                  <c:v>17514</c:v>
                </c:pt>
                <c:pt idx="20">
                  <c:v>29613</c:v>
                </c:pt>
                <c:pt idx="21">
                  <c:v>30904</c:v>
                </c:pt>
                <c:pt idx="22">
                  <c:v>44058</c:v>
                </c:pt>
                <c:pt idx="23">
                  <c:v>49595</c:v>
                </c:pt>
                <c:pt idx="24">
                  <c:v>53678</c:v>
                </c:pt>
                <c:pt idx="25">
                  <c:v>34784</c:v>
                </c:pt>
                <c:pt idx="26">
                  <c:v>37334</c:v>
                </c:pt>
              </c:numCache>
            </c:numRef>
          </c:val>
        </c:ser>
        <c:ser>
          <c:idx val="1"/>
          <c:order val="1"/>
          <c:tx>
            <c:strRef>
              <c:f>Sheet1!$C$1</c:f>
              <c:strCache>
                <c:ptCount val="1"/>
                <c:pt idx="0">
                  <c:v>輸入</c:v>
                </c:pt>
              </c:strCache>
            </c:strRef>
          </c:tx>
          <c:spPr>
            <a:solidFill>
              <a:schemeClr val="accent2"/>
            </a:solidFill>
            <a:ln>
              <a:noFill/>
            </a:ln>
            <a:effectLst/>
          </c:spPr>
          <c:invertIfNegative val="0"/>
          <c:cat>
            <c:numRef>
              <c:f>Sheet1!$A$2:$A$28</c:f>
              <c:numCache>
                <c:formatCode>General</c:formatCode>
                <c:ptCount val="27"/>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pt idx="24">
                  <c:v>2014</c:v>
                </c:pt>
                <c:pt idx="25">
                  <c:v>2015</c:v>
                </c:pt>
                <c:pt idx="26">
                  <c:v>2016</c:v>
                </c:pt>
              </c:numCache>
            </c:numRef>
          </c:cat>
          <c:val>
            <c:numRef>
              <c:f>Sheet1!$C$2:$C$28</c:f>
              <c:numCache>
                <c:formatCode>General</c:formatCode>
                <c:ptCount val="27"/>
                <c:pt idx="0">
                  <c:v>2140</c:v>
                </c:pt>
                <c:pt idx="1">
                  <c:v>2081</c:v>
                </c:pt>
                <c:pt idx="2">
                  <c:v>3526</c:v>
                </c:pt>
                <c:pt idx="3">
                  <c:v>4987</c:v>
                </c:pt>
                <c:pt idx="4">
                  <c:v>3495</c:v>
                </c:pt>
                <c:pt idx="5">
                  <c:v>3799</c:v>
                </c:pt>
                <c:pt idx="6">
                  <c:v>5152</c:v>
                </c:pt>
                <c:pt idx="7">
                  <c:v>4086</c:v>
                </c:pt>
                <c:pt idx="8">
                  <c:v>3640</c:v>
                </c:pt>
                <c:pt idx="9">
                  <c:v>4223</c:v>
                </c:pt>
                <c:pt idx="10">
                  <c:v>5770</c:v>
                </c:pt>
                <c:pt idx="11">
                  <c:v>7959</c:v>
                </c:pt>
                <c:pt idx="12">
                  <c:v>8407</c:v>
                </c:pt>
                <c:pt idx="13">
                  <c:v>9726</c:v>
                </c:pt>
                <c:pt idx="14">
                  <c:v>12129</c:v>
                </c:pt>
                <c:pt idx="15">
                  <c:v>15891</c:v>
                </c:pt>
                <c:pt idx="16">
                  <c:v>17554</c:v>
                </c:pt>
                <c:pt idx="17">
                  <c:v>19689</c:v>
                </c:pt>
                <c:pt idx="18">
                  <c:v>23825</c:v>
                </c:pt>
                <c:pt idx="19">
                  <c:v>21283</c:v>
                </c:pt>
                <c:pt idx="20">
                  <c:v>25836</c:v>
                </c:pt>
                <c:pt idx="21">
                  <c:v>40345</c:v>
                </c:pt>
                <c:pt idx="22">
                  <c:v>44101</c:v>
                </c:pt>
                <c:pt idx="23">
                  <c:v>36618</c:v>
                </c:pt>
                <c:pt idx="24">
                  <c:v>41607</c:v>
                </c:pt>
                <c:pt idx="25">
                  <c:v>33276</c:v>
                </c:pt>
                <c:pt idx="26">
                  <c:v>32229</c:v>
                </c:pt>
              </c:numCache>
            </c:numRef>
          </c:val>
        </c:ser>
        <c:dLbls>
          <c:showLegendKey val="0"/>
          <c:showVal val="0"/>
          <c:showCatName val="0"/>
          <c:showSerName val="0"/>
          <c:showPercent val="0"/>
          <c:showBubbleSize val="0"/>
        </c:dLbls>
        <c:gapWidth val="219"/>
        <c:overlap val="-27"/>
        <c:axId val="548901912"/>
        <c:axId val="548905440"/>
      </c:barChart>
      <c:catAx>
        <c:axId val="548901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548905440"/>
        <c:crosses val="autoZero"/>
        <c:auto val="1"/>
        <c:lblAlgn val="ctr"/>
        <c:lblOffset val="100"/>
        <c:noMultiLvlLbl val="0"/>
      </c:catAx>
      <c:valAx>
        <c:axId val="548905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54890191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legend>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ja-JP" altLang="en-US" sz="1200"/>
              <a:t>中露と中央アジアの貿易</a:t>
            </a:r>
            <a:endParaRPr lang="en-US" altLang="ja-JP" sz="1200"/>
          </a:p>
          <a:p>
            <a:pPr>
              <a:defRPr/>
            </a:pPr>
            <a:r>
              <a:rPr lang="ja-JP" altLang="en-US" sz="1000"/>
              <a:t>（単位：</a:t>
            </a:r>
            <a:r>
              <a:rPr lang="en-US" altLang="ja-JP" sz="1000"/>
              <a:t>100</a:t>
            </a:r>
            <a:r>
              <a:rPr lang="ja-JP" altLang="en-US" sz="1000"/>
              <a:t>万㌦、</a:t>
            </a:r>
            <a:r>
              <a:rPr lang="en-US" altLang="ja-JP" sz="1000"/>
              <a:t>Global Trade Atlas</a:t>
            </a:r>
            <a:r>
              <a:rPr lang="ja-JP" altLang="en-US" sz="1000"/>
              <a:t>）</a:t>
            </a:r>
            <a:endParaRPr lang="en-US" altLang="ja-JP" sz="1000"/>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barChart>
        <c:barDir val="col"/>
        <c:grouping val="stacked"/>
        <c:varyColors val="0"/>
        <c:ser>
          <c:idx val="0"/>
          <c:order val="0"/>
          <c:tx>
            <c:strRef>
              <c:f>Sheet1!$A$3</c:f>
              <c:strCache>
                <c:ptCount val="1"/>
                <c:pt idx="0">
                  <c:v>カザフスタン</c:v>
                </c:pt>
              </c:strCache>
            </c:strRef>
          </c:tx>
          <c:spPr>
            <a:solidFill>
              <a:schemeClr val="accent1"/>
            </a:solidFill>
            <a:ln>
              <a:noFill/>
            </a:ln>
            <a:effectLst/>
          </c:spPr>
          <c:invertIfNegative val="0"/>
          <c:cat>
            <c:multiLvlStrRef>
              <c:f>Sheet1!$B$1:$E$2</c:f>
              <c:multiLvlStrCache>
                <c:ptCount val="4"/>
                <c:lvl>
                  <c:pt idx="0">
                    <c:v>ロシア</c:v>
                  </c:pt>
                  <c:pt idx="1">
                    <c:v>中国</c:v>
                  </c:pt>
                  <c:pt idx="2">
                    <c:v>ロシア</c:v>
                  </c:pt>
                  <c:pt idx="3">
                    <c:v>中国</c:v>
                  </c:pt>
                </c:lvl>
                <c:lvl>
                  <c:pt idx="0">
                    <c:v>2000計</c:v>
                  </c:pt>
                  <c:pt idx="2">
                    <c:v>2015計</c:v>
                  </c:pt>
                </c:lvl>
              </c:multiLvlStrCache>
            </c:multiLvlStrRef>
          </c:cat>
          <c:val>
            <c:numRef>
              <c:f>Sheet1!$B$3:$E$3</c:f>
              <c:numCache>
                <c:formatCode>General</c:formatCode>
                <c:ptCount val="4"/>
                <c:pt idx="0">
                  <c:v>4083</c:v>
                </c:pt>
                <c:pt idx="1">
                  <c:v>1557</c:v>
                </c:pt>
                <c:pt idx="2">
                  <c:v>15569</c:v>
                </c:pt>
                <c:pt idx="3">
                  <c:v>14267</c:v>
                </c:pt>
              </c:numCache>
            </c:numRef>
          </c:val>
        </c:ser>
        <c:ser>
          <c:idx val="1"/>
          <c:order val="1"/>
          <c:tx>
            <c:strRef>
              <c:f>Sheet1!$A$4</c:f>
              <c:strCache>
                <c:ptCount val="1"/>
                <c:pt idx="0">
                  <c:v>ウズベキスタン</c:v>
                </c:pt>
              </c:strCache>
            </c:strRef>
          </c:tx>
          <c:spPr>
            <a:solidFill>
              <a:schemeClr val="accent2"/>
            </a:solidFill>
            <a:ln>
              <a:noFill/>
            </a:ln>
            <a:effectLst/>
          </c:spPr>
          <c:invertIfNegative val="0"/>
          <c:cat>
            <c:multiLvlStrRef>
              <c:f>Sheet1!$B$1:$E$2</c:f>
              <c:multiLvlStrCache>
                <c:ptCount val="4"/>
                <c:lvl>
                  <c:pt idx="0">
                    <c:v>ロシア</c:v>
                  </c:pt>
                  <c:pt idx="1">
                    <c:v>中国</c:v>
                  </c:pt>
                  <c:pt idx="2">
                    <c:v>ロシア</c:v>
                  </c:pt>
                  <c:pt idx="3">
                    <c:v>中国</c:v>
                  </c:pt>
                </c:lvl>
                <c:lvl>
                  <c:pt idx="0">
                    <c:v>2000計</c:v>
                  </c:pt>
                  <c:pt idx="2">
                    <c:v>2015計</c:v>
                  </c:pt>
                </c:lvl>
              </c:multiLvlStrCache>
            </c:multiLvlStrRef>
          </c:cat>
          <c:val>
            <c:numRef>
              <c:f>Sheet1!$B$4:$E$4</c:f>
              <c:numCache>
                <c:formatCode>General</c:formatCode>
                <c:ptCount val="4"/>
                <c:pt idx="0">
                  <c:v>902</c:v>
                </c:pt>
                <c:pt idx="1">
                  <c:v>51</c:v>
                </c:pt>
                <c:pt idx="2">
                  <c:v>2836</c:v>
                </c:pt>
                <c:pt idx="3">
                  <c:v>3504</c:v>
                </c:pt>
              </c:numCache>
            </c:numRef>
          </c:val>
        </c:ser>
        <c:ser>
          <c:idx val="2"/>
          <c:order val="2"/>
          <c:tx>
            <c:strRef>
              <c:f>Sheet1!$A$5</c:f>
              <c:strCache>
                <c:ptCount val="1"/>
                <c:pt idx="0">
                  <c:v>タジキスタン</c:v>
                </c:pt>
              </c:strCache>
            </c:strRef>
          </c:tx>
          <c:spPr>
            <a:solidFill>
              <a:srgbClr val="FFC000"/>
            </a:solidFill>
            <a:ln>
              <a:noFill/>
            </a:ln>
            <a:effectLst/>
          </c:spPr>
          <c:invertIfNegative val="0"/>
          <c:cat>
            <c:multiLvlStrRef>
              <c:f>Sheet1!$B$1:$E$2</c:f>
              <c:multiLvlStrCache>
                <c:ptCount val="4"/>
                <c:lvl>
                  <c:pt idx="0">
                    <c:v>ロシア</c:v>
                  </c:pt>
                  <c:pt idx="1">
                    <c:v>中国</c:v>
                  </c:pt>
                  <c:pt idx="2">
                    <c:v>ロシア</c:v>
                  </c:pt>
                  <c:pt idx="3">
                    <c:v>中国</c:v>
                  </c:pt>
                </c:lvl>
                <c:lvl>
                  <c:pt idx="0">
                    <c:v>2000計</c:v>
                  </c:pt>
                  <c:pt idx="2">
                    <c:v>2015計</c:v>
                  </c:pt>
                </c:lvl>
              </c:multiLvlStrCache>
            </c:multiLvlStrRef>
          </c:cat>
          <c:val>
            <c:numRef>
              <c:f>Sheet1!$B$5:$E$5</c:f>
              <c:numCache>
                <c:formatCode>General</c:formatCode>
                <c:ptCount val="4"/>
                <c:pt idx="0">
                  <c:v>305</c:v>
                </c:pt>
                <c:pt idx="1">
                  <c:v>17</c:v>
                </c:pt>
                <c:pt idx="2">
                  <c:v>815</c:v>
                </c:pt>
                <c:pt idx="3">
                  <c:v>1847</c:v>
                </c:pt>
              </c:numCache>
            </c:numRef>
          </c:val>
        </c:ser>
        <c:ser>
          <c:idx val="3"/>
          <c:order val="3"/>
          <c:tx>
            <c:strRef>
              <c:f>Sheet1!$A$6</c:f>
              <c:strCache>
                <c:ptCount val="1"/>
                <c:pt idx="0">
                  <c:v>キルギス</c:v>
                </c:pt>
              </c:strCache>
            </c:strRef>
          </c:tx>
          <c:spPr>
            <a:solidFill>
              <a:schemeClr val="accent4"/>
            </a:solidFill>
            <a:ln>
              <a:noFill/>
            </a:ln>
            <a:effectLst/>
          </c:spPr>
          <c:invertIfNegative val="0"/>
          <c:cat>
            <c:multiLvlStrRef>
              <c:f>Sheet1!$B$1:$E$2</c:f>
              <c:multiLvlStrCache>
                <c:ptCount val="4"/>
                <c:lvl>
                  <c:pt idx="0">
                    <c:v>ロシア</c:v>
                  </c:pt>
                  <c:pt idx="1">
                    <c:v>中国</c:v>
                  </c:pt>
                  <c:pt idx="2">
                    <c:v>ロシア</c:v>
                  </c:pt>
                  <c:pt idx="3">
                    <c:v>中国</c:v>
                  </c:pt>
                </c:lvl>
                <c:lvl>
                  <c:pt idx="0">
                    <c:v>2000計</c:v>
                  </c:pt>
                  <c:pt idx="2">
                    <c:v>2015計</c:v>
                  </c:pt>
                </c:lvl>
              </c:multiLvlStrCache>
            </c:multiLvlStrRef>
          </c:cat>
          <c:val>
            <c:numRef>
              <c:f>Sheet1!$B$6:$E$6</c:f>
              <c:numCache>
                <c:formatCode>General</c:formatCode>
                <c:ptCount val="4"/>
                <c:pt idx="0">
                  <c:v>190</c:v>
                </c:pt>
                <c:pt idx="1">
                  <c:v>177</c:v>
                </c:pt>
                <c:pt idx="2">
                  <c:v>1373</c:v>
                </c:pt>
                <c:pt idx="3">
                  <c:v>4340</c:v>
                </c:pt>
              </c:numCache>
            </c:numRef>
          </c:val>
        </c:ser>
        <c:dLbls>
          <c:showLegendKey val="0"/>
          <c:showVal val="0"/>
          <c:showCatName val="0"/>
          <c:showSerName val="0"/>
          <c:showPercent val="0"/>
          <c:showBubbleSize val="0"/>
        </c:dLbls>
        <c:gapWidth val="150"/>
        <c:overlap val="100"/>
        <c:axId val="548899952"/>
        <c:axId val="548900344"/>
      </c:barChart>
      <c:catAx>
        <c:axId val="548899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548900344"/>
        <c:crosses val="autoZero"/>
        <c:auto val="1"/>
        <c:lblAlgn val="ctr"/>
        <c:lblOffset val="100"/>
        <c:noMultiLvlLbl val="0"/>
      </c:catAx>
      <c:valAx>
        <c:axId val="548900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54889995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legend>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ja-JP" altLang="en-US"/>
              <a:t>中国の対</a:t>
            </a:r>
            <a:r>
              <a:rPr lang="en-US" altLang="ja-JP"/>
              <a:t>ASEAN</a:t>
            </a:r>
            <a:r>
              <a:rPr lang="ja-JP" altLang="en-US"/>
              <a:t>貿易</a:t>
            </a:r>
            <a:endParaRPr lang="en-US" altLang="ja-JP"/>
          </a:p>
          <a:p>
            <a:pPr>
              <a:defRPr/>
            </a:pPr>
            <a:r>
              <a:rPr lang="ja-JP" altLang="en-US" sz="1000"/>
              <a:t>（</a:t>
            </a:r>
            <a:r>
              <a:rPr lang="en-US" altLang="ja-JP" sz="1000"/>
              <a:t>『</a:t>
            </a:r>
            <a:r>
              <a:rPr lang="ja-JP" altLang="en-US" sz="1000"/>
              <a:t>海関統計</a:t>
            </a:r>
            <a:r>
              <a:rPr lang="en-US" altLang="ja-JP" sz="1000"/>
              <a:t>』</a:t>
            </a:r>
            <a:r>
              <a:rPr lang="ja-JP" altLang="en-US" sz="1000"/>
              <a:t>各年</a:t>
            </a:r>
            <a:r>
              <a:rPr lang="en-US" altLang="ja-JP" sz="1000"/>
              <a:t>12</a:t>
            </a:r>
            <a:r>
              <a:rPr lang="ja-JP" altLang="en-US" sz="1000"/>
              <a:t>月、左：</a:t>
            </a:r>
            <a:r>
              <a:rPr lang="en-US" altLang="ja-JP" sz="1000"/>
              <a:t>100</a:t>
            </a:r>
            <a:r>
              <a:rPr lang="ja-JP" altLang="en-US" sz="1000"/>
              <a:t>万㌦、右：％）</a:t>
            </a:r>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barChart>
        <c:barDir val="col"/>
        <c:grouping val="clustered"/>
        <c:varyColors val="0"/>
        <c:ser>
          <c:idx val="0"/>
          <c:order val="0"/>
          <c:tx>
            <c:strRef>
              <c:f>Sheet2!$B$2</c:f>
              <c:strCache>
                <c:ptCount val="1"/>
                <c:pt idx="0">
                  <c:v>輸出</c:v>
                </c:pt>
              </c:strCache>
            </c:strRef>
          </c:tx>
          <c:spPr>
            <a:solidFill>
              <a:srgbClr val="FFC000"/>
            </a:solidFill>
            <a:ln>
              <a:noFill/>
            </a:ln>
            <a:effectLst/>
          </c:spPr>
          <c:invertIfNegative val="0"/>
          <c:cat>
            <c:numRef>
              <c:f>Sheet2!$A$3:$A$22</c:f>
              <c:numCache>
                <c:formatCode>General</c:formatCode>
                <c:ptCount val="20"/>
                <c:pt idx="0">
                  <c:v>1997</c:v>
                </c:pt>
                <c:pt idx="1">
                  <c:v>1998</c:v>
                </c:pt>
                <c:pt idx="2">
                  <c:v>1999</c:v>
                </c:pt>
                <c:pt idx="3">
                  <c:v>2000</c:v>
                </c:pt>
                <c:pt idx="4">
                  <c:v>2001</c:v>
                </c:pt>
                <c:pt idx="5">
                  <c:v>2002</c:v>
                </c:pt>
                <c:pt idx="6">
                  <c:v>2003</c:v>
                </c:pt>
                <c:pt idx="7">
                  <c:v>2004</c:v>
                </c:pt>
                <c:pt idx="8">
                  <c:v>2005</c:v>
                </c:pt>
                <c:pt idx="9">
                  <c:v>2006</c:v>
                </c:pt>
                <c:pt idx="10">
                  <c:v>2007</c:v>
                </c:pt>
                <c:pt idx="11">
                  <c:v>2008</c:v>
                </c:pt>
                <c:pt idx="12">
                  <c:v>2009</c:v>
                </c:pt>
                <c:pt idx="13">
                  <c:v>2010</c:v>
                </c:pt>
                <c:pt idx="14">
                  <c:v>2011</c:v>
                </c:pt>
                <c:pt idx="15">
                  <c:v>2012</c:v>
                </c:pt>
                <c:pt idx="16">
                  <c:v>2013</c:v>
                </c:pt>
                <c:pt idx="17">
                  <c:v>2014</c:v>
                </c:pt>
                <c:pt idx="18">
                  <c:v>2015</c:v>
                </c:pt>
                <c:pt idx="19">
                  <c:v>2016</c:v>
                </c:pt>
              </c:numCache>
            </c:numRef>
          </c:cat>
          <c:val>
            <c:numRef>
              <c:f>Sheet2!$B$3:$B$22</c:f>
              <c:numCache>
                <c:formatCode>General</c:formatCode>
                <c:ptCount val="20"/>
                <c:pt idx="0">
                  <c:v>12021</c:v>
                </c:pt>
                <c:pt idx="1">
                  <c:v>10921</c:v>
                </c:pt>
                <c:pt idx="2">
                  <c:v>12170</c:v>
                </c:pt>
                <c:pt idx="3">
                  <c:v>17341</c:v>
                </c:pt>
                <c:pt idx="4">
                  <c:v>18369</c:v>
                </c:pt>
                <c:pt idx="5">
                  <c:v>23568</c:v>
                </c:pt>
                <c:pt idx="6">
                  <c:v>30925</c:v>
                </c:pt>
                <c:pt idx="7">
                  <c:v>42902</c:v>
                </c:pt>
                <c:pt idx="8">
                  <c:v>55368</c:v>
                </c:pt>
                <c:pt idx="9">
                  <c:v>71314</c:v>
                </c:pt>
                <c:pt idx="10">
                  <c:v>94179</c:v>
                </c:pt>
                <c:pt idx="11">
                  <c:v>114142</c:v>
                </c:pt>
                <c:pt idx="12">
                  <c:v>106297</c:v>
                </c:pt>
                <c:pt idx="13">
                  <c:v>138207</c:v>
                </c:pt>
                <c:pt idx="14">
                  <c:v>170083</c:v>
                </c:pt>
                <c:pt idx="15">
                  <c:v>204272</c:v>
                </c:pt>
                <c:pt idx="16">
                  <c:v>244070</c:v>
                </c:pt>
                <c:pt idx="17">
                  <c:v>272071</c:v>
                </c:pt>
                <c:pt idx="18">
                  <c:v>277487</c:v>
                </c:pt>
                <c:pt idx="19">
                  <c:v>255988</c:v>
                </c:pt>
              </c:numCache>
            </c:numRef>
          </c:val>
        </c:ser>
        <c:ser>
          <c:idx val="2"/>
          <c:order val="2"/>
          <c:tx>
            <c:strRef>
              <c:f>Sheet2!$D$2</c:f>
              <c:strCache>
                <c:ptCount val="1"/>
              </c:strCache>
            </c:strRef>
          </c:tx>
          <c:spPr>
            <a:solidFill>
              <a:schemeClr val="accent3"/>
            </a:solidFill>
            <a:ln>
              <a:noFill/>
            </a:ln>
            <a:effectLst/>
          </c:spPr>
          <c:invertIfNegative val="0"/>
          <c:cat>
            <c:numRef>
              <c:f>Sheet2!$A$3:$A$22</c:f>
              <c:numCache>
                <c:formatCode>General</c:formatCode>
                <c:ptCount val="20"/>
                <c:pt idx="0">
                  <c:v>1997</c:v>
                </c:pt>
                <c:pt idx="1">
                  <c:v>1998</c:v>
                </c:pt>
                <c:pt idx="2">
                  <c:v>1999</c:v>
                </c:pt>
                <c:pt idx="3">
                  <c:v>2000</c:v>
                </c:pt>
                <c:pt idx="4">
                  <c:v>2001</c:v>
                </c:pt>
                <c:pt idx="5">
                  <c:v>2002</c:v>
                </c:pt>
                <c:pt idx="6">
                  <c:v>2003</c:v>
                </c:pt>
                <c:pt idx="7">
                  <c:v>2004</c:v>
                </c:pt>
                <c:pt idx="8">
                  <c:v>2005</c:v>
                </c:pt>
                <c:pt idx="9">
                  <c:v>2006</c:v>
                </c:pt>
                <c:pt idx="10">
                  <c:v>2007</c:v>
                </c:pt>
                <c:pt idx="11">
                  <c:v>2008</c:v>
                </c:pt>
                <c:pt idx="12">
                  <c:v>2009</c:v>
                </c:pt>
                <c:pt idx="13">
                  <c:v>2010</c:v>
                </c:pt>
                <c:pt idx="14">
                  <c:v>2011</c:v>
                </c:pt>
                <c:pt idx="15">
                  <c:v>2012</c:v>
                </c:pt>
                <c:pt idx="16">
                  <c:v>2013</c:v>
                </c:pt>
                <c:pt idx="17">
                  <c:v>2014</c:v>
                </c:pt>
                <c:pt idx="18">
                  <c:v>2015</c:v>
                </c:pt>
                <c:pt idx="19">
                  <c:v>2016</c:v>
                </c:pt>
              </c:numCache>
            </c:numRef>
          </c:cat>
          <c:val>
            <c:numRef>
              <c:f>Sheet2!$D$3:$D$22</c:f>
            </c:numRef>
          </c:val>
        </c:ser>
        <c:ser>
          <c:idx val="3"/>
          <c:order val="3"/>
          <c:tx>
            <c:strRef>
              <c:f>Sheet2!$E$2</c:f>
              <c:strCache>
                <c:ptCount val="1"/>
                <c:pt idx="0">
                  <c:v>総額</c:v>
                </c:pt>
              </c:strCache>
            </c:strRef>
          </c:tx>
          <c:spPr>
            <a:solidFill>
              <a:schemeClr val="accent4"/>
            </a:solidFill>
            <a:ln>
              <a:noFill/>
            </a:ln>
            <a:effectLst/>
          </c:spPr>
          <c:invertIfNegative val="0"/>
          <c:cat>
            <c:numRef>
              <c:f>Sheet2!$A$3:$A$22</c:f>
              <c:numCache>
                <c:formatCode>General</c:formatCode>
                <c:ptCount val="20"/>
                <c:pt idx="0">
                  <c:v>1997</c:v>
                </c:pt>
                <c:pt idx="1">
                  <c:v>1998</c:v>
                </c:pt>
                <c:pt idx="2">
                  <c:v>1999</c:v>
                </c:pt>
                <c:pt idx="3">
                  <c:v>2000</c:v>
                </c:pt>
                <c:pt idx="4">
                  <c:v>2001</c:v>
                </c:pt>
                <c:pt idx="5">
                  <c:v>2002</c:v>
                </c:pt>
                <c:pt idx="6">
                  <c:v>2003</c:v>
                </c:pt>
                <c:pt idx="7">
                  <c:v>2004</c:v>
                </c:pt>
                <c:pt idx="8">
                  <c:v>2005</c:v>
                </c:pt>
                <c:pt idx="9">
                  <c:v>2006</c:v>
                </c:pt>
                <c:pt idx="10">
                  <c:v>2007</c:v>
                </c:pt>
                <c:pt idx="11">
                  <c:v>2008</c:v>
                </c:pt>
                <c:pt idx="12">
                  <c:v>2009</c:v>
                </c:pt>
                <c:pt idx="13">
                  <c:v>2010</c:v>
                </c:pt>
                <c:pt idx="14">
                  <c:v>2011</c:v>
                </c:pt>
                <c:pt idx="15">
                  <c:v>2012</c:v>
                </c:pt>
                <c:pt idx="16">
                  <c:v>2013</c:v>
                </c:pt>
                <c:pt idx="17">
                  <c:v>2014</c:v>
                </c:pt>
                <c:pt idx="18">
                  <c:v>2015</c:v>
                </c:pt>
                <c:pt idx="19">
                  <c:v>2016</c:v>
                </c:pt>
              </c:numCache>
            </c:numRef>
          </c:cat>
          <c:val>
            <c:numRef>
              <c:f>Sheet2!$E$3:$E$22</c:f>
            </c:numRef>
          </c:val>
        </c:ser>
        <c:ser>
          <c:idx val="1"/>
          <c:order val="1"/>
          <c:tx>
            <c:strRef>
              <c:f>Sheet2!$C$2</c:f>
              <c:strCache>
                <c:ptCount val="1"/>
                <c:pt idx="0">
                  <c:v>輸入</c:v>
                </c:pt>
              </c:strCache>
            </c:strRef>
          </c:tx>
          <c:spPr>
            <a:solidFill>
              <a:schemeClr val="accent2"/>
            </a:solidFill>
            <a:ln>
              <a:noFill/>
            </a:ln>
            <a:effectLst/>
          </c:spPr>
          <c:invertIfNegative val="0"/>
          <c:cat>
            <c:numRef>
              <c:f>Sheet2!$A$3:$A$22</c:f>
              <c:numCache>
                <c:formatCode>General</c:formatCode>
                <c:ptCount val="20"/>
                <c:pt idx="0">
                  <c:v>1997</c:v>
                </c:pt>
                <c:pt idx="1">
                  <c:v>1998</c:v>
                </c:pt>
                <c:pt idx="2">
                  <c:v>1999</c:v>
                </c:pt>
                <c:pt idx="3">
                  <c:v>2000</c:v>
                </c:pt>
                <c:pt idx="4">
                  <c:v>2001</c:v>
                </c:pt>
                <c:pt idx="5">
                  <c:v>2002</c:v>
                </c:pt>
                <c:pt idx="6">
                  <c:v>2003</c:v>
                </c:pt>
                <c:pt idx="7">
                  <c:v>2004</c:v>
                </c:pt>
                <c:pt idx="8">
                  <c:v>2005</c:v>
                </c:pt>
                <c:pt idx="9">
                  <c:v>2006</c:v>
                </c:pt>
                <c:pt idx="10">
                  <c:v>2007</c:v>
                </c:pt>
                <c:pt idx="11">
                  <c:v>2008</c:v>
                </c:pt>
                <c:pt idx="12">
                  <c:v>2009</c:v>
                </c:pt>
                <c:pt idx="13">
                  <c:v>2010</c:v>
                </c:pt>
                <c:pt idx="14">
                  <c:v>2011</c:v>
                </c:pt>
                <c:pt idx="15">
                  <c:v>2012</c:v>
                </c:pt>
                <c:pt idx="16">
                  <c:v>2013</c:v>
                </c:pt>
                <c:pt idx="17">
                  <c:v>2014</c:v>
                </c:pt>
                <c:pt idx="18">
                  <c:v>2015</c:v>
                </c:pt>
                <c:pt idx="19">
                  <c:v>2016</c:v>
                </c:pt>
              </c:numCache>
            </c:numRef>
          </c:cat>
          <c:val>
            <c:numRef>
              <c:f>Sheet2!$C$3:$C$22</c:f>
              <c:numCache>
                <c:formatCode>General</c:formatCode>
                <c:ptCount val="20"/>
                <c:pt idx="0">
                  <c:v>12332</c:v>
                </c:pt>
                <c:pt idx="1">
                  <c:v>12561</c:v>
                </c:pt>
                <c:pt idx="2">
                  <c:v>14871</c:v>
                </c:pt>
                <c:pt idx="3">
                  <c:v>22181</c:v>
                </c:pt>
                <c:pt idx="4">
                  <c:v>23212</c:v>
                </c:pt>
                <c:pt idx="5">
                  <c:v>31197</c:v>
                </c:pt>
                <c:pt idx="6">
                  <c:v>47327</c:v>
                </c:pt>
                <c:pt idx="7">
                  <c:v>62978</c:v>
                </c:pt>
                <c:pt idx="8">
                  <c:v>74980</c:v>
                </c:pt>
                <c:pt idx="9">
                  <c:v>89526</c:v>
                </c:pt>
                <c:pt idx="10">
                  <c:v>108369</c:v>
                </c:pt>
                <c:pt idx="11">
                  <c:v>116974</c:v>
                </c:pt>
                <c:pt idx="12">
                  <c:v>106714</c:v>
                </c:pt>
                <c:pt idx="13">
                  <c:v>154569</c:v>
                </c:pt>
                <c:pt idx="14">
                  <c:v>192771</c:v>
                </c:pt>
                <c:pt idx="15">
                  <c:v>195821</c:v>
                </c:pt>
                <c:pt idx="16">
                  <c:v>199540</c:v>
                </c:pt>
                <c:pt idx="17">
                  <c:v>208321</c:v>
                </c:pt>
                <c:pt idx="18">
                  <c:v>194675</c:v>
                </c:pt>
                <c:pt idx="19">
                  <c:v>196219</c:v>
                </c:pt>
              </c:numCache>
            </c:numRef>
          </c:val>
        </c:ser>
        <c:dLbls>
          <c:showLegendKey val="0"/>
          <c:showVal val="0"/>
          <c:showCatName val="0"/>
          <c:showSerName val="0"/>
          <c:showPercent val="0"/>
          <c:showBubbleSize val="0"/>
        </c:dLbls>
        <c:gapWidth val="150"/>
        <c:axId val="548904656"/>
        <c:axId val="548902696"/>
      </c:barChart>
      <c:lineChart>
        <c:grouping val="standard"/>
        <c:varyColors val="0"/>
        <c:ser>
          <c:idx val="4"/>
          <c:order val="4"/>
          <c:tx>
            <c:strRef>
              <c:f>Sheet2!$F$2</c:f>
              <c:strCache>
                <c:ptCount val="1"/>
                <c:pt idx="0">
                  <c:v>シェア(%)</c:v>
                </c:pt>
              </c:strCache>
            </c:strRef>
          </c:tx>
          <c:spPr>
            <a:ln w="28575" cap="rnd">
              <a:solidFill>
                <a:schemeClr val="tx1"/>
              </a:solidFill>
              <a:round/>
            </a:ln>
            <a:effectLst/>
          </c:spPr>
          <c:marker>
            <c:symbol val="none"/>
          </c:marker>
          <c:cat>
            <c:numRef>
              <c:f>Sheet2!$A$3:$A$22</c:f>
              <c:numCache>
                <c:formatCode>General</c:formatCode>
                <c:ptCount val="20"/>
                <c:pt idx="0">
                  <c:v>1997</c:v>
                </c:pt>
                <c:pt idx="1">
                  <c:v>1998</c:v>
                </c:pt>
                <c:pt idx="2">
                  <c:v>1999</c:v>
                </c:pt>
                <c:pt idx="3">
                  <c:v>2000</c:v>
                </c:pt>
                <c:pt idx="4">
                  <c:v>2001</c:v>
                </c:pt>
                <c:pt idx="5">
                  <c:v>2002</c:v>
                </c:pt>
                <c:pt idx="6">
                  <c:v>2003</c:v>
                </c:pt>
                <c:pt idx="7">
                  <c:v>2004</c:v>
                </c:pt>
                <c:pt idx="8">
                  <c:v>2005</c:v>
                </c:pt>
                <c:pt idx="9">
                  <c:v>2006</c:v>
                </c:pt>
                <c:pt idx="10">
                  <c:v>2007</c:v>
                </c:pt>
                <c:pt idx="11">
                  <c:v>2008</c:v>
                </c:pt>
                <c:pt idx="12">
                  <c:v>2009</c:v>
                </c:pt>
                <c:pt idx="13">
                  <c:v>2010</c:v>
                </c:pt>
                <c:pt idx="14">
                  <c:v>2011</c:v>
                </c:pt>
                <c:pt idx="15">
                  <c:v>2012</c:v>
                </c:pt>
                <c:pt idx="16">
                  <c:v>2013</c:v>
                </c:pt>
                <c:pt idx="17">
                  <c:v>2014</c:v>
                </c:pt>
                <c:pt idx="18">
                  <c:v>2015</c:v>
                </c:pt>
                <c:pt idx="19">
                  <c:v>2016</c:v>
                </c:pt>
              </c:numCache>
            </c:numRef>
          </c:cat>
          <c:val>
            <c:numRef>
              <c:f>Sheet2!$F$3:$F$22</c:f>
              <c:numCache>
                <c:formatCode>General</c:formatCode>
                <c:ptCount val="20"/>
                <c:pt idx="0">
                  <c:v>7.4919168022839076</c:v>
                </c:pt>
                <c:pt idx="1">
                  <c:v>7.2492536806586756</c:v>
                </c:pt>
                <c:pt idx="2">
                  <c:v>7.4978718920612559</c:v>
                </c:pt>
                <c:pt idx="3">
                  <c:v>8.3327710965304362</c:v>
                </c:pt>
                <c:pt idx="4">
                  <c:v>8.1585602979235219</c:v>
                </c:pt>
                <c:pt idx="5">
                  <c:v>8.8221364503324917</c:v>
                </c:pt>
                <c:pt idx="6">
                  <c:v>9.1930634968932345</c:v>
                </c:pt>
                <c:pt idx="7">
                  <c:v>9.1687507360632914</c:v>
                </c:pt>
                <c:pt idx="8">
                  <c:v>9.1652240680297172</c:v>
                </c:pt>
                <c:pt idx="9">
                  <c:v>9.1350757602434509</c:v>
                </c:pt>
                <c:pt idx="10">
                  <c:v>9.3175510722304793</c:v>
                </c:pt>
                <c:pt idx="11">
                  <c:v>9.0222170866072879</c:v>
                </c:pt>
                <c:pt idx="12">
                  <c:v>9.65</c:v>
                </c:pt>
                <c:pt idx="13">
                  <c:v>9.85</c:v>
                </c:pt>
                <c:pt idx="14">
                  <c:v>10</c:v>
                </c:pt>
                <c:pt idx="15">
                  <c:v>10.34</c:v>
                </c:pt>
                <c:pt idx="16">
                  <c:v>10.662912457443054</c:v>
                </c:pt>
                <c:pt idx="17">
                  <c:v>11.164022061627636</c:v>
                </c:pt>
                <c:pt idx="18">
                  <c:v>11.9</c:v>
                </c:pt>
                <c:pt idx="19">
                  <c:v>12.269652507222078</c:v>
                </c:pt>
              </c:numCache>
            </c:numRef>
          </c:val>
          <c:smooth val="0"/>
        </c:ser>
        <c:dLbls>
          <c:showLegendKey val="0"/>
          <c:showVal val="0"/>
          <c:showCatName val="0"/>
          <c:showSerName val="0"/>
          <c:showPercent val="0"/>
          <c:showBubbleSize val="0"/>
        </c:dLbls>
        <c:marker val="1"/>
        <c:smooth val="0"/>
        <c:axId val="548903480"/>
        <c:axId val="548903088"/>
      </c:lineChart>
      <c:catAx>
        <c:axId val="548904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548902696"/>
        <c:crosses val="autoZero"/>
        <c:auto val="1"/>
        <c:lblAlgn val="ctr"/>
        <c:lblOffset val="100"/>
        <c:noMultiLvlLbl val="0"/>
      </c:catAx>
      <c:valAx>
        <c:axId val="548902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548904656"/>
        <c:crosses val="autoZero"/>
        <c:crossBetween val="between"/>
      </c:valAx>
      <c:valAx>
        <c:axId val="548903088"/>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548903480"/>
        <c:crosses val="max"/>
        <c:crossBetween val="between"/>
      </c:valAx>
      <c:catAx>
        <c:axId val="548903480"/>
        <c:scaling>
          <c:orientation val="minMax"/>
        </c:scaling>
        <c:delete val="1"/>
        <c:axPos val="b"/>
        <c:numFmt formatCode="General" sourceLinked="1"/>
        <c:majorTickMark val="out"/>
        <c:minorTickMark val="none"/>
        <c:tickLblPos val="nextTo"/>
        <c:crossAx val="548903088"/>
        <c:crosses val="autoZero"/>
        <c:auto val="1"/>
        <c:lblAlgn val="ctr"/>
        <c:lblOffset val="100"/>
        <c:noMultiLvlLbl val="0"/>
      </c:cat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legend>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ja-JP" altLang="en-US"/>
              <a:t>日中の対</a:t>
            </a:r>
            <a:r>
              <a:rPr lang="en-US" altLang="ja-JP"/>
              <a:t>ASEAN</a:t>
            </a:r>
            <a:r>
              <a:rPr lang="ja-JP" altLang="en-US"/>
              <a:t>貿易</a:t>
            </a:r>
            <a:endParaRPr lang="en-US" altLang="ja-JP"/>
          </a:p>
          <a:p>
            <a:pPr>
              <a:defRPr/>
            </a:pPr>
            <a:r>
              <a:rPr lang="en-US" altLang="ja-JP" sz="1000"/>
              <a:t>(</a:t>
            </a:r>
            <a:r>
              <a:rPr lang="ja-JP" altLang="en-US" sz="1000"/>
              <a:t>単位：</a:t>
            </a:r>
            <a:r>
              <a:rPr lang="en-US" altLang="ja-JP" sz="1000"/>
              <a:t>1000</a:t>
            </a:r>
            <a:r>
              <a:rPr lang="ja-JP" altLang="en-US" sz="1000"/>
              <a:t>㌦、日本財務省統計、中国海関統計）</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lineChart>
        <c:grouping val="standard"/>
        <c:varyColors val="0"/>
        <c:ser>
          <c:idx val="0"/>
          <c:order val="0"/>
          <c:tx>
            <c:strRef>
              <c:f>Sheet1!$B$1:$B$2</c:f>
              <c:strCache>
                <c:ptCount val="2"/>
                <c:pt idx="0">
                  <c:v>日本</c:v>
                </c:pt>
                <c:pt idx="1">
                  <c:v>輸出</c:v>
                </c:pt>
              </c:strCache>
            </c:strRef>
          </c:tx>
          <c:spPr>
            <a:ln w="28575" cap="rnd">
              <a:solidFill>
                <a:schemeClr val="accent1"/>
              </a:solidFill>
              <a:round/>
            </a:ln>
            <a:effectLst/>
          </c:spPr>
          <c:marker>
            <c:symbol val="none"/>
          </c:marker>
          <c:cat>
            <c:numRef>
              <c:f>Sheet1!$A$3:$A$15</c:f>
              <c:numCache>
                <c:formatCode>General</c:formatCode>
                <c:ptCount val="13"/>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numCache>
            </c:numRef>
          </c:cat>
          <c:val>
            <c:numRef>
              <c:f>Sheet1!$B$3:$B$15</c:f>
              <c:numCache>
                <c:formatCode>#,##0</c:formatCode>
                <c:ptCount val="13"/>
                <c:pt idx="0">
                  <c:v>60975166</c:v>
                </c:pt>
                <c:pt idx="1">
                  <c:v>72895942</c:v>
                </c:pt>
                <c:pt idx="2">
                  <c:v>76073544</c:v>
                </c:pt>
                <c:pt idx="3">
                  <c:v>76349365</c:v>
                </c:pt>
                <c:pt idx="4">
                  <c:v>86990360</c:v>
                </c:pt>
                <c:pt idx="5">
                  <c:v>102798589</c:v>
                </c:pt>
                <c:pt idx="6" formatCode="#,##0_);[Red]\(#,##0\)">
                  <c:v>80449474</c:v>
                </c:pt>
                <c:pt idx="7" formatCode="#,##0_);[Red]\(#,##0\)">
                  <c:v>112460823</c:v>
                </c:pt>
                <c:pt idx="8" formatCode="#,##0_);[Red]\(#,##0\)">
                  <c:v>122733163</c:v>
                </c:pt>
                <c:pt idx="9" formatCode="#,##0_);[Red]\(#,##0\)">
                  <c:v>129787776</c:v>
                </c:pt>
                <c:pt idx="10" formatCode="#,##0_);[Red]\(#,##0\)">
                  <c:v>111671164</c:v>
                </c:pt>
                <c:pt idx="11" formatCode="#,##0_);[Red]\(#,##0\)">
                  <c:v>104714000</c:v>
                </c:pt>
                <c:pt idx="12" formatCode="#,##0_);[Red]\(#,##0\)">
                  <c:v>95024000</c:v>
                </c:pt>
              </c:numCache>
            </c:numRef>
          </c:val>
          <c:smooth val="0"/>
        </c:ser>
        <c:ser>
          <c:idx val="1"/>
          <c:order val="1"/>
          <c:tx>
            <c:strRef>
              <c:f>Sheet1!$C$1:$C$2</c:f>
              <c:strCache>
                <c:ptCount val="2"/>
                <c:pt idx="0">
                  <c:v>日本</c:v>
                </c:pt>
                <c:pt idx="1">
                  <c:v>輸入</c:v>
                </c:pt>
              </c:strCache>
            </c:strRef>
          </c:tx>
          <c:spPr>
            <a:ln w="28575" cap="rnd">
              <a:solidFill>
                <a:schemeClr val="accent2"/>
              </a:solidFill>
              <a:round/>
            </a:ln>
            <a:effectLst/>
          </c:spPr>
          <c:marker>
            <c:symbol val="none"/>
          </c:marker>
          <c:cat>
            <c:numRef>
              <c:f>Sheet1!$A$3:$A$15</c:f>
              <c:numCache>
                <c:formatCode>General</c:formatCode>
                <c:ptCount val="13"/>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numCache>
            </c:numRef>
          </c:cat>
          <c:val>
            <c:numRef>
              <c:f>Sheet1!$C$3:$C$15</c:f>
              <c:numCache>
                <c:formatCode>#,##0</c:formatCode>
                <c:ptCount val="13"/>
                <c:pt idx="0">
                  <c:v>58302177</c:v>
                </c:pt>
                <c:pt idx="1">
                  <c:v>67404918</c:v>
                </c:pt>
                <c:pt idx="2">
                  <c:v>73075722</c:v>
                </c:pt>
                <c:pt idx="3">
                  <c:v>79989666</c:v>
                </c:pt>
                <c:pt idx="4">
                  <c:v>86897877</c:v>
                </c:pt>
                <c:pt idx="5">
                  <c:v>106118381</c:v>
                </c:pt>
                <c:pt idx="6" formatCode="#,##0_);[Red]\(#,##0\)">
                  <c:v>77936176</c:v>
                </c:pt>
                <c:pt idx="7" formatCode="#,##0_);[Red]\(#,##0\)">
                  <c:v>100619259</c:v>
                </c:pt>
                <c:pt idx="8" formatCode="#,##0_);[Red]\(#,##0\)">
                  <c:v>124607215</c:v>
                </c:pt>
                <c:pt idx="9" formatCode="#,##0_);[Red]\(#,##0\)">
                  <c:v>129602600</c:v>
                </c:pt>
                <c:pt idx="10" formatCode="#,##0_);[Red]\(#,##0\)">
                  <c:v>118643795</c:v>
                </c:pt>
                <c:pt idx="11" formatCode="#,##0_);[Red]\(#,##0\)">
                  <c:v>115905000</c:v>
                </c:pt>
                <c:pt idx="12" formatCode="#,##0_);[Red]\(#,##0\)">
                  <c:v>97916000</c:v>
                </c:pt>
              </c:numCache>
            </c:numRef>
          </c:val>
          <c:smooth val="0"/>
        </c:ser>
        <c:ser>
          <c:idx val="2"/>
          <c:order val="2"/>
          <c:tx>
            <c:strRef>
              <c:f>Sheet1!$D$1:$D$2</c:f>
              <c:strCache>
                <c:ptCount val="2"/>
                <c:pt idx="0">
                  <c:v>中国</c:v>
                </c:pt>
                <c:pt idx="1">
                  <c:v>輸出</c:v>
                </c:pt>
              </c:strCache>
            </c:strRef>
          </c:tx>
          <c:spPr>
            <a:ln w="28575" cap="rnd">
              <a:solidFill>
                <a:srgbClr val="FFC000"/>
              </a:solidFill>
              <a:round/>
            </a:ln>
            <a:effectLst/>
          </c:spPr>
          <c:marker>
            <c:symbol val="none"/>
          </c:marker>
          <c:cat>
            <c:numRef>
              <c:f>Sheet1!$A$3:$A$15</c:f>
              <c:numCache>
                <c:formatCode>General</c:formatCode>
                <c:ptCount val="13"/>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numCache>
            </c:numRef>
          </c:cat>
          <c:val>
            <c:numRef>
              <c:f>Sheet1!$D$3:$D$15</c:f>
              <c:numCache>
                <c:formatCode>General</c:formatCode>
                <c:ptCount val="13"/>
                <c:pt idx="0">
                  <c:v>30925467</c:v>
                </c:pt>
                <c:pt idx="1">
                  <c:v>42902128</c:v>
                </c:pt>
                <c:pt idx="2">
                  <c:v>55371124</c:v>
                </c:pt>
                <c:pt idx="3">
                  <c:v>71313733</c:v>
                </c:pt>
                <c:pt idx="4">
                  <c:v>94178921</c:v>
                </c:pt>
                <c:pt idx="5">
                  <c:v>114142488</c:v>
                </c:pt>
                <c:pt idx="6">
                  <c:v>106297054</c:v>
                </c:pt>
                <c:pt idx="7">
                  <c:v>138206703</c:v>
                </c:pt>
                <c:pt idx="8">
                  <c:v>170083006</c:v>
                </c:pt>
                <c:pt idx="9">
                  <c:v>204271902</c:v>
                </c:pt>
                <c:pt idx="10" formatCode="#,##0_);[Red]\(#,##0\)">
                  <c:v>244070374</c:v>
                </c:pt>
                <c:pt idx="11">
                  <c:v>272071000</c:v>
                </c:pt>
                <c:pt idx="12">
                  <c:v>277487000</c:v>
                </c:pt>
              </c:numCache>
            </c:numRef>
          </c:val>
          <c:smooth val="0"/>
        </c:ser>
        <c:ser>
          <c:idx val="3"/>
          <c:order val="3"/>
          <c:tx>
            <c:strRef>
              <c:f>Sheet1!$E$1:$E$2</c:f>
              <c:strCache>
                <c:ptCount val="2"/>
                <c:pt idx="0">
                  <c:v>中国</c:v>
                </c:pt>
                <c:pt idx="1">
                  <c:v>輸入</c:v>
                </c:pt>
              </c:strCache>
            </c:strRef>
          </c:tx>
          <c:spPr>
            <a:ln w="28575" cap="rnd">
              <a:solidFill>
                <a:srgbClr val="FF0000"/>
              </a:solidFill>
              <a:round/>
            </a:ln>
            <a:effectLst/>
          </c:spPr>
          <c:marker>
            <c:symbol val="none"/>
          </c:marker>
          <c:cat>
            <c:numRef>
              <c:f>Sheet1!$A$3:$A$15</c:f>
              <c:numCache>
                <c:formatCode>General</c:formatCode>
                <c:ptCount val="13"/>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numCache>
            </c:numRef>
          </c:cat>
          <c:val>
            <c:numRef>
              <c:f>Sheet1!$E$3:$E$15</c:f>
              <c:numCache>
                <c:formatCode>General</c:formatCode>
                <c:ptCount val="13"/>
                <c:pt idx="0">
                  <c:v>47326892</c:v>
                </c:pt>
                <c:pt idx="1">
                  <c:v>62977645</c:v>
                </c:pt>
                <c:pt idx="2">
                  <c:v>74998945</c:v>
                </c:pt>
                <c:pt idx="3">
                  <c:v>89525957</c:v>
                </c:pt>
                <c:pt idx="4">
                  <c:v>108369356</c:v>
                </c:pt>
                <c:pt idx="5">
                  <c:v>116974222</c:v>
                </c:pt>
                <c:pt idx="6">
                  <c:v>106713883</c:v>
                </c:pt>
                <c:pt idx="7">
                  <c:v>154568986</c:v>
                </c:pt>
                <c:pt idx="8">
                  <c:v>192770814</c:v>
                </c:pt>
                <c:pt idx="9">
                  <c:v>195820974</c:v>
                </c:pt>
                <c:pt idx="10" formatCode="#,##0_);[Red]\(#,##0\)">
                  <c:v>199540458</c:v>
                </c:pt>
                <c:pt idx="11">
                  <c:v>208321000</c:v>
                </c:pt>
                <c:pt idx="12">
                  <c:v>194675000</c:v>
                </c:pt>
              </c:numCache>
            </c:numRef>
          </c:val>
          <c:smooth val="0"/>
        </c:ser>
        <c:dLbls>
          <c:showLegendKey val="0"/>
          <c:showVal val="0"/>
          <c:showCatName val="0"/>
          <c:showSerName val="0"/>
          <c:showPercent val="0"/>
          <c:showBubbleSize val="0"/>
        </c:dLbls>
        <c:smooth val="0"/>
        <c:axId val="400415272"/>
        <c:axId val="400415664"/>
      </c:lineChart>
      <c:catAx>
        <c:axId val="400415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400415664"/>
        <c:crosses val="autoZero"/>
        <c:auto val="1"/>
        <c:lblAlgn val="ctr"/>
        <c:lblOffset val="100"/>
        <c:noMultiLvlLbl val="0"/>
      </c:catAx>
      <c:valAx>
        <c:axId val="4004156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400415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legend>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ja-JP" altLang="en-US" sz="1200"/>
              <a:t>中国の対アフリカ貿易</a:t>
            </a:r>
            <a:endParaRPr lang="en-US" altLang="ja-JP" sz="1200"/>
          </a:p>
          <a:p>
            <a:pPr>
              <a:defRPr/>
            </a:pPr>
            <a:r>
              <a:rPr lang="ja-JP" altLang="en-US" sz="1000"/>
              <a:t>（</a:t>
            </a:r>
            <a:r>
              <a:rPr lang="en-US" altLang="ja-JP" sz="1000"/>
              <a:t>『</a:t>
            </a:r>
            <a:r>
              <a:rPr lang="ja-JP" altLang="en-US" sz="1000"/>
              <a:t>海関統計</a:t>
            </a:r>
            <a:r>
              <a:rPr lang="en-US" altLang="ja-JP" sz="1000"/>
              <a:t>』</a:t>
            </a:r>
            <a:r>
              <a:rPr lang="ja-JP" altLang="en-US" sz="1000"/>
              <a:t>各年</a:t>
            </a:r>
            <a:r>
              <a:rPr lang="en-US" altLang="ja-JP" sz="1000"/>
              <a:t>12</a:t>
            </a:r>
            <a:r>
              <a:rPr lang="ja-JP" altLang="en-US" sz="1000"/>
              <a:t>月、左：</a:t>
            </a:r>
            <a:r>
              <a:rPr lang="en-US" altLang="ja-JP" sz="1000"/>
              <a:t>100</a:t>
            </a:r>
            <a:r>
              <a:rPr lang="ja-JP" altLang="en-US" sz="1000"/>
              <a:t>万㌦、右：％）</a:t>
            </a:r>
          </a:p>
        </c:rich>
      </c:tx>
      <c:layout>
        <c:manualLayout>
          <c:xMode val="edge"/>
          <c:yMode val="edge"/>
          <c:x val="0.37462489063867016"/>
          <c:y val="1.8518518518518517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barChart>
        <c:barDir val="col"/>
        <c:grouping val="clustered"/>
        <c:varyColors val="0"/>
        <c:ser>
          <c:idx val="2"/>
          <c:order val="2"/>
          <c:tx>
            <c:strRef>
              <c:f>Sheet1!$D$2</c:f>
              <c:strCache>
                <c:ptCount val="1"/>
              </c:strCache>
            </c:strRef>
          </c:tx>
          <c:spPr>
            <a:solidFill>
              <a:schemeClr val="accent3"/>
            </a:solidFill>
            <a:ln>
              <a:noFill/>
            </a:ln>
            <a:effectLst/>
          </c:spPr>
          <c:invertIfNegative val="0"/>
          <c:cat>
            <c:numRef>
              <c:f>Sheet1!$A$3:$A$19</c:f>
              <c:numCache>
                <c:formatCode>General</c:formatCode>
                <c:ptCount val="17"/>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numCache>
            </c:numRef>
          </c:cat>
          <c:val>
            <c:numRef>
              <c:f>Sheet1!$D$3:$D$19</c:f>
            </c:numRef>
          </c:val>
        </c:ser>
        <c:ser>
          <c:idx val="1"/>
          <c:order val="1"/>
          <c:tx>
            <c:strRef>
              <c:f>Sheet1!$C$2</c:f>
              <c:strCache>
                <c:ptCount val="1"/>
                <c:pt idx="0">
                  <c:v>輸入</c:v>
                </c:pt>
              </c:strCache>
            </c:strRef>
          </c:tx>
          <c:spPr>
            <a:solidFill>
              <a:schemeClr val="accent2"/>
            </a:solidFill>
            <a:ln>
              <a:noFill/>
            </a:ln>
            <a:effectLst/>
          </c:spPr>
          <c:invertIfNegative val="0"/>
          <c:cat>
            <c:numRef>
              <c:f>Sheet1!$A$3:$A$19</c:f>
              <c:numCache>
                <c:formatCode>General</c:formatCode>
                <c:ptCount val="17"/>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numCache>
            </c:numRef>
          </c:cat>
          <c:val>
            <c:numRef>
              <c:f>Sheet1!$C$3:$C$19</c:f>
              <c:numCache>
                <c:formatCode>General</c:formatCode>
                <c:ptCount val="17"/>
                <c:pt idx="0">
                  <c:v>5555</c:v>
                </c:pt>
                <c:pt idx="1">
                  <c:v>4793</c:v>
                </c:pt>
                <c:pt idx="2">
                  <c:v>5427</c:v>
                </c:pt>
                <c:pt idx="3">
                  <c:v>8361</c:v>
                </c:pt>
                <c:pt idx="4">
                  <c:v>15646</c:v>
                </c:pt>
                <c:pt idx="5">
                  <c:v>21064</c:v>
                </c:pt>
                <c:pt idx="6">
                  <c:v>28774</c:v>
                </c:pt>
                <c:pt idx="7">
                  <c:v>36283</c:v>
                </c:pt>
                <c:pt idx="8">
                  <c:v>56002</c:v>
                </c:pt>
                <c:pt idx="9">
                  <c:v>43330</c:v>
                </c:pt>
                <c:pt idx="10">
                  <c:v>66952</c:v>
                </c:pt>
                <c:pt idx="11">
                  <c:v>93221</c:v>
                </c:pt>
                <c:pt idx="12">
                  <c:v>113171</c:v>
                </c:pt>
                <c:pt idx="13">
                  <c:v>117429</c:v>
                </c:pt>
                <c:pt idx="14">
                  <c:v>115737</c:v>
                </c:pt>
                <c:pt idx="15">
                  <c:v>70366</c:v>
                </c:pt>
                <c:pt idx="16">
                  <c:v>56900</c:v>
                </c:pt>
              </c:numCache>
            </c:numRef>
          </c:val>
        </c:ser>
        <c:ser>
          <c:idx val="3"/>
          <c:order val="3"/>
          <c:tx>
            <c:strRef>
              <c:f>Sheet1!$E$2</c:f>
              <c:strCache>
                <c:ptCount val="1"/>
              </c:strCache>
            </c:strRef>
          </c:tx>
          <c:spPr>
            <a:solidFill>
              <a:schemeClr val="accent4"/>
            </a:solidFill>
            <a:ln>
              <a:noFill/>
            </a:ln>
            <a:effectLst/>
          </c:spPr>
          <c:invertIfNegative val="0"/>
          <c:cat>
            <c:numRef>
              <c:f>Sheet1!$A$3:$A$19</c:f>
              <c:numCache>
                <c:formatCode>General</c:formatCode>
                <c:ptCount val="17"/>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numCache>
            </c:numRef>
          </c:cat>
          <c:val>
            <c:numRef>
              <c:f>Sheet1!$E$3:$E$19</c:f>
            </c:numRef>
          </c:val>
        </c:ser>
        <c:ser>
          <c:idx val="0"/>
          <c:order val="0"/>
          <c:tx>
            <c:strRef>
              <c:f>Sheet1!$B$2</c:f>
              <c:strCache>
                <c:ptCount val="1"/>
                <c:pt idx="0">
                  <c:v>輸出</c:v>
                </c:pt>
              </c:strCache>
            </c:strRef>
          </c:tx>
          <c:spPr>
            <a:solidFill>
              <a:srgbClr val="FFC000"/>
            </a:solidFill>
            <a:ln>
              <a:noFill/>
            </a:ln>
            <a:effectLst/>
          </c:spPr>
          <c:invertIfNegative val="0"/>
          <c:cat>
            <c:numRef>
              <c:f>Sheet1!$A$3:$A$19</c:f>
              <c:numCache>
                <c:formatCode>General</c:formatCode>
                <c:ptCount val="17"/>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numCache>
            </c:numRef>
          </c:cat>
          <c:val>
            <c:numRef>
              <c:f>Sheet1!$B$3:$B$19</c:f>
              <c:numCache>
                <c:formatCode>General</c:formatCode>
                <c:ptCount val="17"/>
                <c:pt idx="0">
                  <c:v>5042</c:v>
                </c:pt>
                <c:pt idx="1">
                  <c:v>6007</c:v>
                </c:pt>
                <c:pt idx="2">
                  <c:v>6962</c:v>
                </c:pt>
                <c:pt idx="3">
                  <c:v>10184</c:v>
                </c:pt>
                <c:pt idx="4">
                  <c:v>13816</c:v>
                </c:pt>
                <c:pt idx="5">
                  <c:v>18677</c:v>
                </c:pt>
                <c:pt idx="6">
                  <c:v>26690</c:v>
                </c:pt>
                <c:pt idx="7">
                  <c:v>37290</c:v>
                </c:pt>
                <c:pt idx="8">
                  <c:v>50840</c:v>
                </c:pt>
                <c:pt idx="9">
                  <c:v>47736</c:v>
                </c:pt>
                <c:pt idx="10">
                  <c:v>59958</c:v>
                </c:pt>
                <c:pt idx="11">
                  <c:v>73099</c:v>
                </c:pt>
                <c:pt idx="12">
                  <c:v>85319</c:v>
                </c:pt>
                <c:pt idx="13">
                  <c:v>92809</c:v>
                </c:pt>
                <c:pt idx="14">
                  <c:v>106147</c:v>
                </c:pt>
                <c:pt idx="15">
                  <c:v>108667</c:v>
                </c:pt>
                <c:pt idx="16">
                  <c:v>92216</c:v>
                </c:pt>
              </c:numCache>
            </c:numRef>
          </c:val>
        </c:ser>
        <c:dLbls>
          <c:showLegendKey val="0"/>
          <c:showVal val="0"/>
          <c:showCatName val="0"/>
          <c:showSerName val="0"/>
          <c:showPercent val="0"/>
          <c:showBubbleSize val="0"/>
        </c:dLbls>
        <c:gapWidth val="150"/>
        <c:axId val="400418408"/>
        <c:axId val="400418800"/>
      </c:barChart>
      <c:lineChart>
        <c:grouping val="standard"/>
        <c:varyColors val="0"/>
        <c:ser>
          <c:idx val="4"/>
          <c:order val="4"/>
          <c:tx>
            <c:strRef>
              <c:f>Sheet1!$F$2</c:f>
              <c:strCache>
                <c:ptCount val="1"/>
                <c:pt idx="0">
                  <c:v>シェア(%)</c:v>
                </c:pt>
              </c:strCache>
            </c:strRef>
          </c:tx>
          <c:spPr>
            <a:ln w="28575" cap="rnd">
              <a:solidFill>
                <a:schemeClr val="tx1"/>
              </a:solidFill>
              <a:round/>
            </a:ln>
            <a:effectLst/>
          </c:spPr>
          <c:marker>
            <c:symbol val="none"/>
          </c:marker>
          <c:cat>
            <c:numRef>
              <c:f>Sheet1!$A$3:$A$19</c:f>
              <c:numCache>
                <c:formatCode>General</c:formatCode>
                <c:ptCount val="17"/>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numCache>
            </c:numRef>
          </c:cat>
          <c:val>
            <c:numRef>
              <c:f>Sheet1!$F$3:$F$19</c:f>
              <c:numCache>
                <c:formatCode>General</c:formatCode>
                <c:ptCount val="17"/>
                <c:pt idx="0">
                  <c:v>2.2342587751109013</c:v>
                </c:pt>
                <c:pt idx="1">
                  <c:v>2.1190556075509015</c:v>
                </c:pt>
                <c:pt idx="2">
                  <c:v>1.9957536470952113</c:v>
                </c:pt>
                <c:pt idx="3">
                  <c:v>2.1786709930721901</c:v>
                </c:pt>
                <c:pt idx="4">
                  <c:v>2.5512819624659682</c:v>
                </c:pt>
                <c:pt idx="5">
                  <c:v>2.7943287943625448</c:v>
                </c:pt>
                <c:pt idx="6">
                  <c:v>3.1501357993418475</c:v>
                </c:pt>
                <c:pt idx="7">
                  <c:v>3.3844826166499447</c:v>
                </c:pt>
                <c:pt idx="8">
                  <c:v>4.1708567038512943</c:v>
                </c:pt>
                <c:pt idx="9">
                  <c:v>4.1258253032435839</c:v>
                </c:pt>
                <c:pt idx="10">
                  <c:v>4.3</c:v>
                </c:pt>
                <c:pt idx="11">
                  <c:v>4.5999999999999996</c:v>
                </c:pt>
                <c:pt idx="12">
                  <c:v>5.13</c:v>
                </c:pt>
                <c:pt idx="13">
                  <c:v>5.0534239291898579</c:v>
                </c:pt>
                <c:pt idx="14">
                  <c:v>5.1564278903481426</c:v>
                </c:pt>
                <c:pt idx="15">
                  <c:v>4.5245761771649073</c:v>
                </c:pt>
                <c:pt idx="16">
                  <c:v>4.0459109072049309</c:v>
                </c:pt>
              </c:numCache>
            </c:numRef>
          </c:val>
          <c:smooth val="0"/>
        </c:ser>
        <c:dLbls>
          <c:showLegendKey val="0"/>
          <c:showVal val="0"/>
          <c:showCatName val="0"/>
          <c:showSerName val="0"/>
          <c:showPercent val="0"/>
          <c:showBubbleSize val="0"/>
        </c:dLbls>
        <c:marker val="1"/>
        <c:smooth val="0"/>
        <c:axId val="400419192"/>
        <c:axId val="400419584"/>
      </c:lineChart>
      <c:catAx>
        <c:axId val="400418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400418800"/>
        <c:crosses val="autoZero"/>
        <c:auto val="1"/>
        <c:lblAlgn val="ctr"/>
        <c:lblOffset val="100"/>
        <c:noMultiLvlLbl val="0"/>
      </c:catAx>
      <c:valAx>
        <c:axId val="400418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400418408"/>
        <c:crosses val="autoZero"/>
        <c:crossBetween val="between"/>
      </c:valAx>
      <c:valAx>
        <c:axId val="400419584"/>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400419192"/>
        <c:crosses val="max"/>
        <c:crossBetween val="between"/>
      </c:valAx>
      <c:catAx>
        <c:axId val="400419192"/>
        <c:scaling>
          <c:orientation val="minMax"/>
        </c:scaling>
        <c:delete val="1"/>
        <c:axPos val="b"/>
        <c:numFmt formatCode="General" sourceLinked="1"/>
        <c:majorTickMark val="out"/>
        <c:minorTickMark val="none"/>
        <c:tickLblPos val="nextTo"/>
        <c:crossAx val="400419584"/>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legend>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ja-JP" altLang="en-US" sz="1200"/>
              <a:t>中国・日本の対アフリカ貿易</a:t>
            </a:r>
            <a:endParaRPr lang="en-US" altLang="ja-JP" sz="1200"/>
          </a:p>
          <a:p>
            <a:pPr>
              <a:defRPr/>
            </a:pPr>
            <a:r>
              <a:rPr lang="en-US" altLang="ja-JP" sz="1000"/>
              <a:t>(</a:t>
            </a:r>
            <a:r>
              <a:rPr lang="ja-JP" altLang="en-US" sz="1000"/>
              <a:t>単位：</a:t>
            </a:r>
            <a:r>
              <a:rPr lang="en-US" altLang="ja-JP" sz="1000"/>
              <a:t>100</a:t>
            </a:r>
            <a:r>
              <a:rPr lang="ja-JP" altLang="en-US" sz="1000"/>
              <a:t>万㌦）</a:t>
            </a:r>
            <a:endParaRPr lang="en-US" altLang="ja-JP" sz="1000"/>
          </a:p>
          <a:p>
            <a:pPr>
              <a:defRPr/>
            </a:pPr>
            <a:r>
              <a:rPr lang="ja-JP" altLang="en-US" sz="1000"/>
              <a:t>（出所：日本：財務省貿易統計、中国：海関統計各年</a:t>
            </a:r>
            <a:r>
              <a:rPr lang="en-US" altLang="ja-JP" sz="1000"/>
              <a:t>12</a:t>
            </a:r>
            <a:r>
              <a:rPr lang="ja-JP" altLang="en-US" sz="1000"/>
              <a:t>月）</a:t>
            </a:r>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lineChart>
        <c:grouping val="standard"/>
        <c:varyColors val="0"/>
        <c:ser>
          <c:idx val="0"/>
          <c:order val="0"/>
          <c:tx>
            <c:strRef>
              <c:f>Sheet2!$B$21:$B$22</c:f>
              <c:strCache>
                <c:ptCount val="2"/>
                <c:pt idx="0">
                  <c:v>日本</c:v>
                </c:pt>
                <c:pt idx="1">
                  <c:v>輸出</c:v>
                </c:pt>
              </c:strCache>
            </c:strRef>
          </c:tx>
          <c:spPr>
            <a:ln w="28575" cap="rnd">
              <a:solidFill>
                <a:schemeClr val="accent1"/>
              </a:solidFill>
              <a:round/>
            </a:ln>
            <a:effectLst/>
          </c:spPr>
          <c:marker>
            <c:symbol val="none"/>
          </c:marker>
          <c:cat>
            <c:numRef>
              <c:f>Sheet2!$A$23:$A$35</c:f>
              <c:numCache>
                <c:formatCode>General</c:formatCode>
                <c:ptCount val="13"/>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numCache>
            </c:numRef>
          </c:cat>
          <c:val>
            <c:numRef>
              <c:f>Sheet2!$B$23:$B$35</c:f>
              <c:numCache>
                <c:formatCode>#,##0</c:formatCode>
                <c:ptCount val="13"/>
                <c:pt idx="0">
                  <c:v>5561</c:v>
                </c:pt>
                <c:pt idx="1">
                  <c:v>7658</c:v>
                </c:pt>
                <c:pt idx="2">
                  <c:v>8253</c:v>
                </c:pt>
                <c:pt idx="3">
                  <c:v>9459</c:v>
                </c:pt>
                <c:pt idx="4">
                  <c:v>11602</c:v>
                </c:pt>
                <c:pt idx="5">
                  <c:v>13344</c:v>
                </c:pt>
                <c:pt idx="6">
                  <c:v>9498</c:v>
                </c:pt>
                <c:pt idx="7">
                  <c:v>12001</c:v>
                </c:pt>
                <c:pt idx="8">
                  <c:v>13167</c:v>
                </c:pt>
                <c:pt idx="9">
                  <c:v>12965</c:v>
                </c:pt>
                <c:pt idx="10">
                  <c:v>11531</c:v>
                </c:pt>
                <c:pt idx="11">
                  <c:v>10525</c:v>
                </c:pt>
                <c:pt idx="12">
                  <c:v>8571</c:v>
                </c:pt>
              </c:numCache>
            </c:numRef>
          </c:val>
          <c:smooth val="0"/>
        </c:ser>
        <c:ser>
          <c:idx val="1"/>
          <c:order val="1"/>
          <c:tx>
            <c:strRef>
              <c:f>Sheet2!$C$21:$C$22</c:f>
              <c:strCache>
                <c:ptCount val="2"/>
                <c:pt idx="0">
                  <c:v>日本</c:v>
                </c:pt>
                <c:pt idx="1">
                  <c:v>輸入</c:v>
                </c:pt>
              </c:strCache>
            </c:strRef>
          </c:tx>
          <c:spPr>
            <a:ln w="28575" cap="rnd">
              <a:solidFill>
                <a:schemeClr val="accent2"/>
              </a:solidFill>
              <a:round/>
            </a:ln>
            <a:effectLst/>
          </c:spPr>
          <c:marker>
            <c:symbol val="none"/>
          </c:marker>
          <c:cat>
            <c:numRef>
              <c:f>Sheet2!$A$23:$A$35</c:f>
              <c:numCache>
                <c:formatCode>General</c:formatCode>
                <c:ptCount val="13"/>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numCache>
            </c:numRef>
          </c:cat>
          <c:val>
            <c:numRef>
              <c:f>Sheet2!$C$23:$C$35</c:f>
              <c:numCache>
                <c:formatCode>#,##0</c:formatCode>
                <c:ptCount val="13"/>
                <c:pt idx="0">
                  <c:v>6421</c:v>
                </c:pt>
                <c:pt idx="1">
                  <c:v>8695</c:v>
                </c:pt>
                <c:pt idx="2">
                  <c:v>9934</c:v>
                </c:pt>
                <c:pt idx="3">
                  <c:v>13266</c:v>
                </c:pt>
                <c:pt idx="4">
                  <c:v>14770</c:v>
                </c:pt>
                <c:pt idx="5">
                  <c:v>20768</c:v>
                </c:pt>
                <c:pt idx="6">
                  <c:v>9107</c:v>
                </c:pt>
                <c:pt idx="7">
                  <c:v>11749</c:v>
                </c:pt>
                <c:pt idx="8">
                  <c:v>17159</c:v>
                </c:pt>
                <c:pt idx="9">
                  <c:v>21314</c:v>
                </c:pt>
                <c:pt idx="10">
                  <c:v>19318</c:v>
                </c:pt>
                <c:pt idx="11">
                  <c:v>16966</c:v>
                </c:pt>
                <c:pt idx="12">
                  <c:v>11550</c:v>
                </c:pt>
              </c:numCache>
            </c:numRef>
          </c:val>
          <c:smooth val="0"/>
        </c:ser>
        <c:ser>
          <c:idx val="2"/>
          <c:order val="2"/>
          <c:tx>
            <c:strRef>
              <c:f>Sheet2!$D$21:$D$22</c:f>
              <c:strCache>
                <c:ptCount val="2"/>
                <c:pt idx="0">
                  <c:v>中国</c:v>
                </c:pt>
                <c:pt idx="1">
                  <c:v>輸出</c:v>
                </c:pt>
              </c:strCache>
            </c:strRef>
          </c:tx>
          <c:spPr>
            <a:ln w="28575" cap="rnd">
              <a:solidFill>
                <a:srgbClr val="FFC000"/>
              </a:solidFill>
              <a:round/>
            </a:ln>
            <a:effectLst/>
          </c:spPr>
          <c:marker>
            <c:symbol val="none"/>
          </c:marker>
          <c:cat>
            <c:numRef>
              <c:f>Sheet2!$A$23:$A$35</c:f>
              <c:numCache>
                <c:formatCode>General</c:formatCode>
                <c:ptCount val="13"/>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numCache>
            </c:numRef>
          </c:cat>
          <c:val>
            <c:numRef>
              <c:f>Sheet2!$D$23:$D$35</c:f>
              <c:numCache>
                <c:formatCode>#,##0</c:formatCode>
                <c:ptCount val="13"/>
                <c:pt idx="0">
                  <c:v>10184</c:v>
                </c:pt>
                <c:pt idx="1">
                  <c:v>13816</c:v>
                </c:pt>
                <c:pt idx="2">
                  <c:v>18683</c:v>
                </c:pt>
                <c:pt idx="3">
                  <c:v>26690</c:v>
                </c:pt>
                <c:pt idx="4">
                  <c:v>37290</c:v>
                </c:pt>
                <c:pt idx="5">
                  <c:v>50840</c:v>
                </c:pt>
                <c:pt idx="6">
                  <c:v>47736</c:v>
                </c:pt>
                <c:pt idx="7">
                  <c:v>59958</c:v>
                </c:pt>
                <c:pt idx="8">
                  <c:v>73099</c:v>
                </c:pt>
                <c:pt idx="9">
                  <c:v>85319</c:v>
                </c:pt>
                <c:pt idx="10">
                  <c:v>92809</c:v>
                </c:pt>
                <c:pt idx="11">
                  <c:v>106147</c:v>
                </c:pt>
                <c:pt idx="12">
                  <c:v>108667</c:v>
                </c:pt>
              </c:numCache>
            </c:numRef>
          </c:val>
          <c:smooth val="0"/>
        </c:ser>
        <c:ser>
          <c:idx val="3"/>
          <c:order val="3"/>
          <c:tx>
            <c:strRef>
              <c:f>Sheet2!$E$21:$E$22</c:f>
              <c:strCache>
                <c:ptCount val="2"/>
                <c:pt idx="0">
                  <c:v>中国</c:v>
                </c:pt>
                <c:pt idx="1">
                  <c:v>輸入</c:v>
                </c:pt>
              </c:strCache>
            </c:strRef>
          </c:tx>
          <c:spPr>
            <a:ln w="28575" cap="rnd">
              <a:solidFill>
                <a:srgbClr val="FF0000"/>
              </a:solidFill>
              <a:round/>
            </a:ln>
            <a:effectLst/>
          </c:spPr>
          <c:marker>
            <c:symbol val="none"/>
          </c:marker>
          <c:cat>
            <c:numRef>
              <c:f>Sheet2!$A$23:$A$35</c:f>
              <c:numCache>
                <c:formatCode>General</c:formatCode>
                <c:ptCount val="13"/>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numCache>
            </c:numRef>
          </c:cat>
          <c:val>
            <c:numRef>
              <c:f>Sheet2!$E$23:$E$35</c:f>
              <c:numCache>
                <c:formatCode>#,##0</c:formatCode>
                <c:ptCount val="13"/>
                <c:pt idx="0">
                  <c:v>8361</c:v>
                </c:pt>
                <c:pt idx="1">
                  <c:v>15646</c:v>
                </c:pt>
                <c:pt idx="2">
                  <c:v>21038</c:v>
                </c:pt>
                <c:pt idx="3">
                  <c:v>28774</c:v>
                </c:pt>
                <c:pt idx="4">
                  <c:v>36283</c:v>
                </c:pt>
                <c:pt idx="5">
                  <c:v>56002</c:v>
                </c:pt>
                <c:pt idx="6">
                  <c:v>43330</c:v>
                </c:pt>
                <c:pt idx="7">
                  <c:v>66952</c:v>
                </c:pt>
                <c:pt idx="8">
                  <c:v>93222</c:v>
                </c:pt>
                <c:pt idx="9">
                  <c:v>113171</c:v>
                </c:pt>
                <c:pt idx="10">
                  <c:v>117429</c:v>
                </c:pt>
                <c:pt idx="11">
                  <c:v>115737</c:v>
                </c:pt>
                <c:pt idx="12">
                  <c:v>70366</c:v>
                </c:pt>
              </c:numCache>
            </c:numRef>
          </c:val>
          <c:smooth val="0"/>
        </c:ser>
        <c:dLbls>
          <c:showLegendKey val="0"/>
          <c:showVal val="0"/>
          <c:showCatName val="0"/>
          <c:showSerName val="0"/>
          <c:showPercent val="0"/>
          <c:showBubbleSize val="0"/>
        </c:dLbls>
        <c:smooth val="0"/>
        <c:axId val="400420368"/>
        <c:axId val="400420760"/>
      </c:lineChart>
      <c:catAx>
        <c:axId val="400420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400420760"/>
        <c:crosses val="autoZero"/>
        <c:auto val="1"/>
        <c:lblAlgn val="ctr"/>
        <c:lblOffset val="100"/>
        <c:noMultiLvlLbl val="0"/>
      </c:catAx>
      <c:valAx>
        <c:axId val="4004207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400420368"/>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legend>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png"/></Relationships>
</file>

<file path=ppt/drawings/_rels/vmlDrawing3.v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5.png"/><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98475"/>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付プレースホルダー 2"/>
          <p:cNvSpPr>
            <a:spLocks noGrp="1"/>
          </p:cNvSpPr>
          <p:nvPr>
            <p:ph type="dt" sz="quarter" idx="1"/>
          </p:nvPr>
        </p:nvSpPr>
        <p:spPr>
          <a:xfrm>
            <a:off x="3884613" y="0"/>
            <a:ext cx="2971800" cy="498475"/>
          </a:xfrm>
          <a:prstGeom prst="rect">
            <a:avLst/>
          </a:prstGeom>
        </p:spPr>
        <p:txBody>
          <a:bodyPr vert="horz" lIns="91440" tIns="45720" rIns="91440" bIns="45720" rtlCol="0"/>
          <a:lstStyle>
            <a:lvl1pPr algn="r">
              <a:defRPr sz="1200"/>
            </a:lvl1pPr>
          </a:lstStyle>
          <a:p>
            <a:pPr>
              <a:defRPr/>
            </a:pPr>
            <a:fld id="{29E022F5-6618-4F24-B236-7F267C03F3C2}" type="datetimeFigureOut">
              <a:rPr lang="zh-CN" altLang="en-US"/>
              <a:pPr>
                <a:defRPr/>
              </a:pPr>
              <a:t>2017/6/29</a:t>
            </a:fld>
            <a:endParaRPr lang="zh-CN" altLang="en-US"/>
          </a:p>
        </p:txBody>
      </p:sp>
      <p:sp>
        <p:nvSpPr>
          <p:cNvPr id="4" name="フッター プレースホルダー 3"/>
          <p:cNvSpPr>
            <a:spLocks noGrp="1"/>
          </p:cNvSpPr>
          <p:nvPr>
            <p:ph type="ftr" sz="quarter" idx="2"/>
          </p:nvPr>
        </p:nvSpPr>
        <p:spPr>
          <a:xfrm>
            <a:off x="0" y="9447213"/>
            <a:ext cx="2971800" cy="498475"/>
          </a:xfrm>
          <a:prstGeom prst="rect">
            <a:avLst/>
          </a:prstGeom>
        </p:spPr>
        <p:txBody>
          <a:bodyPr vert="horz" lIns="91440" tIns="45720" rIns="91440" bIns="45720" rtlCol="0" anchor="b"/>
          <a:lstStyle>
            <a:lvl1pPr algn="l">
              <a:defRPr sz="1200"/>
            </a:lvl1pPr>
          </a:lstStyle>
          <a:p>
            <a:pPr>
              <a:defRPr/>
            </a:pPr>
            <a:endParaRPr lang="zh-CN" altLang="en-US"/>
          </a:p>
        </p:txBody>
      </p:sp>
      <p:sp>
        <p:nvSpPr>
          <p:cNvPr id="5" name="スライド番号プレースホルダー 4"/>
          <p:cNvSpPr>
            <a:spLocks noGrp="1"/>
          </p:cNvSpPr>
          <p:nvPr>
            <p:ph type="sldNum" sz="quarter" idx="3"/>
          </p:nvPr>
        </p:nvSpPr>
        <p:spPr>
          <a:xfrm>
            <a:off x="3884613" y="9447213"/>
            <a:ext cx="2971800" cy="498475"/>
          </a:xfrm>
          <a:prstGeom prst="rect">
            <a:avLst/>
          </a:prstGeom>
        </p:spPr>
        <p:txBody>
          <a:bodyPr vert="horz" lIns="91440" tIns="45720" rIns="91440" bIns="45720" rtlCol="0" anchor="b"/>
          <a:lstStyle>
            <a:lvl1pPr algn="r">
              <a:defRPr sz="1200"/>
            </a:lvl1pPr>
          </a:lstStyle>
          <a:p>
            <a:pPr>
              <a:defRPr/>
            </a:pPr>
            <a:fld id="{AFC168DF-48D9-4287-B749-66534BB9750A}" type="slidenum">
              <a:rPr lang="zh-CN" altLang="en-US"/>
              <a:pPr>
                <a:defRPr/>
              </a:pPr>
              <a:t>‹#›</a:t>
            </a:fld>
            <a:endParaRPr lang="zh-CN" altLang="en-US"/>
          </a:p>
        </p:txBody>
      </p:sp>
    </p:spTree>
    <p:extLst>
      <p:ext uri="{BB962C8B-B14F-4D97-AF65-F5344CB8AC3E}">
        <p14:creationId xmlns:p14="http://schemas.microsoft.com/office/powerpoint/2010/main" val="1483642852"/>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143000" y="1122363"/>
            <a:ext cx="6858000" cy="2387600"/>
          </a:xfrm>
        </p:spPr>
        <p:txBody>
          <a:bodyPr anchor="b"/>
          <a:lstStyle>
            <a:lvl1pPr algn="ctr">
              <a:defRPr sz="6000"/>
            </a:lvl1pPr>
          </a:lstStyle>
          <a:p>
            <a:r>
              <a:rPr lang="ja-JP" altLang="en-US" smtClean="0"/>
              <a:t>マスター タイトルの書式設定</a:t>
            </a:r>
            <a:endParaRPr lang="zh-CN" altLang="en-US"/>
          </a:p>
        </p:txBody>
      </p:sp>
      <p:sp>
        <p:nvSpPr>
          <p:cNvPr id="3" name="サブタイトル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smtClean="0"/>
              <a:t>マスター サブタイトルの書式設定</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D840F402-1F3D-417F-9C53-8829EC6C3E5E}" type="slidenum">
              <a:rPr lang="en-US" altLang="ja-JP"/>
              <a:pPr>
                <a:defRPr/>
              </a:pPr>
              <a:t>‹#›</a:t>
            </a:fld>
            <a:endParaRPr lang="en-US" altLang="ja-JP"/>
          </a:p>
        </p:txBody>
      </p:sp>
    </p:spTree>
    <p:extLst>
      <p:ext uri="{BB962C8B-B14F-4D97-AF65-F5344CB8AC3E}">
        <p14:creationId xmlns:p14="http://schemas.microsoft.com/office/powerpoint/2010/main" val="8193314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zh-CN" altLang="en-US"/>
          </a:p>
        </p:txBody>
      </p:sp>
      <p:sp>
        <p:nvSpPr>
          <p:cNvPr id="3" name="コンテンツ プレースホルダー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8C4CA642-794D-4C8A-881C-1E3EC843125E}" type="slidenum">
              <a:rPr lang="en-US" altLang="ja-JP"/>
              <a:pPr>
                <a:defRPr/>
              </a:pPr>
              <a:t>‹#›</a:t>
            </a:fld>
            <a:endParaRPr lang="en-US" altLang="ja-JP"/>
          </a:p>
        </p:txBody>
      </p:sp>
    </p:spTree>
    <p:extLst>
      <p:ext uri="{BB962C8B-B14F-4D97-AF65-F5344CB8AC3E}">
        <p14:creationId xmlns:p14="http://schemas.microsoft.com/office/powerpoint/2010/main" val="41669777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623888" y="1709738"/>
            <a:ext cx="7886700" cy="2852737"/>
          </a:xfrm>
        </p:spPr>
        <p:txBody>
          <a:bodyPr anchor="b"/>
          <a:lstStyle>
            <a:lvl1pPr>
              <a:defRPr sz="6000"/>
            </a:lvl1pPr>
          </a:lstStyle>
          <a:p>
            <a:r>
              <a:rPr lang="ja-JP" altLang="en-US" smtClean="0"/>
              <a:t>マスター タイトルの書式設定</a:t>
            </a:r>
            <a:endParaRPr lang="zh-CN" altLang="en-US"/>
          </a:p>
        </p:txBody>
      </p:sp>
      <p:sp>
        <p:nvSpPr>
          <p:cNvPr id="3" name="テキスト プレースホルダー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ja-JP" altLang="en-US" smtClean="0"/>
              <a:t>マスター テキストの書式設定</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41E9A247-80DE-4D1B-B99B-C707C2FA8930}" type="slidenum">
              <a:rPr lang="en-US" altLang="ja-JP"/>
              <a:pPr>
                <a:defRPr/>
              </a:pPr>
              <a:t>‹#›</a:t>
            </a:fld>
            <a:endParaRPr lang="en-US" altLang="ja-JP"/>
          </a:p>
        </p:txBody>
      </p:sp>
    </p:spTree>
    <p:extLst>
      <p:ext uri="{BB962C8B-B14F-4D97-AF65-F5344CB8AC3E}">
        <p14:creationId xmlns:p14="http://schemas.microsoft.com/office/powerpoint/2010/main" val="387234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zh-CN" altLang="en-US"/>
          </a:p>
        </p:txBody>
      </p:sp>
      <p:sp>
        <p:nvSpPr>
          <p:cNvPr id="3" name="コンテンツ プレースホルダー 2"/>
          <p:cNvSpPr>
            <a:spLocks noGrp="1"/>
          </p:cNvSpPr>
          <p:nvPr>
            <p:ph sz="half" idx="1"/>
          </p:nvPr>
        </p:nvSpPr>
        <p:spPr>
          <a:xfrm>
            <a:off x="457200" y="1600200"/>
            <a:ext cx="4038600" cy="4525963"/>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zh-CN" altLang="en-US"/>
          </a:p>
        </p:txBody>
      </p:sp>
      <p:sp>
        <p:nvSpPr>
          <p:cNvPr id="4" name="コンテンツ プレースホルダー 3"/>
          <p:cNvSpPr>
            <a:spLocks noGrp="1"/>
          </p:cNvSpPr>
          <p:nvPr>
            <p:ph sz="half" idx="2"/>
          </p:nvPr>
        </p:nvSpPr>
        <p:spPr>
          <a:xfrm>
            <a:off x="4648200" y="1600200"/>
            <a:ext cx="4038600" cy="4525963"/>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zh-CN" alt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948977C9-C493-4C51-96DD-A7EFAE1B6EDC}" type="slidenum">
              <a:rPr lang="en-US" altLang="ja-JP"/>
              <a:pPr>
                <a:defRPr/>
              </a:pPr>
              <a:t>‹#›</a:t>
            </a:fld>
            <a:endParaRPr lang="en-US" altLang="ja-JP"/>
          </a:p>
        </p:txBody>
      </p:sp>
    </p:spTree>
    <p:extLst>
      <p:ext uri="{BB962C8B-B14F-4D97-AF65-F5344CB8AC3E}">
        <p14:creationId xmlns:p14="http://schemas.microsoft.com/office/powerpoint/2010/main" val="35838455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630238" y="365125"/>
            <a:ext cx="7886700" cy="1325563"/>
          </a:xfrm>
        </p:spPr>
        <p:txBody>
          <a:bodyPr/>
          <a:lstStyle/>
          <a:p>
            <a:r>
              <a:rPr lang="ja-JP" altLang="en-US" smtClean="0"/>
              <a:t>マスター タイトルの書式設定</a:t>
            </a:r>
            <a:endParaRPr lang="zh-CN" altLang="en-US"/>
          </a:p>
        </p:txBody>
      </p:sp>
      <p:sp>
        <p:nvSpPr>
          <p:cNvPr id="3" name="テキスト プレースホルダー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コンテンツ プレースホルダー 3"/>
          <p:cNvSpPr>
            <a:spLocks noGrp="1"/>
          </p:cNvSpPr>
          <p:nvPr>
            <p:ph sz="half" idx="2"/>
          </p:nvPr>
        </p:nvSpPr>
        <p:spPr>
          <a:xfrm>
            <a:off x="630238" y="2505075"/>
            <a:ext cx="3868737"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zh-CN" altLang="en-US"/>
          </a:p>
        </p:txBody>
      </p:sp>
      <p:sp>
        <p:nvSpPr>
          <p:cNvPr id="5" name="テキスト プレースホルダー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コンテンツ プレースホルダー 5"/>
          <p:cNvSpPr>
            <a:spLocks noGrp="1"/>
          </p:cNvSpPr>
          <p:nvPr>
            <p:ph sz="quarter" idx="4"/>
          </p:nvPr>
        </p:nvSpPr>
        <p:spPr>
          <a:xfrm>
            <a:off x="4629150" y="2505075"/>
            <a:ext cx="3887788"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zh-CN" alt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9" name="Rectangle 6"/>
          <p:cNvSpPr>
            <a:spLocks noGrp="1" noChangeArrowheads="1"/>
          </p:cNvSpPr>
          <p:nvPr>
            <p:ph type="sldNum" sz="quarter" idx="12"/>
          </p:nvPr>
        </p:nvSpPr>
        <p:spPr>
          <a:ln/>
        </p:spPr>
        <p:txBody>
          <a:bodyPr/>
          <a:lstStyle>
            <a:lvl1pPr>
              <a:defRPr/>
            </a:lvl1pPr>
          </a:lstStyle>
          <a:p>
            <a:pPr>
              <a:defRPr/>
            </a:pPr>
            <a:fld id="{36309FF2-67AC-4B5C-BE16-A4E2EB492534}" type="slidenum">
              <a:rPr lang="en-US" altLang="ja-JP"/>
              <a:pPr>
                <a:defRPr/>
              </a:pPr>
              <a:t>‹#›</a:t>
            </a:fld>
            <a:endParaRPr lang="en-US" altLang="ja-JP"/>
          </a:p>
        </p:txBody>
      </p:sp>
    </p:spTree>
    <p:extLst>
      <p:ext uri="{BB962C8B-B14F-4D97-AF65-F5344CB8AC3E}">
        <p14:creationId xmlns:p14="http://schemas.microsoft.com/office/powerpoint/2010/main" val="38029690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zh-CN" alt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5" name="Rectangle 6"/>
          <p:cNvSpPr>
            <a:spLocks noGrp="1" noChangeArrowheads="1"/>
          </p:cNvSpPr>
          <p:nvPr>
            <p:ph type="sldNum" sz="quarter" idx="12"/>
          </p:nvPr>
        </p:nvSpPr>
        <p:spPr>
          <a:ln/>
        </p:spPr>
        <p:txBody>
          <a:bodyPr/>
          <a:lstStyle>
            <a:lvl1pPr>
              <a:defRPr/>
            </a:lvl1pPr>
          </a:lstStyle>
          <a:p>
            <a:pPr>
              <a:defRPr/>
            </a:pPr>
            <a:fld id="{CE84EDF6-AF9D-4F74-BA4A-B69FBF80A4C2}" type="slidenum">
              <a:rPr lang="en-US" altLang="ja-JP"/>
              <a:pPr>
                <a:defRPr/>
              </a:pPr>
              <a:t>‹#›</a:t>
            </a:fld>
            <a:endParaRPr lang="en-US" altLang="ja-JP"/>
          </a:p>
        </p:txBody>
      </p:sp>
    </p:spTree>
    <p:extLst>
      <p:ext uri="{BB962C8B-B14F-4D97-AF65-F5344CB8AC3E}">
        <p14:creationId xmlns:p14="http://schemas.microsoft.com/office/powerpoint/2010/main" val="28017438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4" name="Rectangle 6"/>
          <p:cNvSpPr>
            <a:spLocks noGrp="1" noChangeArrowheads="1"/>
          </p:cNvSpPr>
          <p:nvPr>
            <p:ph type="sldNum" sz="quarter" idx="12"/>
          </p:nvPr>
        </p:nvSpPr>
        <p:spPr>
          <a:ln/>
        </p:spPr>
        <p:txBody>
          <a:bodyPr/>
          <a:lstStyle>
            <a:lvl1pPr>
              <a:defRPr/>
            </a:lvl1pPr>
          </a:lstStyle>
          <a:p>
            <a:pPr>
              <a:defRPr/>
            </a:pPr>
            <a:fld id="{919C71B6-00B5-4A2D-8B42-21B7035BD2D5}" type="slidenum">
              <a:rPr lang="en-US" altLang="ja-JP"/>
              <a:pPr>
                <a:defRPr/>
              </a:pPr>
              <a:t>‹#›</a:t>
            </a:fld>
            <a:endParaRPr lang="en-US" altLang="ja-JP"/>
          </a:p>
        </p:txBody>
      </p:sp>
    </p:spTree>
    <p:extLst>
      <p:ext uri="{BB962C8B-B14F-4D97-AF65-F5344CB8AC3E}">
        <p14:creationId xmlns:p14="http://schemas.microsoft.com/office/powerpoint/2010/main" val="41714317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30238" y="457200"/>
            <a:ext cx="2949575" cy="1600200"/>
          </a:xfrm>
        </p:spPr>
        <p:txBody>
          <a:bodyPr anchor="b"/>
          <a:lstStyle>
            <a:lvl1pPr>
              <a:defRPr sz="3200"/>
            </a:lvl1pPr>
          </a:lstStyle>
          <a:p>
            <a:r>
              <a:rPr lang="ja-JP" altLang="en-US" smtClean="0"/>
              <a:t>マスター タイトルの書式設定</a:t>
            </a:r>
            <a:endParaRPr lang="zh-CN" altLang="en-US"/>
          </a:p>
        </p:txBody>
      </p:sp>
      <p:sp>
        <p:nvSpPr>
          <p:cNvPr id="3" name="コンテンツ プレースホルダー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zh-CN" altLang="en-US"/>
          </a:p>
        </p:txBody>
      </p:sp>
      <p:sp>
        <p:nvSpPr>
          <p:cNvPr id="4" name="テキスト プレースホルダー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E82E9564-800B-4D64-9822-7F5C4F513E5D}" type="slidenum">
              <a:rPr lang="en-US" altLang="ja-JP"/>
              <a:pPr>
                <a:defRPr/>
              </a:pPr>
              <a:t>‹#›</a:t>
            </a:fld>
            <a:endParaRPr lang="en-US" altLang="ja-JP"/>
          </a:p>
        </p:txBody>
      </p:sp>
    </p:spTree>
    <p:extLst>
      <p:ext uri="{BB962C8B-B14F-4D97-AF65-F5344CB8AC3E}">
        <p14:creationId xmlns:p14="http://schemas.microsoft.com/office/powerpoint/2010/main" val="17521104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630238" y="457200"/>
            <a:ext cx="2949575" cy="1600200"/>
          </a:xfrm>
        </p:spPr>
        <p:txBody>
          <a:bodyPr anchor="b"/>
          <a:lstStyle>
            <a:lvl1pPr>
              <a:defRPr sz="3200"/>
            </a:lvl1pPr>
          </a:lstStyle>
          <a:p>
            <a:r>
              <a:rPr lang="ja-JP" altLang="en-US" smtClean="0"/>
              <a:t>マスター タイトルの書式設定</a:t>
            </a:r>
            <a:endParaRPr lang="zh-CN" altLang="en-US"/>
          </a:p>
        </p:txBody>
      </p:sp>
      <p:sp>
        <p:nvSpPr>
          <p:cNvPr id="3" name="図プレースホルダー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テキスト プレースホルダー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A80FE030-0E61-45DF-BA67-80FD6639EB17}" type="slidenum">
              <a:rPr lang="en-US" altLang="ja-JP"/>
              <a:pPr>
                <a:defRPr/>
              </a:pPr>
              <a:t>‹#›</a:t>
            </a:fld>
            <a:endParaRPr lang="en-US" altLang="ja-JP"/>
          </a:p>
        </p:txBody>
      </p:sp>
    </p:spTree>
    <p:extLst>
      <p:ext uri="{BB962C8B-B14F-4D97-AF65-F5344CB8AC3E}">
        <p14:creationId xmlns:p14="http://schemas.microsoft.com/office/powerpoint/2010/main" val="28490387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zh-CN" altLang="en-US"/>
          </a:p>
        </p:txBody>
      </p:sp>
      <p:sp>
        <p:nvSpPr>
          <p:cNvPr id="3" name="縦書きテキスト プレースホルダー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EFF54D47-0F97-4F8F-8CE5-150934951236}" type="slidenum">
              <a:rPr lang="en-US" altLang="ja-JP"/>
              <a:pPr>
                <a:defRPr/>
              </a:pPr>
              <a:t>‹#›</a:t>
            </a:fld>
            <a:endParaRPr lang="en-US" altLang="ja-JP"/>
          </a:p>
        </p:txBody>
      </p:sp>
    </p:spTree>
    <p:extLst>
      <p:ext uri="{BB962C8B-B14F-4D97-AF65-F5344CB8AC3E}">
        <p14:creationId xmlns:p14="http://schemas.microsoft.com/office/powerpoint/2010/main" val="41180353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lang="ja-JP" altLang="en-US" smtClean="0"/>
              <a:t>マスター タイトルの書式設定</a:t>
            </a:r>
            <a:endParaRPr lang="zh-CN"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83AD1F91-72F8-4C51-8DDB-B32F0DADCBD5}" type="slidenum">
              <a:rPr lang="en-US" altLang="ja-JP"/>
              <a:pPr>
                <a:defRPr/>
              </a:pPr>
              <a:t>‹#›</a:t>
            </a:fld>
            <a:endParaRPr lang="en-US" altLang="ja-JP"/>
          </a:p>
        </p:txBody>
      </p:sp>
    </p:spTree>
    <p:extLst>
      <p:ext uri="{BB962C8B-B14F-4D97-AF65-F5344CB8AC3E}">
        <p14:creationId xmlns:p14="http://schemas.microsoft.com/office/powerpoint/2010/main" val="21740423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OverTx" preserve="1">
  <p:cSld name="タイトル、2 つのコンテンツ (横)、テキスト">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p>
            <a:r>
              <a:rPr lang="ja-JP" altLang="en-US" smtClean="0"/>
              <a:t>マスター タイトルの書式設定</a:t>
            </a:r>
            <a:endParaRPr lang="zh-CN" altLang="en-US"/>
          </a:p>
        </p:txBody>
      </p:sp>
      <p:sp>
        <p:nvSpPr>
          <p:cNvPr id="3" name="コンテンツ プレースホルダー 2"/>
          <p:cNvSpPr>
            <a:spLocks noGrp="1"/>
          </p:cNvSpPr>
          <p:nvPr>
            <p:ph sz="quarter" idx="1"/>
          </p:nvPr>
        </p:nvSpPr>
        <p:spPr>
          <a:xfrm>
            <a:off x="457200" y="1600200"/>
            <a:ext cx="4038600" cy="21859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zh-CN" altLang="en-US"/>
          </a:p>
        </p:txBody>
      </p:sp>
      <p:sp>
        <p:nvSpPr>
          <p:cNvPr id="4" name="コンテンツ プレースホルダー 3"/>
          <p:cNvSpPr>
            <a:spLocks noGrp="1"/>
          </p:cNvSpPr>
          <p:nvPr>
            <p:ph sz="quarter" idx="2"/>
          </p:nvPr>
        </p:nvSpPr>
        <p:spPr>
          <a:xfrm>
            <a:off x="4648200" y="1600200"/>
            <a:ext cx="4038600" cy="21859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zh-CN" altLang="en-US"/>
          </a:p>
        </p:txBody>
      </p:sp>
      <p:sp>
        <p:nvSpPr>
          <p:cNvPr id="5" name="テキスト プレースホルダー 4"/>
          <p:cNvSpPr>
            <a:spLocks noGrp="1"/>
          </p:cNvSpPr>
          <p:nvPr>
            <p:ph type="body" sz="half" idx="3"/>
          </p:nvPr>
        </p:nvSpPr>
        <p:spPr>
          <a:xfrm>
            <a:off x="457200" y="3938588"/>
            <a:ext cx="8229600" cy="2187575"/>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zh-CN" alt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7"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8" name="Rectangle 6"/>
          <p:cNvSpPr>
            <a:spLocks noGrp="1" noChangeArrowheads="1"/>
          </p:cNvSpPr>
          <p:nvPr>
            <p:ph type="sldNum" sz="quarter" idx="12"/>
          </p:nvPr>
        </p:nvSpPr>
        <p:spPr>
          <a:ln/>
        </p:spPr>
        <p:txBody>
          <a:bodyPr/>
          <a:lstStyle>
            <a:lvl1pPr>
              <a:defRPr/>
            </a:lvl1pPr>
          </a:lstStyle>
          <a:p>
            <a:pPr>
              <a:defRPr/>
            </a:pPr>
            <a:fld id="{F1F93426-7FD3-4B73-8B18-21E917C62747}" type="slidenum">
              <a:rPr lang="en-US" altLang="ja-JP"/>
              <a:pPr>
                <a:defRPr/>
              </a:pPr>
              <a:t>‹#›</a:t>
            </a:fld>
            <a:endParaRPr lang="en-US" altLang="ja-JP"/>
          </a:p>
        </p:txBody>
      </p:sp>
    </p:spTree>
    <p:extLst>
      <p:ext uri="{BB962C8B-B14F-4D97-AF65-F5344CB8AC3E}">
        <p14:creationId xmlns:p14="http://schemas.microsoft.com/office/powerpoint/2010/main" val="16394704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vl1pPr>
          </a:lstStyle>
          <a:p>
            <a:pPr>
              <a:defRPr/>
            </a:pPr>
            <a:endParaRPr lang="en-US" altLang="ja-JP"/>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vl1pPr>
          </a:lstStyle>
          <a:p>
            <a:pPr>
              <a:defRPr/>
            </a:pPr>
            <a:endParaRPr lang="en-US" altLang="ja-JP"/>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A5F78029-01C5-4B56-B955-EF9E060007DE}" type="slidenum">
              <a:rPr lang="en-US" altLang="ja-JP"/>
              <a:pPr>
                <a:defRPr/>
              </a:pPr>
              <a:t>‹#›</a:t>
            </a:fld>
            <a:endParaRPr lang="en-US" altLang="ja-JP"/>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0" fontAlgn="base" hangingPunct="0">
        <a:spcBef>
          <a:spcPct val="0"/>
        </a:spcBef>
        <a:spcAft>
          <a:spcPct val="0"/>
        </a:spcAft>
        <a:defRPr kumimoji="1" sz="4400" kern="12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2pPr>
      <a:lvl3pPr algn="ctr" rtl="0" eaLnBrk="0" fontAlgn="base" hangingPunct="0">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3pPr>
      <a:lvl4pPr algn="ctr" rtl="0" eaLnBrk="0" fontAlgn="base" hangingPunct="0">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4pPr>
      <a:lvl5pPr algn="ctr" rtl="0" eaLnBrk="0" fontAlgn="base" hangingPunct="0">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5pPr>
      <a:lvl6pPr marL="457200" algn="ctr" rtl="0"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6pPr>
      <a:lvl7pPr marL="914400" algn="ctr" rtl="0"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7pPr>
      <a:lvl8pPr marL="1371600" algn="ctr" rtl="0"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8pPr>
      <a:lvl9pPr marL="1828800" algn="ctr" rtl="0"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9pPr>
    </p:titleStyle>
    <p:bodyStyle>
      <a:lvl1pPr marL="342900" indent="-342900" algn="l" rtl="0" eaLnBrk="0" fontAlgn="base" hangingPunct="0">
        <a:spcBef>
          <a:spcPct val="20000"/>
        </a:spcBef>
        <a:spcAft>
          <a:spcPct val="0"/>
        </a:spcAft>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2.xml"/><Relationship Id="rId1" Type="http://schemas.openxmlformats.org/officeDocument/2006/relationships/vmlDrawing" Target="../drawings/vmlDrawing1.vml"/><Relationship Id="rId5" Type="http://schemas.openxmlformats.org/officeDocument/2006/relationships/image" Target="../media/image2.png"/><Relationship Id="rId4" Type="http://schemas.openxmlformats.org/officeDocument/2006/relationships/oleObject" Target="../embeddings/oleObject1.bin"/></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2.xml"/><Relationship Id="rId1" Type="http://schemas.openxmlformats.org/officeDocument/2006/relationships/vmlDrawing" Target="../drawings/vmlDrawing2.vml"/><Relationship Id="rId5" Type="http://schemas.openxmlformats.org/officeDocument/2006/relationships/image" Target="../media/image4.png"/><Relationship Id="rId4" Type="http://schemas.openxmlformats.org/officeDocument/2006/relationships/oleObject" Target="../embeddings/oleObject2.bin"/></Relationships>
</file>

<file path=ppt/slides/_rels/slide16.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oleObject" Target="../embeddings/oleObject8.bin"/><Relationship Id="rId3" Type="http://schemas.openxmlformats.org/officeDocument/2006/relationships/oleObject" Target="../embeddings/oleObject3.bin"/><Relationship Id="rId7" Type="http://schemas.openxmlformats.org/officeDocument/2006/relationships/oleObject" Target="../embeddings/oleObject5.bin"/><Relationship Id="rId12" Type="http://schemas.openxmlformats.org/officeDocument/2006/relationships/image" Target="../media/image9.png"/><Relationship Id="rId2" Type="http://schemas.openxmlformats.org/officeDocument/2006/relationships/slideLayout" Target="../slideLayouts/slideLayout12.xml"/><Relationship Id="rId1" Type="http://schemas.openxmlformats.org/officeDocument/2006/relationships/vmlDrawing" Target="../drawings/vmlDrawing3.vml"/><Relationship Id="rId6" Type="http://schemas.openxmlformats.org/officeDocument/2006/relationships/image" Target="../media/image6.png"/><Relationship Id="rId11" Type="http://schemas.openxmlformats.org/officeDocument/2006/relationships/oleObject" Target="../embeddings/oleObject7.bin"/><Relationship Id="rId5" Type="http://schemas.openxmlformats.org/officeDocument/2006/relationships/oleObject" Target="../embeddings/oleObject4.bin"/><Relationship Id="rId10" Type="http://schemas.openxmlformats.org/officeDocument/2006/relationships/image" Target="../media/image8.png"/><Relationship Id="rId4" Type="http://schemas.openxmlformats.org/officeDocument/2006/relationships/image" Target="../media/image5.png"/><Relationship Id="rId9" Type="http://schemas.openxmlformats.org/officeDocument/2006/relationships/oleObject" Target="../embeddings/oleObject6.bin"/><Relationship Id="rId14" Type="http://schemas.openxmlformats.org/officeDocument/2006/relationships/image" Target="../media/image10.png"/></Relationships>
</file>

<file path=ppt/slides/_rels/slide1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274638"/>
            <a:ext cx="8229600" cy="706437"/>
          </a:xfrm>
        </p:spPr>
        <p:txBody>
          <a:bodyPr/>
          <a:lstStyle/>
          <a:p>
            <a:pPr eaLnBrk="1" hangingPunct="1"/>
            <a:r>
              <a:rPr lang="ja-JP" altLang="en-US" sz="4000" smtClean="0"/>
              <a:t>朝鮮民主主義人民共和国との関係</a:t>
            </a:r>
          </a:p>
        </p:txBody>
      </p:sp>
      <p:sp>
        <p:nvSpPr>
          <p:cNvPr id="3075" name="Rectangle 3"/>
          <p:cNvSpPr>
            <a:spLocks noGrp="1" noChangeArrowheads="1"/>
          </p:cNvSpPr>
          <p:nvPr>
            <p:ph type="body" idx="1"/>
          </p:nvPr>
        </p:nvSpPr>
        <p:spPr>
          <a:xfrm>
            <a:off x="457200" y="981075"/>
            <a:ext cx="8229600" cy="5145088"/>
          </a:xfrm>
        </p:spPr>
        <p:txBody>
          <a:bodyPr/>
          <a:lstStyle/>
          <a:p>
            <a:pPr eaLnBrk="1" hangingPunct="1">
              <a:buFontTx/>
              <a:buNone/>
            </a:pPr>
            <a:r>
              <a:rPr lang="ja-JP" altLang="en-US" smtClean="0">
                <a:solidFill>
                  <a:schemeClr val="hlink"/>
                </a:solidFill>
              </a:rPr>
              <a:t>国際関係のなかで苦慮する中国</a:t>
            </a:r>
          </a:p>
          <a:p>
            <a:pPr eaLnBrk="1" hangingPunct="1">
              <a:buFontTx/>
              <a:buNone/>
            </a:pPr>
            <a:r>
              <a:rPr lang="ja-JP" altLang="en-US" smtClean="0">
                <a:solidFill>
                  <a:schemeClr val="hlink"/>
                </a:solidFill>
              </a:rPr>
              <a:t>　</a:t>
            </a:r>
            <a:r>
              <a:rPr lang="en-US" altLang="ja-JP" smtClean="0"/>
              <a:t>2003</a:t>
            </a:r>
            <a:r>
              <a:rPr lang="ja-JP" altLang="en-US" smtClean="0"/>
              <a:t>年から６カ国協議の議長国</a:t>
            </a:r>
          </a:p>
          <a:p>
            <a:pPr eaLnBrk="1" hangingPunct="1">
              <a:buFontTx/>
              <a:buNone/>
            </a:pPr>
            <a:r>
              <a:rPr lang="ja-JP" altLang="en-US" smtClean="0"/>
              <a:t>　（朝鮮半島の非核化を目指す）</a:t>
            </a:r>
          </a:p>
          <a:p>
            <a:pPr eaLnBrk="1" hangingPunct="1">
              <a:buFontTx/>
              <a:buNone/>
            </a:pPr>
            <a:r>
              <a:rPr lang="ja-JP" altLang="en-US" smtClean="0"/>
              <a:t>→</a:t>
            </a:r>
            <a:r>
              <a:rPr lang="en-US" altLang="ja-JP" smtClean="0"/>
              <a:t>06,09,13,16</a:t>
            </a:r>
            <a:r>
              <a:rPr lang="ja-JP" altLang="en-US" smtClean="0"/>
              <a:t>年に北朝鮮は核実験→国連の制裁決議案に中国賛成</a:t>
            </a:r>
            <a:r>
              <a:rPr lang="ja-JP" altLang="en-US" sz="2800" smtClean="0"/>
              <a:t>（中国は常任理事国</a:t>
            </a:r>
            <a:r>
              <a:rPr lang="en-US" altLang="ja-JP" sz="2800" smtClean="0"/>
              <a:t>)</a:t>
            </a:r>
            <a:endParaRPr lang="ja-JP" altLang="en-US" sz="2800" smtClean="0"/>
          </a:p>
          <a:p>
            <a:pPr eaLnBrk="1" hangingPunct="1">
              <a:buFontTx/>
              <a:buNone/>
            </a:pPr>
            <a:r>
              <a:rPr lang="en-US" altLang="ja-JP" smtClean="0"/>
              <a:t>10</a:t>
            </a:r>
            <a:r>
              <a:rPr lang="ja-JP" altLang="en-US" smtClean="0"/>
              <a:t>年</a:t>
            </a:r>
            <a:r>
              <a:rPr lang="en-US" altLang="ja-JP" smtClean="0"/>
              <a:t>11</a:t>
            </a:r>
            <a:r>
              <a:rPr lang="ja-JP" altLang="en-US" smtClean="0"/>
              <a:t>月　延坪島の砲撃</a:t>
            </a:r>
          </a:p>
          <a:p>
            <a:pPr eaLnBrk="1" hangingPunct="1">
              <a:buFontTx/>
              <a:buNone/>
            </a:pPr>
            <a:r>
              <a:rPr lang="ja-JP" altLang="en-US" smtClean="0"/>
              <a:t>→北朝鮮の崩壊は避けたい中国</a:t>
            </a:r>
          </a:p>
          <a:p>
            <a:pPr eaLnBrk="1" hangingPunct="1">
              <a:buFontTx/>
              <a:buNone/>
            </a:pPr>
            <a:r>
              <a:rPr lang="ja-JP" altLang="en-US" smtClean="0"/>
              <a:t>（核拡散、少数民族問題）</a:t>
            </a:r>
            <a:endParaRPr lang="ja-JP" altLang="en-US" smtClean="0">
              <a:solidFill>
                <a:schemeClr val="hlink"/>
              </a:solidFill>
            </a:endParaRPr>
          </a:p>
          <a:p>
            <a:pPr eaLnBrk="1" hangingPunct="1">
              <a:buFontTx/>
              <a:buNone/>
            </a:pPr>
            <a:r>
              <a:rPr lang="ja-JP" altLang="en-US" smtClean="0"/>
              <a:t>→</a:t>
            </a:r>
            <a:r>
              <a:rPr lang="en-US" altLang="ja-JP" smtClean="0"/>
              <a:t>16</a:t>
            </a:r>
            <a:r>
              <a:rPr lang="ja-JP" altLang="en-US" smtClean="0"/>
              <a:t>年　北朝鮮からの鉱物資源輸入禁止も含む厳しい制裁措置（国連）</a:t>
            </a:r>
            <a:endParaRPr lang="en-US" altLang="ja-JP" smtClean="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57200" y="274638"/>
            <a:ext cx="8229600" cy="706437"/>
          </a:xfrm>
        </p:spPr>
        <p:txBody>
          <a:bodyPr/>
          <a:lstStyle/>
          <a:p>
            <a:pPr eaLnBrk="1" hangingPunct="1"/>
            <a:r>
              <a:rPr lang="ja-JP" altLang="en-US" sz="4000" smtClean="0"/>
              <a:t>中朝の経済関係は緊密化</a:t>
            </a:r>
          </a:p>
        </p:txBody>
      </p:sp>
      <p:sp>
        <p:nvSpPr>
          <p:cNvPr id="4099" name="Rectangle 3"/>
          <p:cNvSpPr>
            <a:spLocks noGrp="1" noChangeArrowheads="1"/>
          </p:cNvSpPr>
          <p:nvPr>
            <p:ph type="body" idx="1"/>
          </p:nvPr>
        </p:nvSpPr>
        <p:spPr>
          <a:xfrm>
            <a:off x="468313" y="1052513"/>
            <a:ext cx="8229600" cy="5073650"/>
          </a:xfrm>
        </p:spPr>
        <p:txBody>
          <a:bodyPr/>
          <a:lstStyle/>
          <a:p>
            <a:pPr eaLnBrk="1" hangingPunct="1">
              <a:buFontTx/>
              <a:buNone/>
            </a:pPr>
            <a:r>
              <a:rPr lang="ja-JP" altLang="en-US" smtClean="0"/>
              <a:t>ソ連・東欧圏の崩壊後</a:t>
            </a:r>
          </a:p>
          <a:p>
            <a:pPr eaLnBrk="1" hangingPunct="1">
              <a:buFontTx/>
              <a:buNone/>
            </a:pPr>
            <a:r>
              <a:rPr lang="ja-JP" altLang="en-US" smtClean="0"/>
              <a:t>→中国が最大の貿易相手国（援助も含む）</a:t>
            </a:r>
          </a:p>
        </p:txBody>
      </p:sp>
      <p:graphicFrame>
        <p:nvGraphicFramePr>
          <p:cNvPr id="6" name="グラフ 5"/>
          <p:cNvGraphicFramePr>
            <a:graphicFrameLocks/>
          </p:cNvGraphicFramePr>
          <p:nvPr>
            <p:extLst>
              <p:ext uri="{D42A27DB-BD31-4B8C-83A1-F6EECF244321}">
                <p14:modId xmlns:p14="http://schemas.microsoft.com/office/powerpoint/2010/main" val="1739342619"/>
              </p:ext>
            </p:extLst>
          </p:nvPr>
        </p:nvGraphicFramePr>
        <p:xfrm>
          <a:off x="683568" y="2492896"/>
          <a:ext cx="7848872" cy="4104456"/>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3"/>
          <p:cNvSpPr>
            <a:spLocks noGrp="1" noChangeArrowheads="1"/>
          </p:cNvSpPr>
          <p:nvPr>
            <p:ph type="body" idx="1"/>
          </p:nvPr>
        </p:nvSpPr>
        <p:spPr>
          <a:xfrm>
            <a:off x="457200" y="188913"/>
            <a:ext cx="8229600" cy="6408737"/>
          </a:xfrm>
        </p:spPr>
        <p:txBody>
          <a:bodyPr/>
          <a:lstStyle/>
          <a:p>
            <a:pPr eaLnBrk="1" hangingPunct="1">
              <a:buFontTx/>
              <a:buNone/>
            </a:pPr>
            <a:r>
              <a:rPr lang="ja-JP" altLang="en-US" dirty="0" smtClean="0"/>
              <a:t>北朝鮮にとって中国は</a:t>
            </a:r>
            <a:r>
              <a:rPr lang="en-US" altLang="ja-JP" dirty="0" smtClean="0"/>
              <a:t>7</a:t>
            </a:r>
            <a:r>
              <a:rPr lang="ja-JP" altLang="en-US" dirty="0" smtClean="0"/>
              <a:t>割を占める最大の相手国（中国にとっては北朝鮮は</a:t>
            </a:r>
            <a:r>
              <a:rPr lang="en-US" altLang="ja-JP" dirty="0" smtClean="0"/>
              <a:t>0.1</a:t>
            </a:r>
            <a:r>
              <a:rPr lang="ja-JP" altLang="en-US" dirty="0" smtClean="0"/>
              <a:t>％）</a:t>
            </a:r>
          </a:p>
          <a:p>
            <a:pPr eaLnBrk="1" hangingPunct="1">
              <a:buFontTx/>
              <a:buNone/>
            </a:pPr>
            <a:r>
              <a:rPr lang="ja-JP" altLang="en-US" dirty="0" smtClean="0"/>
              <a:t>援助（原油や食糧）～生命線を中国が握る</a:t>
            </a:r>
            <a:endParaRPr lang="ja-JP" altLang="en-US" sz="2400" dirty="0" smtClean="0"/>
          </a:p>
          <a:p>
            <a:pPr eaLnBrk="1" hangingPunct="1">
              <a:buFontTx/>
              <a:buNone/>
            </a:pPr>
            <a:r>
              <a:rPr lang="ja-JP" altLang="en-US" sz="2800" dirty="0" smtClean="0"/>
              <a:t>→</a:t>
            </a:r>
            <a:r>
              <a:rPr lang="en-US" altLang="ja-JP" sz="2800" dirty="0" smtClean="0"/>
              <a:t>2014</a:t>
            </a:r>
            <a:r>
              <a:rPr lang="ja-JP" altLang="en-US" sz="2800" dirty="0" smtClean="0"/>
              <a:t>年以降統計上は原油の対朝輸出ゼロ</a:t>
            </a:r>
          </a:p>
          <a:p>
            <a:pPr eaLnBrk="1" hangingPunct="1">
              <a:buFontTx/>
              <a:buNone/>
            </a:pPr>
            <a:r>
              <a:rPr lang="ja-JP" altLang="en-US" dirty="0" smtClean="0"/>
              <a:t>投資や委託加工貿易も</a:t>
            </a:r>
            <a:r>
              <a:rPr lang="ja-JP" altLang="en-US" sz="2400" dirty="0" smtClean="0"/>
              <a:t>（鉱物資源や衣類、水産業）</a:t>
            </a:r>
          </a:p>
          <a:p>
            <a:pPr eaLnBrk="1" hangingPunct="1">
              <a:buFontTx/>
              <a:buNone/>
            </a:pPr>
            <a:r>
              <a:rPr lang="en-US" altLang="ja-JP" dirty="0" smtClean="0"/>
              <a:t>09</a:t>
            </a:r>
            <a:r>
              <a:rPr lang="ja-JP" altLang="en-US" dirty="0" smtClean="0"/>
              <a:t>年～中朝国交</a:t>
            </a:r>
            <a:r>
              <a:rPr lang="en-US" altLang="ja-JP" dirty="0" smtClean="0"/>
              <a:t>60</a:t>
            </a:r>
            <a:r>
              <a:rPr lang="ja-JP" altLang="en-US" dirty="0" smtClean="0"/>
              <a:t>周年</a:t>
            </a:r>
          </a:p>
          <a:p>
            <a:pPr eaLnBrk="1" hangingPunct="1">
              <a:buFontTx/>
              <a:buNone/>
            </a:pPr>
            <a:r>
              <a:rPr lang="ja-JP" altLang="en-US" dirty="0" smtClean="0"/>
              <a:t>　（核実験にも関わらず、温家宝訪朝）</a:t>
            </a:r>
          </a:p>
          <a:p>
            <a:pPr eaLnBrk="1" hangingPunct="1">
              <a:buFontTx/>
              <a:buNone/>
            </a:pPr>
            <a:r>
              <a:rPr lang="ja-JP" altLang="en-US" dirty="0" smtClean="0"/>
              <a:t>　　→大型援助の約束</a:t>
            </a:r>
          </a:p>
          <a:p>
            <a:pPr eaLnBrk="1" hangingPunct="1">
              <a:buFontTx/>
              <a:buNone/>
            </a:pPr>
            <a:r>
              <a:rPr lang="ja-JP" altLang="en-US" dirty="0" smtClean="0"/>
              <a:t>北朝鮮：</a:t>
            </a:r>
            <a:r>
              <a:rPr lang="en-US" altLang="ja-JP" dirty="0" smtClean="0"/>
              <a:t>09</a:t>
            </a:r>
            <a:r>
              <a:rPr lang="ja-JP" altLang="en-US" dirty="0" smtClean="0"/>
              <a:t>年</a:t>
            </a:r>
            <a:r>
              <a:rPr lang="en-US" altLang="ja-JP" dirty="0" smtClean="0"/>
              <a:t>11</a:t>
            </a:r>
            <a:r>
              <a:rPr lang="ja-JP" altLang="en-US" dirty="0" smtClean="0"/>
              <a:t>月末～デノミ、市場の閉鎖</a:t>
            </a:r>
          </a:p>
          <a:p>
            <a:pPr eaLnBrk="1" hangingPunct="1">
              <a:buFontTx/>
              <a:buNone/>
            </a:pPr>
            <a:r>
              <a:rPr lang="ja-JP" altLang="en-US" dirty="0" smtClean="0"/>
              <a:t>　→結局うまくいかず（元に戻る）</a:t>
            </a:r>
          </a:p>
          <a:p>
            <a:pPr eaLnBrk="1" hangingPunct="1">
              <a:buFontTx/>
              <a:buNone/>
            </a:pPr>
            <a:r>
              <a:rPr lang="ja-JP" altLang="en-US" dirty="0" smtClean="0"/>
              <a:t>　→北朝鮮でも所得格差が拡大</a:t>
            </a:r>
          </a:p>
          <a:p>
            <a:pPr eaLnBrk="1" hangingPunct="1">
              <a:buFontTx/>
              <a:buNone/>
            </a:pPr>
            <a:endParaRPr lang="en-US" altLang="ja-JP" dirty="0" smtClean="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ja-JP" altLang="en-US" smtClean="0"/>
              <a:t>中国東北地方の開発と北朝鮮</a:t>
            </a:r>
          </a:p>
        </p:txBody>
      </p:sp>
      <p:sp>
        <p:nvSpPr>
          <p:cNvPr id="6147" name="Rectangle 5"/>
          <p:cNvSpPr>
            <a:spLocks noGrp="1" noChangeArrowheads="1"/>
          </p:cNvSpPr>
          <p:nvPr>
            <p:ph sz="half" idx="2"/>
          </p:nvPr>
        </p:nvSpPr>
        <p:spPr>
          <a:xfrm>
            <a:off x="4643438" y="1628775"/>
            <a:ext cx="4038600" cy="4525963"/>
          </a:xfrm>
        </p:spPr>
        <p:txBody>
          <a:bodyPr/>
          <a:lstStyle/>
          <a:p>
            <a:pPr eaLnBrk="1" hangingPunct="1">
              <a:buFontTx/>
              <a:buNone/>
            </a:pPr>
            <a:r>
              <a:rPr lang="en-US" altLang="ja-JP" sz="2800" smtClean="0"/>
              <a:t>09</a:t>
            </a:r>
            <a:r>
              <a:rPr lang="ja-JP" altLang="en-US" sz="2800" smtClean="0"/>
              <a:t>年国務院「図們江区域開発計画要綱（長吉図開発開放先導区）」の発表</a:t>
            </a:r>
          </a:p>
          <a:p>
            <a:pPr eaLnBrk="1" hangingPunct="1">
              <a:buFontTx/>
              <a:buNone/>
            </a:pPr>
            <a:r>
              <a:rPr lang="ja-JP" altLang="en-US" sz="2800" smtClean="0"/>
              <a:t>北朝鮮・羅津港の租借権</a:t>
            </a:r>
          </a:p>
          <a:p>
            <a:pPr eaLnBrk="1" hangingPunct="1">
              <a:buFontTx/>
              <a:buNone/>
            </a:pPr>
            <a:r>
              <a:rPr lang="ja-JP" altLang="en-US" sz="2800" smtClean="0"/>
              <a:t>→吉林省は海への出口</a:t>
            </a:r>
          </a:p>
          <a:p>
            <a:pPr eaLnBrk="1" hangingPunct="1">
              <a:buFontTx/>
              <a:buNone/>
            </a:pPr>
            <a:r>
              <a:rPr lang="ja-JP" altLang="en-US" sz="2800" smtClean="0"/>
              <a:t>遼寧省・丹東に接する黄金坪、威化島の開発は中国にとって利があるか？</a:t>
            </a:r>
          </a:p>
        </p:txBody>
      </p:sp>
      <p:sp>
        <p:nvSpPr>
          <p:cNvPr id="6148" name="Rectangle 3"/>
          <p:cNvSpPr>
            <a:spLocks noGrp="1" noChangeArrowheads="1"/>
          </p:cNvSpPr>
          <p:nvPr>
            <p:ph type="body" idx="4294967295"/>
          </p:nvPr>
        </p:nvSpPr>
        <p:spPr>
          <a:xfrm>
            <a:off x="0" y="1052513"/>
            <a:ext cx="8229600" cy="5073650"/>
          </a:xfrm>
        </p:spPr>
        <p:txBody>
          <a:bodyPr/>
          <a:lstStyle/>
          <a:p>
            <a:pPr eaLnBrk="1" hangingPunct="1">
              <a:buFontTx/>
              <a:buNone/>
            </a:pPr>
            <a:endParaRPr lang="en-US" altLang="ja-JP" smtClean="0"/>
          </a:p>
          <a:p>
            <a:pPr eaLnBrk="1" hangingPunct="1">
              <a:buFontTx/>
              <a:buNone/>
            </a:pPr>
            <a:endParaRPr lang="en-US" altLang="ja-JP" smtClean="0"/>
          </a:p>
        </p:txBody>
      </p:sp>
      <p:pic>
        <p:nvPicPr>
          <p:cNvPr id="6149" name="Picture 6" descr="長吉のコピー"/>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468313" y="2151063"/>
            <a:ext cx="4038600" cy="34813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457200" y="274638"/>
            <a:ext cx="8229600" cy="706437"/>
          </a:xfrm>
        </p:spPr>
        <p:txBody>
          <a:bodyPr/>
          <a:lstStyle/>
          <a:p>
            <a:pPr eaLnBrk="1" hangingPunct="1"/>
            <a:r>
              <a:rPr lang="en-US" altLang="ja-JP" sz="4000" smtClean="0"/>
              <a:t>90</a:t>
            </a:r>
            <a:r>
              <a:rPr lang="ja-JP" altLang="en-US" sz="4000" smtClean="0"/>
              <a:t>年代の図們江開発計画との違い</a:t>
            </a:r>
          </a:p>
        </p:txBody>
      </p:sp>
      <p:sp>
        <p:nvSpPr>
          <p:cNvPr id="7171" name="Rectangle 3"/>
          <p:cNvSpPr>
            <a:spLocks noGrp="1" noChangeArrowheads="1"/>
          </p:cNvSpPr>
          <p:nvPr>
            <p:ph type="body" idx="1"/>
          </p:nvPr>
        </p:nvSpPr>
        <p:spPr>
          <a:xfrm>
            <a:off x="457200" y="1052513"/>
            <a:ext cx="8229600" cy="5400675"/>
          </a:xfrm>
        </p:spPr>
        <p:txBody>
          <a:bodyPr/>
          <a:lstStyle/>
          <a:p>
            <a:pPr eaLnBrk="1" hangingPunct="1">
              <a:lnSpc>
                <a:spcPct val="90000"/>
              </a:lnSpc>
              <a:buFontTx/>
              <a:buNone/>
            </a:pPr>
            <a:r>
              <a:rPr lang="en-US" altLang="ja-JP" smtClean="0"/>
              <a:t>90</a:t>
            </a:r>
            <a:r>
              <a:rPr lang="ja-JP" altLang="en-US" smtClean="0"/>
              <a:t>年代　</a:t>
            </a:r>
            <a:r>
              <a:rPr lang="en-US" altLang="ja-JP" smtClean="0"/>
              <a:t>UNDP</a:t>
            </a:r>
            <a:r>
              <a:rPr lang="ja-JP" altLang="en-US" smtClean="0"/>
              <a:t>の主導で中朝ロ韓モンゴルが開発をめざす（日本はオブザーバー参加）</a:t>
            </a:r>
          </a:p>
          <a:p>
            <a:pPr eaLnBrk="1" hangingPunct="1">
              <a:lnSpc>
                <a:spcPct val="90000"/>
              </a:lnSpc>
              <a:buFontTx/>
              <a:buNone/>
            </a:pPr>
            <a:r>
              <a:rPr lang="ja-JP" altLang="en-US" smtClean="0"/>
              <a:t>　経済的な必然性のない人為的な経済圏</a:t>
            </a:r>
          </a:p>
          <a:p>
            <a:pPr eaLnBrk="1" hangingPunct="1">
              <a:lnSpc>
                <a:spcPct val="90000"/>
              </a:lnSpc>
              <a:buFontTx/>
              <a:buNone/>
            </a:pPr>
            <a:r>
              <a:rPr lang="ja-JP" altLang="en-US" smtClean="0"/>
              <a:t>　ロシア・北朝鮮が非協力</a:t>
            </a:r>
          </a:p>
          <a:p>
            <a:pPr eaLnBrk="1" hangingPunct="1">
              <a:lnSpc>
                <a:spcPct val="90000"/>
              </a:lnSpc>
              <a:buFontTx/>
              <a:buNone/>
            </a:pPr>
            <a:endParaRPr lang="ja-JP" altLang="en-US" smtClean="0"/>
          </a:p>
          <a:p>
            <a:pPr eaLnBrk="1" hangingPunct="1">
              <a:lnSpc>
                <a:spcPct val="90000"/>
              </a:lnSpc>
              <a:buFontTx/>
              <a:buNone/>
            </a:pPr>
            <a:r>
              <a:rPr lang="ja-JP" altLang="en-US" smtClean="0">
                <a:solidFill>
                  <a:schemeClr val="hlink"/>
                </a:solidFill>
              </a:rPr>
              <a:t>長吉図開発開放先導区</a:t>
            </a:r>
          </a:p>
          <a:p>
            <a:pPr eaLnBrk="1" hangingPunct="1">
              <a:lnSpc>
                <a:spcPct val="90000"/>
              </a:lnSpc>
              <a:buFontTx/>
              <a:buNone/>
            </a:pPr>
            <a:r>
              <a:rPr lang="ja-JP" altLang="en-US" smtClean="0">
                <a:solidFill>
                  <a:schemeClr val="hlink"/>
                </a:solidFill>
              </a:rPr>
              <a:t>　</a:t>
            </a:r>
            <a:r>
              <a:rPr lang="ja-JP" altLang="en-US" smtClean="0"/>
              <a:t>中国の国家プロジェクトとして発足</a:t>
            </a:r>
          </a:p>
          <a:p>
            <a:pPr eaLnBrk="1" hangingPunct="1">
              <a:lnSpc>
                <a:spcPct val="90000"/>
              </a:lnSpc>
              <a:buFontTx/>
              <a:buNone/>
            </a:pPr>
            <a:r>
              <a:rPr lang="ja-JP" altLang="en-US" sz="2400" smtClean="0"/>
              <a:t>　（</a:t>
            </a:r>
            <a:r>
              <a:rPr lang="en-US" altLang="ja-JP" sz="2400" smtClean="0"/>
              <a:t>09</a:t>
            </a:r>
            <a:r>
              <a:rPr lang="ja-JP" altLang="en-US" sz="2400" smtClean="0"/>
              <a:t>年</a:t>
            </a:r>
            <a:r>
              <a:rPr lang="en-US" altLang="ja-JP" sz="2400" smtClean="0"/>
              <a:t>10</a:t>
            </a:r>
            <a:r>
              <a:rPr lang="ja-JP" altLang="en-US" sz="2400" smtClean="0"/>
              <a:t>月温家宝訪朝の際に北朝鮮の了解を得る）</a:t>
            </a:r>
          </a:p>
          <a:p>
            <a:pPr eaLnBrk="1" hangingPunct="1">
              <a:lnSpc>
                <a:spcPct val="90000"/>
              </a:lnSpc>
              <a:buFontTx/>
              <a:buNone/>
            </a:pPr>
            <a:r>
              <a:rPr lang="ja-JP" altLang="en-US" smtClean="0"/>
              <a:t>　長春市、吉林市、図們江地域の開発を中心に北朝鮮やロシア、モンゴルとも協力</a:t>
            </a:r>
          </a:p>
        </p:txBody>
      </p:sp>
      <p:sp>
        <p:nvSpPr>
          <p:cNvPr id="7172" name="AutoShape 4"/>
          <p:cNvSpPr>
            <a:spLocks/>
          </p:cNvSpPr>
          <p:nvPr/>
        </p:nvSpPr>
        <p:spPr bwMode="auto">
          <a:xfrm>
            <a:off x="611188" y="2133600"/>
            <a:ext cx="215900" cy="790575"/>
          </a:xfrm>
          <a:prstGeom prst="leftBrace">
            <a:avLst>
              <a:gd name="adj1" fmla="val 30515"/>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zh-CN" altLang="en-US" sz="18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508000" y="476250"/>
            <a:ext cx="6446838" cy="865188"/>
          </a:xfrm>
        </p:spPr>
        <p:txBody>
          <a:bodyPr/>
          <a:lstStyle/>
          <a:p>
            <a:pPr>
              <a:defRPr/>
            </a:pPr>
            <a:r>
              <a:rPr lang="ja-JP" altLang="en-US" dirty="0" smtClean="0">
                <a:solidFill>
                  <a:schemeClr val="accent2">
                    <a:lumMod val="75000"/>
                  </a:schemeClr>
                </a:solidFill>
              </a:rPr>
              <a:t>金正恩時代の中朝関係</a:t>
            </a:r>
            <a:endParaRPr lang="zh-CN" altLang="en-US" dirty="0">
              <a:solidFill>
                <a:schemeClr val="accent2">
                  <a:lumMod val="75000"/>
                </a:schemeClr>
              </a:solidFill>
            </a:endParaRPr>
          </a:p>
        </p:txBody>
      </p:sp>
      <p:sp>
        <p:nvSpPr>
          <p:cNvPr id="8195" name="コンテンツ プレースホルダー 2"/>
          <p:cNvSpPr>
            <a:spLocks noGrp="1"/>
          </p:cNvSpPr>
          <p:nvPr>
            <p:ph idx="1"/>
          </p:nvPr>
        </p:nvSpPr>
        <p:spPr>
          <a:xfrm>
            <a:off x="508000" y="1268760"/>
            <a:ext cx="8024813" cy="5589239"/>
          </a:xfrm>
        </p:spPr>
        <p:txBody>
          <a:bodyPr/>
          <a:lstStyle/>
          <a:p>
            <a:pPr marL="0" indent="0">
              <a:buFontTx/>
              <a:buNone/>
            </a:pPr>
            <a:r>
              <a:rPr lang="ja-JP" altLang="en-US" sz="2800" dirty="0" smtClean="0"/>
              <a:t>＊訪中できない金正恩</a:t>
            </a:r>
            <a:endParaRPr lang="en-US" altLang="ja-JP" sz="2800" dirty="0" smtClean="0"/>
          </a:p>
          <a:p>
            <a:pPr marL="0" indent="0">
              <a:buFontTx/>
              <a:buNone/>
            </a:pPr>
            <a:r>
              <a:rPr lang="ja-JP" altLang="en-US" sz="2800" dirty="0" smtClean="0"/>
              <a:t>＊習近平は訪朝の前に訪韓（</a:t>
            </a:r>
            <a:r>
              <a:rPr lang="en-US" altLang="ja-JP" sz="2800" dirty="0" smtClean="0"/>
              <a:t>2014</a:t>
            </a:r>
            <a:r>
              <a:rPr lang="ja-JP" altLang="en-US" sz="2800" dirty="0" smtClean="0"/>
              <a:t>年</a:t>
            </a:r>
            <a:r>
              <a:rPr lang="en-US" altLang="ja-JP" sz="2800" dirty="0" smtClean="0"/>
              <a:t>7</a:t>
            </a:r>
            <a:r>
              <a:rPr lang="ja-JP" altLang="en-US" sz="2800" dirty="0" smtClean="0"/>
              <a:t>月）</a:t>
            </a:r>
            <a:endParaRPr lang="en-US" altLang="ja-JP" sz="2800" dirty="0" smtClean="0"/>
          </a:p>
          <a:p>
            <a:pPr marL="0" indent="0">
              <a:buFontTx/>
              <a:buNone/>
            </a:pPr>
            <a:r>
              <a:rPr lang="ja-JP" altLang="en-US" sz="2800" dirty="0" smtClean="0"/>
              <a:t>＊張成沢事件</a:t>
            </a:r>
            <a:r>
              <a:rPr lang="en-US" altLang="ja-JP" sz="2800" dirty="0" smtClean="0"/>
              <a:t>(13</a:t>
            </a:r>
            <a:r>
              <a:rPr lang="ja-JP" altLang="en-US" sz="2800" dirty="0" smtClean="0"/>
              <a:t>年</a:t>
            </a:r>
            <a:r>
              <a:rPr lang="en-US" altLang="ja-JP" sz="2800" dirty="0" smtClean="0"/>
              <a:t>12</a:t>
            </a:r>
            <a:r>
              <a:rPr lang="ja-JP" altLang="en-US" sz="2800" dirty="0" smtClean="0"/>
              <a:t>月）の影響は？</a:t>
            </a:r>
            <a:endParaRPr lang="en-US" altLang="ja-JP" sz="2800" dirty="0" smtClean="0"/>
          </a:p>
          <a:p>
            <a:pPr marL="0" indent="0">
              <a:buFontTx/>
              <a:buNone/>
            </a:pPr>
            <a:r>
              <a:rPr lang="ja-JP" altLang="en-US" sz="2800" dirty="0" smtClean="0"/>
              <a:t>＊金正男事件（？）の影響</a:t>
            </a:r>
            <a:endParaRPr lang="en-US" altLang="ja-JP" sz="2800" dirty="0" smtClean="0"/>
          </a:p>
          <a:p>
            <a:pPr marL="0" indent="0">
              <a:buFontTx/>
              <a:buNone/>
            </a:pPr>
            <a:r>
              <a:rPr lang="ja-JP" altLang="en-US" sz="2800" dirty="0" smtClean="0"/>
              <a:t>＊核実験を遂行した金正恩に対する中国の怒り→国連の制裁案に中国賛成</a:t>
            </a:r>
            <a:endParaRPr lang="en-US" altLang="ja-JP" sz="2800" dirty="0" smtClean="0"/>
          </a:p>
          <a:p>
            <a:pPr marL="0" indent="0">
              <a:buFontTx/>
              <a:buNone/>
            </a:pPr>
            <a:r>
              <a:rPr lang="ja-JP" altLang="en-US" sz="2800" dirty="0" smtClean="0"/>
              <a:t>＊習近平（先核問題）　</a:t>
            </a:r>
            <a:r>
              <a:rPr lang="en-US" altLang="ja-JP" sz="2800" dirty="0" smtClean="0"/>
              <a:t>cf.</a:t>
            </a:r>
            <a:r>
              <a:rPr lang="ja-JP" altLang="en-US" sz="2800" dirty="0" smtClean="0"/>
              <a:t>胡錦濤（先経貿）</a:t>
            </a:r>
            <a:endParaRPr lang="en-US" altLang="ja-JP" sz="2800" dirty="0" smtClean="0"/>
          </a:p>
          <a:p>
            <a:pPr marL="0" indent="0">
              <a:buFontTx/>
              <a:buNone/>
            </a:pPr>
            <a:r>
              <a:rPr lang="ja-JP" altLang="en-US" sz="2800" dirty="0" smtClean="0"/>
              <a:t>＊（これまでは軍が北朝鮮を支持）</a:t>
            </a:r>
            <a:endParaRPr lang="en-US" altLang="ja-JP" sz="2800" dirty="0" smtClean="0"/>
          </a:p>
          <a:p>
            <a:pPr marL="0" indent="0">
              <a:buFontTx/>
              <a:buNone/>
            </a:pPr>
            <a:r>
              <a:rPr lang="ja-JP" altLang="en-US" sz="2800" dirty="0" smtClean="0"/>
              <a:t>予備役中将に「朝鮮が崩壊しても中国は救えない」</a:t>
            </a:r>
            <a:endParaRPr lang="en-US" altLang="ja-JP" sz="2800" dirty="0" smtClean="0"/>
          </a:p>
          <a:p>
            <a:pPr marL="0" indent="0">
              <a:buFontTx/>
              <a:buNone/>
            </a:pPr>
            <a:r>
              <a:rPr lang="en-US" altLang="ja-JP" sz="2800" dirty="0" smtClean="0"/>
              <a:t> </a:t>
            </a:r>
            <a:r>
              <a:rPr lang="ja-JP" altLang="en-US" sz="2800" dirty="0" smtClean="0"/>
              <a:t>（アドバルーン的に報道か）</a:t>
            </a:r>
            <a:endParaRPr lang="en-US" altLang="ja-JP" sz="2800" dirty="0" smtClean="0"/>
          </a:p>
          <a:p>
            <a:pPr marL="0" indent="0">
              <a:buFontTx/>
              <a:buNone/>
            </a:pPr>
            <a:r>
              <a:rPr lang="ja-JP" altLang="en-US" sz="2800" dirty="0" smtClean="0"/>
              <a:t>＊米韓の</a:t>
            </a:r>
            <a:r>
              <a:rPr lang="en-US" altLang="ja-JP" sz="2800" dirty="0" smtClean="0"/>
              <a:t>THAAD</a:t>
            </a:r>
            <a:r>
              <a:rPr lang="ja-JP" altLang="en-US" sz="2800" dirty="0" smtClean="0"/>
              <a:t>配備に対する思惑</a:t>
            </a:r>
            <a:endParaRPr lang="en-US" altLang="ja-JP" sz="2800" dirty="0"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28650" y="260649"/>
            <a:ext cx="7886700" cy="648072"/>
          </a:xfrm>
        </p:spPr>
        <p:txBody>
          <a:bodyPr/>
          <a:lstStyle/>
          <a:p>
            <a:r>
              <a:rPr kumimoji="1" lang="ja-JP" altLang="en-US" sz="3200" dirty="0" smtClean="0">
                <a:solidFill>
                  <a:schemeClr val="tx1"/>
                </a:solidFill>
              </a:rPr>
              <a:t>北朝鮮の核に対する中国の拒否反応</a:t>
            </a:r>
            <a:endParaRPr kumimoji="1" lang="ja-JP" altLang="en-US" sz="3200" dirty="0">
              <a:solidFill>
                <a:schemeClr val="tx1"/>
              </a:solidFill>
            </a:endParaRPr>
          </a:p>
        </p:txBody>
      </p:sp>
      <p:sp>
        <p:nvSpPr>
          <p:cNvPr id="3" name="コンテンツ プレースホルダー 2"/>
          <p:cNvSpPr>
            <a:spLocks noGrp="1"/>
          </p:cNvSpPr>
          <p:nvPr>
            <p:ph idx="1"/>
          </p:nvPr>
        </p:nvSpPr>
        <p:spPr>
          <a:xfrm>
            <a:off x="628650" y="908721"/>
            <a:ext cx="7886700" cy="5616623"/>
          </a:xfrm>
        </p:spPr>
        <p:txBody>
          <a:bodyPr>
            <a:normAutofit fontScale="92500" lnSpcReduction="10000"/>
          </a:bodyPr>
          <a:lstStyle/>
          <a:p>
            <a:pPr marL="0" indent="0">
              <a:buNone/>
            </a:pPr>
            <a:r>
              <a:rPr lang="ja-JP" altLang="en-US" sz="2400" dirty="0"/>
              <a:t>＊</a:t>
            </a:r>
            <a:r>
              <a:rPr lang="en-US" altLang="ja-JP" sz="2400" dirty="0"/>
              <a:t>2013</a:t>
            </a:r>
            <a:r>
              <a:rPr lang="ja-JP" altLang="en-US" sz="2400" dirty="0"/>
              <a:t>年</a:t>
            </a:r>
            <a:r>
              <a:rPr lang="en-US" altLang="ja-JP" sz="2400" dirty="0"/>
              <a:t>2</a:t>
            </a:r>
            <a:r>
              <a:rPr lang="ja-JP" altLang="en-US" sz="2400" dirty="0"/>
              <a:t>月　北朝鮮は</a:t>
            </a:r>
            <a:r>
              <a:rPr lang="en-US" altLang="ja-JP" sz="2400" dirty="0"/>
              <a:t>3</a:t>
            </a:r>
            <a:r>
              <a:rPr lang="ja-JP" altLang="en-US" sz="2400" dirty="0"/>
              <a:t>度目の核実験</a:t>
            </a:r>
            <a:endParaRPr lang="en-US" altLang="ja-JP" sz="2400" dirty="0"/>
          </a:p>
          <a:p>
            <a:pPr marL="0" indent="0">
              <a:buNone/>
            </a:pPr>
            <a:r>
              <a:rPr lang="ja-JP" altLang="en-US" sz="2400" dirty="0"/>
              <a:t>その直前の「環球時報」</a:t>
            </a:r>
            <a:r>
              <a:rPr lang="en-US" altLang="ja-JP" sz="2400" dirty="0"/>
              <a:t>『</a:t>
            </a:r>
            <a:r>
              <a:rPr lang="ja-JP" altLang="ja-JP" sz="2400" dirty="0"/>
              <a:t>もし</a:t>
            </a:r>
            <a:r>
              <a:rPr lang="ja-JP" altLang="ja-JP" sz="2400" dirty="0"/>
              <a:t>朝鮮が</a:t>
            </a:r>
            <a:r>
              <a:rPr lang="en-US" altLang="ja-JP" sz="2400" dirty="0"/>
              <a:t>3</a:t>
            </a:r>
            <a:r>
              <a:rPr lang="ja-JP" altLang="ja-JP" sz="2400" dirty="0"/>
              <a:t>度目の核実験をするなら、朝鮮は代償を払わなければならない</a:t>
            </a:r>
            <a:r>
              <a:rPr lang="ja-JP" altLang="ja-JP" sz="2400" dirty="0"/>
              <a:t>。</a:t>
            </a:r>
            <a:r>
              <a:rPr lang="en-US" altLang="ja-JP" sz="2400" dirty="0"/>
              <a:t>』</a:t>
            </a:r>
            <a:r>
              <a:rPr lang="ja-JP" altLang="en-US" sz="2400" dirty="0"/>
              <a:t>～中国は各種の援助を減少させる</a:t>
            </a:r>
            <a:endParaRPr lang="en-US" altLang="ja-JP" sz="2400" dirty="0"/>
          </a:p>
          <a:p>
            <a:pPr marL="0" indent="0">
              <a:buNone/>
            </a:pPr>
            <a:r>
              <a:rPr lang="ja-JP" altLang="en-US" sz="2400" dirty="0"/>
              <a:t>＊</a:t>
            </a:r>
            <a:r>
              <a:rPr lang="en-US" altLang="ja-JP" sz="2400" dirty="0"/>
              <a:t>2014</a:t>
            </a:r>
            <a:r>
              <a:rPr lang="ja-JP" altLang="en-US" sz="2400" dirty="0"/>
              <a:t>年</a:t>
            </a:r>
            <a:r>
              <a:rPr lang="en-US" altLang="ja-JP" sz="2400" dirty="0"/>
              <a:t>12</a:t>
            </a:r>
            <a:r>
              <a:rPr lang="ja-JP" altLang="en-US" sz="2400" dirty="0"/>
              <a:t>月</a:t>
            </a:r>
            <a:r>
              <a:rPr lang="ja-JP" altLang="ja-JP" sz="2400" dirty="0"/>
              <a:t>「朝鮮を捨てることはあり得ないという見方に同意</a:t>
            </a:r>
            <a:r>
              <a:rPr lang="ja-JP" altLang="ja-JP" sz="2400" dirty="0"/>
              <a:t>できない」</a:t>
            </a:r>
            <a:r>
              <a:rPr lang="ja-JP" altLang="en-US" sz="2400" dirty="0"/>
              <a:t>（</a:t>
            </a:r>
            <a:r>
              <a:rPr lang="ja-JP" altLang="en-US" sz="2400" dirty="0"/>
              <a:t> 「環球時報</a:t>
            </a:r>
            <a:r>
              <a:rPr lang="ja-JP" altLang="en-US" sz="2400" dirty="0"/>
              <a:t>」）</a:t>
            </a:r>
            <a:endParaRPr lang="en-US" altLang="ja-JP" sz="2400" dirty="0"/>
          </a:p>
          <a:p>
            <a:pPr marL="0" indent="0">
              <a:buNone/>
            </a:pPr>
            <a:r>
              <a:rPr lang="ja-JP" altLang="en-US" sz="2400" dirty="0"/>
              <a:t>＊北朝鮮が</a:t>
            </a:r>
            <a:r>
              <a:rPr lang="en-US" altLang="ja-JP" sz="2400" dirty="0"/>
              <a:t>6</a:t>
            </a:r>
            <a:r>
              <a:rPr lang="ja-JP" altLang="en-US" sz="2400" dirty="0"/>
              <a:t>回目の核実験を行うのであれば、中国は石油貿易を制限する</a:t>
            </a:r>
            <a:r>
              <a:rPr lang="en-US" altLang="ja-JP" sz="2400" dirty="0"/>
              <a:t>(2017</a:t>
            </a:r>
            <a:r>
              <a:rPr lang="ja-JP" altLang="en-US" sz="2400" dirty="0"/>
              <a:t>年</a:t>
            </a:r>
            <a:r>
              <a:rPr lang="en-US" altLang="ja-JP" sz="2400" dirty="0"/>
              <a:t>4</a:t>
            </a:r>
            <a:r>
              <a:rPr lang="ja-JP" altLang="en-US" sz="2400" dirty="0"/>
              <a:t>月）→これまでにない厳しい措置をとる（</a:t>
            </a:r>
            <a:r>
              <a:rPr lang="en-US" altLang="ja-JP" sz="2400" dirty="0"/>
              <a:t>5</a:t>
            </a:r>
            <a:r>
              <a:rPr lang="ja-JP" altLang="en-US" sz="2400" dirty="0"/>
              <a:t>月</a:t>
            </a:r>
            <a:r>
              <a:rPr lang="ja-JP" altLang="en-US" sz="2400" dirty="0" smtClean="0"/>
              <a:t>）</a:t>
            </a:r>
            <a:endParaRPr lang="en-US" altLang="ja-JP" sz="2400" dirty="0" smtClean="0"/>
          </a:p>
          <a:p>
            <a:pPr marL="0" indent="0">
              <a:buNone/>
            </a:pPr>
            <a:r>
              <a:rPr lang="ja-JP" altLang="en-US" sz="2400" dirty="0"/>
              <a:t>→北朝鮮「米国の笛に踊らされている」として中国を批判</a:t>
            </a:r>
            <a:endParaRPr lang="en-US" altLang="ja-JP" sz="2400" dirty="0"/>
          </a:p>
          <a:p>
            <a:pPr marL="0" indent="0">
              <a:buNone/>
            </a:pPr>
            <a:r>
              <a:rPr lang="ja-JP" altLang="en-US" sz="2400" dirty="0"/>
              <a:t>　～「中朝友好協力相互援助条約」の無効も示唆</a:t>
            </a:r>
            <a:endParaRPr lang="en-US" altLang="ja-JP" sz="2400" dirty="0"/>
          </a:p>
          <a:p>
            <a:pPr marL="0" indent="0">
              <a:buNone/>
            </a:pPr>
            <a:r>
              <a:rPr lang="ja-JP" altLang="en-US" sz="2400" dirty="0" smtClean="0"/>
              <a:t>中朝</a:t>
            </a:r>
            <a:r>
              <a:rPr lang="ja-JP" altLang="en-US" sz="2400" dirty="0"/>
              <a:t>関係の主導権は中国にある。（</a:t>
            </a:r>
            <a:r>
              <a:rPr lang="en-US" altLang="ja-JP" sz="2400" dirty="0"/>
              <a:t>4</a:t>
            </a:r>
            <a:r>
              <a:rPr lang="ja-JP" altLang="en-US" sz="2400" dirty="0"/>
              <a:t>月に北朝鮮は核実験を抑制）</a:t>
            </a:r>
            <a:endParaRPr lang="en-US" altLang="ja-JP" sz="2400" dirty="0"/>
          </a:p>
          <a:p>
            <a:pPr marL="0" indent="0">
              <a:buNone/>
            </a:pPr>
            <a:r>
              <a:rPr lang="ja-JP" altLang="en-US" sz="2400" dirty="0"/>
              <a:t>＊北朝鮮が核を持つことは中国の国家利益に背く</a:t>
            </a:r>
            <a:endParaRPr lang="en-US" altLang="ja-JP" sz="2400" dirty="0"/>
          </a:p>
          <a:p>
            <a:pPr marL="0" indent="0">
              <a:buNone/>
            </a:pPr>
            <a:r>
              <a:rPr lang="ja-JP" altLang="en-US" sz="2400" dirty="0"/>
              <a:t>　</a:t>
            </a:r>
            <a:r>
              <a:rPr lang="ja-JP" altLang="en-US" sz="2400" dirty="0"/>
              <a:t>　中国は米国の手先になっているわけではない</a:t>
            </a:r>
            <a:endParaRPr lang="en-US" altLang="ja-JP" sz="2400" dirty="0"/>
          </a:p>
          <a:p>
            <a:pPr marL="0" indent="0">
              <a:buNone/>
            </a:pPr>
            <a:r>
              <a:rPr lang="ja-JP" altLang="en-US" sz="2400" dirty="0"/>
              <a:t>　</a:t>
            </a:r>
            <a:r>
              <a:rPr lang="ja-JP" altLang="en-US" sz="2400" dirty="0"/>
              <a:t>（米国にいわれたから制裁をするわけではない）</a:t>
            </a:r>
            <a:endParaRPr lang="ja-JP" altLang="en-US" sz="2400" dirty="0"/>
          </a:p>
        </p:txBody>
      </p:sp>
    </p:spTree>
    <p:extLst>
      <p:ext uri="{BB962C8B-B14F-4D97-AF65-F5344CB8AC3E}">
        <p14:creationId xmlns:p14="http://schemas.microsoft.com/office/powerpoint/2010/main" val="34965638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1485900" y="260350"/>
            <a:ext cx="6172200" cy="936625"/>
          </a:xfrm>
        </p:spPr>
        <p:txBody>
          <a:bodyPr>
            <a:normAutofit/>
          </a:bodyPr>
          <a:lstStyle/>
          <a:p>
            <a:pPr>
              <a:defRPr/>
            </a:pPr>
            <a:r>
              <a:rPr lang="ja-JP" altLang="en-US" sz="3300" dirty="0">
                <a:solidFill>
                  <a:schemeClr val="accent2">
                    <a:lumMod val="75000"/>
                  </a:schemeClr>
                </a:solidFill>
              </a:rPr>
              <a:t>北朝鮮経済への影響は？</a:t>
            </a:r>
          </a:p>
        </p:txBody>
      </p:sp>
      <p:sp>
        <p:nvSpPr>
          <p:cNvPr id="19459" name="Rectangle 3"/>
          <p:cNvSpPr>
            <a:spLocks noGrp="1" noChangeArrowheads="1"/>
          </p:cNvSpPr>
          <p:nvPr>
            <p:ph idx="1"/>
          </p:nvPr>
        </p:nvSpPr>
        <p:spPr>
          <a:xfrm>
            <a:off x="395288" y="1204913"/>
            <a:ext cx="8497887" cy="5111750"/>
          </a:xfrm>
        </p:spPr>
        <p:txBody>
          <a:bodyPr>
            <a:noAutofit/>
          </a:bodyPr>
          <a:lstStyle/>
          <a:p>
            <a:pPr>
              <a:buFont typeface="Wingdings" panose="05000000000000000000" pitchFamily="2" charset="2"/>
              <a:buNone/>
              <a:defRPr/>
            </a:pPr>
            <a:r>
              <a:rPr lang="ja-JP" altLang="en-US" sz="2800" dirty="0">
                <a:latin typeface="+mj-ea"/>
                <a:ea typeface="+mj-ea"/>
              </a:rPr>
              <a:t>＊補償貿易も含め中国の投資が拡大（鉱山、加工業）</a:t>
            </a:r>
            <a:endParaRPr lang="en-US" altLang="ja-JP" sz="2800" dirty="0">
              <a:latin typeface="+mj-ea"/>
              <a:ea typeface="+mj-ea"/>
            </a:endParaRPr>
          </a:p>
          <a:p>
            <a:pPr>
              <a:buFont typeface="Wingdings" panose="05000000000000000000" pitchFamily="2" charset="2"/>
              <a:buNone/>
              <a:defRPr/>
            </a:pPr>
            <a:r>
              <a:rPr lang="ja-JP" altLang="en-US" sz="2800" dirty="0">
                <a:latin typeface="+mj-ea"/>
                <a:ea typeface="+mj-ea"/>
              </a:rPr>
              <a:t>　→採掘機械やトラック、繊維類等の対朝輸出増加</a:t>
            </a:r>
            <a:endParaRPr lang="en-US" altLang="ja-JP" sz="2800" dirty="0">
              <a:latin typeface="+mj-ea"/>
              <a:ea typeface="+mj-ea"/>
            </a:endParaRPr>
          </a:p>
          <a:p>
            <a:pPr>
              <a:buFont typeface="Wingdings" panose="05000000000000000000" pitchFamily="2" charset="2"/>
              <a:buNone/>
              <a:defRPr/>
            </a:pPr>
            <a:r>
              <a:rPr lang="en-US" altLang="ja-JP" sz="2800" dirty="0">
                <a:latin typeface="+mj-ea"/>
                <a:ea typeface="+mj-ea"/>
              </a:rPr>
              <a:t>  </a:t>
            </a:r>
            <a:r>
              <a:rPr lang="ja-JP" altLang="en-US" sz="2800" dirty="0">
                <a:latin typeface="+mj-ea"/>
                <a:ea typeface="+mj-ea"/>
              </a:rPr>
              <a:t>→中国の対北朝鮮輸入が急</a:t>
            </a:r>
            <a:r>
              <a:rPr lang="ja-JP" altLang="en-US" sz="2800" dirty="0" smtClean="0">
                <a:latin typeface="+mj-ea"/>
                <a:ea typeface="+mj-ea"/>
              </a:rPr>
              <a:t>増</a:t>
            </a:r>
            <a:endParaRPr lang="en-US" altLang="ja-JP" sz="2800" dirty="0" smtClean="0">
              <a:latin typeface="+mj-ea"/>
              <a:ea typeface="+mj-ea"/>
            </a:endParaRPr>
          </a:p>
          <a:p>
            <a:pPr>
              <a:buFont typeface="Wingdings" panose="05000000000000000000" pitchFamily="2" charset="2"/>
              <a:buNone/>
              <a:defRPr/>
            </a:pPr>
            <a:r>
              <a:rPr lang="ja-JP" altLang="en-US" sz="2800" dirty="0">
                <a:latin typeface="+mj-ea"/>
                <a:ea typeface="+mj-ea"/>
              </a:rPr>
              <a:t>　</a:t>
            </a:r>
            <a:r>
              <a:rPr lang="ja-JP" altLang="en-US" sz="2800" dirty="0" smtClean="0">
                <a:latin typeface="+mj-ea"/>
                <a:ea typeface="+mj-ea"/>
              </a:rPr>
              <a:t>→</a:t>
            </a:r>
            <a:r>
              <a:rPr lang="en-US" altLang="ja-JP" sz="2800" dirty="0" smtClean="0">
                <a:latin typeface="+mj-ea"/>
                <a:ea typeface="+mj-ea"/>
              </a:rPr>
              <a:t>14</a:t>
            </a:r>
            <a:r>
              <a:rPr lang="ja-JP" altLang="en-US" sz="2800" dirty="0" smtClean="0">
                <a:latin typeface="+mj-ea"/>
                <a:ea typeface="+mj-ea"/>
              </a:rPr>
              <a:t>年以降減少（中国の景気減速も影響か）</a:t>
            </a:r>
            <a:endParaRPr lang="ja-JP" altLang="en-US" sz="2800" dirty="0">
              <a:latin typeface="+mj-ea"/>
              <a:ea typeface="+mj-ea"/>
            </a:endParaRPr>
          </a:p>
          <a:p>
            <a:pPr>
              <a:buFont typeface="Wingdings" panose="05000000000000000000" pitchFamily="2" charset="2"/>
              <a:buNone/>
              <a:defRPr/>
            </a:pPr>
            <a:r>
              <a:rPr lang="ja-JP" altLang="en-US" sz="2800" dirty="0">
                <a:latin typeface="+mj-ea"/>
                <a:ea typeface="+mj-ea"/>
              </a:rPr>
              <a:t>＊</a:t>
            </a:r>
            <a:r>
              <a:rPr lang="en-US" altLang="ja-JP" sz="2800" dirty="0">
                <a:latin typeface="+mj-ea"/>
                <a:ea typeface="+mj-ea"/>
              </a:rPr>
              <a:t>11</a:t>
            </a:r>
            <a:r>
              <a:rPr lang="ja-JP" altLang="en-US" sz="2800" dirty="0">
                <a:latin typeface="+mj-ea"/>
                <a:ea typeface="+mj-ea"/>
              </a:rPr>
              <a:t>年</a:t>
            </a:r>
            <a:r>
              <a:rPr lang="en-US" altLang="ja-JP" sz="2800" dirty="0">
                <a:latin typeface="+mj-ea"/>
                <a:ea typeface="+mj-ea"/>
              </a:rPr>
              <a:t>6</a:t>
            </a:r>
            <a:r>
              <a:rPr lang="ja-JP" altLang="en-US" sz="2800" dirty="0">
                <a:latin typeface="+mj-ea"/>
                <a:ea typeface="+mj-ea"/>
              </a:rPr>
              <a:t>月　羅津と黄金坪で各々起工式</a:t>
            </a:r>
          </a:p>
          <a:p>
            <a:pPr>
              <a:buFont typeface="Wingdings" panose="05000000000000000000" pitchFamily="2" charset="2"/>
              <a:buNone/>
              <a:defRPr/>
            </a:pPr>
            <a:r>
              <a:rPr lang="ja-JP" altLang="en-US" sz="2800" dirty="0">
                <a:latin typeface="+mj-ea"/>
                <a:ea typeface="+mj-ea"/>
              </a:rPr>
              <a:t>　　→開発してもメリットがない黄金坪に中国は興味示さず（丹東市に熱意がない）（管理委員会方式を中国が嫌う）</a:t>
            </a:r>
            <a:endParaRPr lang="en-US" altLang="ja-JP" sz="2800" dirty="0">
              <a:latin typeface="+mj-ea"/>
              <a:ea typeface="+mj-ea"/>
            </a:endParaRPr>
          </a:p>
          <a:p>
            <a:pPr>
              <a:buFontTx/>
              <a:buNone/>
              <a:defRPr/>
            </a:pPr>
            <a:r>
              <a:rPr lang="ja-JP" altLang="en-US" sz="2800" dirty="0">
                <a:latin typeface="+mj-ea"/>
              </a:rPr>
              <a:t>＊新しい友好大橋の建設→北朝鮮側の道路の建設進ま</a:t>
            </a:r>
            <a:r>
              <a:rPr lang="ja-JP" altLang="en-US" sz="2800" dirty="0" smtClean="0">
                <a:latin typeface="+mj-ea"/>
              </a:rPr>
              <a:t>ず</a:t>
            </a:r>
            <a:r>
              <a:rPr lang="ja-JP" altLang="en-US" sz="2800" dirty="0" smtClean="0">
                <a:latin typeface="+mj-ea"/>
                <a:ea typeface="+mj-ea"/>
              </a:rPr>
              <a:t>→</a:t>
            </a:r>
            <a:r>
              <a:rPr lang="ja-JP" altLang="en-US" sz="2800" dirty="0">
                <a:latin typeface="+mj-ea"/>
                <a:ea typeface="+mj-ea"/>
              </a:rPr>
              <a:t>利用でき</a:t>
            </a:r>
            <a:r>
              <a:rPr lang="ja-JP" altLang="en-US" sz="2800" dirty="0" smtClean="0">
                <a:latin typeface="+mj-ea"/>
                <a:ea typeface="+mj-ea"/>
              </a:rPr>
              <a:t>ず</a:t>
            </a:r>
            <a:endParaRPr lang="en-US" altLang="ja-JP" sz="2800" dirty="0" smtClean="0">
              <a:latin typeface="+mj-ea"/>
              <a:ea typeface="+mj-ea"/>
            </a:endParaRPr>
          </a:p>
          <a:p>
            <a:pPr>
              <a:buFont typeface="Wingdings" panose="05000000000000000000" pitchFamily="2" charset="2"/>
              <a:buNone/>
              <a:defRPr/>
            </a:pPr>
            <a:r>
              <a:rPr lang="ja-JP" altLang="en-US" sz="2800" dirty="0">
                <a:latin typeface="+mj-ea"/>
                <a:ea typeface="+mj-ea"/>
              </a:rPr>
              <a:t>　</a:t>
            </a:r>
            <a:endParaRPr lang="ja-JP" altLang="en-US" sz="2800" dirty="0">
              <a:solidFill>
                <a:schemeClr val="tx2"/>
              </a:solidFill>
              <a:latin typeface="+mj-ea"/>
              <a:ea typeface="+mj-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57200" y="274638"/>
            <a:ext cx="8229600" cy="561975"/>
          </a:xfrm>
        </p:spPr>
        <p:txBody>
          <a:bodyPr/>
          <a:lstStyle/>
          <a:p>
            <a:pPr eaLnBrk="1" hangingPunct="1"/>
            <a:r>
              <a:rPr lang="ja-JP" altLang="en-US" sz="4000" smtClean="0"/>
              <a:t>中朝：普通の関係か、特殊な関係か</a:t>
            </a:r>
          </a:p>
        </p:txBody>
      </p:sp>
      <p:sp>
        <p:nvSpPr>
          <p:cNvPr id="10243" name="Rectangle 3"/>
          <p:cNvSpPr>
            <a:spLocks noGrp="1" noChangeArrowheads="1"/>
          </p:cNvSpPr>
          <p:nvPr>
            <p:ph type="body" idx="1"/>
          </p:nvPr>
        </p:nvSpPr>
        <p:spPr>
          <a:xfrm>
            <a:off x="457200" y="1052513"/>
            <a:ext cx="8229600" cy="5545137"/>
          </a:xfrm>
        </p:spPr>
        <p:txBody>
          <a:bodyPr/>
          <a:lstStyle/>
          <a:p>
            <a:pPr eaLnBrk="1" hangingPunct="1">
              <a:buFontTx/>
              <a:buNone/>
            </a:pPr>
            <a:r>
              <a:rPr lang="ja-JP" altLang="en-US" smtClean="0"/>
              <a:t>中朝貿易が増加→張成沢事件のあとは？</a:t>
            </a:r>
          </a:p>
          <a:p>
            <a:pPr eaLnBrk="1" hangingPunct="1">
              <a:buFontTx/>
              <a:buNone/>
            </a:pPr>
            <a:r>
              <a:rPr lang="en-US" altLang="ja-JP" smtClean="0"/>
              <a:t>(2013</a:t>
            </a:r>
            <a:r>
              <a:rPr lang="ja-JP" altLang="en-US" smtClean="0"/>
              <a:t>年</a:t>
            </a:r>
            <a:r>
              <a:rPr lang="en-US" altLang="ja-JP" smtClean="0"/>
              <a:t>2</a:t>
            </a:r>
            <a:r>
              <a:rPr lang="ja-JP" altLang="en-US" smtClean="0"/>
              <a:t>月　北朝鮮の核実験</a:t>
            </a:r>
          </a:p>
          <a:p>
            <a:pPr eaLnBrk="1" hangingPunct="1">
              <a:buFontTx/>
              <a:buNone/>
            </a:pPr>
            <a:r>
              <a:rPr lang="ja-JP" altLang="en-US" sz="2400" smtClean="0"/>
              <a:t>～輸出</a:t>
            </a:r>
            <a:r>
              <a:rPr lang="en-US" altLang="ja-JP" sz="2400" smtClean="0"/>
              <a:t>9.9</a:t>
            </a:r>
            <a:r>
              <a:rPr lang="ja-JP" altLang="en-US" sz="2400" smtClean="0"/>
              <a:t>％減の</a:t>
            </a:r>
            <a:r>
              <a:rPr lang="en-US" altLang="ja-JP" sz="2400" smtClean="0"/>
              <a:t>7</a:t>
            </a:r>
            <a:r>
              <a:rPr lang="ja-JP" altLang="en-US" sz="2400" smtClean="0"/>
              <a:t>億</a:t>
            </a:r>
            <a:r>
              <a:rPr lang="en-US" altLang="ja-JP" sz="2400" smtClean="0"/>
              <a:t>2116</a:t>
            </a:r>
            <a:r>
              <a:rPr lang="ja-JP" altLang="en-US" sz="2400" smtClean="0"/>
              <a:t>万㌦、輸入</a:t>
            </a:r>
            <a:r>
              <a:rPr lang="en-US" altLang="ja-JP" sz="2400" smtClean="0"/>
              <a:t>3.8</a:t>
            </a:r>
            <a:r>
              <a:rPr lang="ja-JP" altLang="en-US" sz="2400" smtClean="0"/>
              <a:t>％増の</a:t>
            </a:r>
            <a:r>
              <a:rPr lang="en-US" altLang="ja-JP" sz="2400" smtClean="0"/>
              <a:t>5</a:t>
            </a:r>
            <a:r>
              <a:rPr lang="ja-JP" altLang="en-US" sz="2400" smtClean="0"/>
              <a:t>億</a:t>
            </a:r>
            <a:r>
              <a:rPr lang="en-US" altLang="ja-JP" sz="2400" smtClean="0"/>
              <a:t>8813</a:t>
            </a:r>
            <a:r>
              <a:rPr lang="ja-JP" altLang="en-US" sz="2400" smtClean="0"/>
              <a:t>万㌦</a:t>
            </a:r>
          </a:p>
          <a:p>
            <a:pPr eaLnBrk="1" hangingPunct="1">
              <a:buFontTx/>
              <a:buNone/>
            </a:pPr>
            <a:r>
              <a:rPr lang="ja-JP" altLang="en-US" sz="2400" smtClean="0"/>
              <a:t>～中国の四大国有商業銀行、北朝鮮の銀行との取引停止）</a:t>
            </a:r>
          </a:p>
          <a:p>
            <a:pPr eaLnBrk="1" hangingPunct="1">
              <a:buFontTx/>
              <a:buNone/>
            </a:pPr>
            <a:r>
              <a:rPr lang="ja-JP" altLang="en-US" smtClean="0"/>
              <a:t>中国の対朝投資が増加→投資の一巡（？）</a:t>
            </a:r>
          </a:p>
          <a:p>
            <a:pPr eaLnBrk="1" hangingPunct="1">
              <a:buFontTx/>
              <a:buNone/>
            </a:pPr>
            <a:r>
              <a:rPr lang="ja-JP" altLang="en-US" smtClean="0"/>
              <a:t>＊</a:t>
            </a:r>
            <a:r>
              <a:rPr lang="en-US" altLang="ja-JP" smtClean="0"/>
              <a:t>2014</a:t>
            </a:r>
            <a:r>
              <a:rPr lang="ja-JP" altLang="en-US" smtClean="0"/>
              <a:t>年　原油の輸出ゼロ</a:t>
            </a:r>
            <a:r>
              <a:rPr lang="en-US" altLang="ja-JP" sz="2000" smtClean="0"/>
              <a:t>(</a:t>
            </a:r>
            <a:r>
              <a:rPr lang="ja-JP" altLang="en-US" sz="2000" smtClean="0"/>
              <a:t>対朝輸出</a:t>
            </a:r>
            <a:r>
              <a:rPr lang="en-US" altLang="ja-JP" sz="2000" smtClean="0"/>
              <a:t>3.0</a:t>
            </a:r>
            <a:r>
              <a:rPr lang="ja-JP" altLang="en-US" sz="2000" smtClean="0"/>
              <a:t>％減の</a:t>
            </a:r>
            <a:r>
              <a:rPr lang="en-US" altLang="ja-JP" sz="2000" smtClean="0"/>
              <a:t>35.2</a:t>
            </a:r>
            <a:r>
              <a:rPr lang="ja-JP" altLang="en-US" sz="2000" smtClean="0"/>
              <a:t>億㌦、対朝輸入</a:t>
            </a:r>
            <a:r>
              <a:rPr lang="en-US" altLang="ja-JP" sz="2000" smtClean="0"/>
              <a:t>2.5</a:t>
            </a:r>
            <a:r>
              <a:rPr lang="ja-JP" altLang="en-US" sz="2000" smtClean="0"/>
              <a:t>％減の</a:t>
            </a:r>
            <a:r>
              <a:rPr lang="en-US" altLang="ja-JP" sz="2000" smtClean="0"/>
              <a:t>28.4</a:t>
            </a:r>
            <a:r>
              <a:rPr lang="ja-JP" altLang="en-US" sz="2000" smtClean="0"/>
              <a:t>億㌦、原油を除くと対朝輸出は</a:t>
            </a:r>
            <a:r>
              <a:rPr lang="en-US" altLang="ja-JP" sz="2000" smtClean="0"/>
              <a:t>16.1</a:t>
            </a:r>
            <a:r>
              <a:rPr lang="ja-JP" altLang="en-US" sz="2000" smtClean="0"/>
              <a:t>％増）</a:t>
            </a:r>
            <a:endParaRPr lang="ja-JP" altLang="en-US" smtClean="0"/>
          </a:p>
          <a:p>
            <a:pPr eaLnBrk="1" hangingPunct="1">
              <a:buFontTx/>
              <a:buNone/>
            </a:pPr>
            <a:r>
              <a:rPr lang="ja-JP" altLang="en-US" smtClean="0"/>
              <a:t>　　→ビジネスの部分は進んでいる（？）</a:t>
            </a:r>
          </a:p>
          <a:p>
            <a:pPr eaLnBrk="1" hangingPunct="1">
              <a:buFontTx/>
              <a:buNone/>
            </a:pPr>
            <a:r>
              <a:rPr lang="ja-JP" altLang="en-US" smtClean="0"/>
              <a:t>＊中国は世界中で資源開発→景気後退で需要減</a:t>
            </a:r>
          </a:p>
          <a:p>
            <a:pPr eaLnBrk="1" hangingPunct="1">
              <a:buFontTx/>
              <a:buNone/>
            </a:pPr>
            <a:r>
              <a:rPr lang="ja-JP" altLang="en-US" smtClean="0"/>
              <a:t>＊食糧供給は不安定</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508000" y="115888"/>
            <a:ext cx="8167688" cy="1009650"/>
          </a:xfrm>
        </p:spPr>
        <p:txBody>
          <a:bodyPr/>
          <a:lstStyle/>
          <a:p>
            <a:pPr>
              <a:defRPr/>
            </a:pPr>
            <a:r>
              <a:rPr lang="ja-JP" altLang="en-US" dirty="0">
                <a:solidFill>
                  <a:schemeClr val="accent2">
                    <a:lumMod val="75000"/>
                  </a:schemeClr>
                </a:solidFill>
              </a:rPr>
              <a:t>中</a:t>
            </a:r>
            <a:r>
              <a:rPr lang="ja-JP" altLang="en-US" dirty="0" smtClean="0">
                <a:solidFill>
                  <a:schemeClr val="accent2">
                    <a:lumMod val="75000"/>
                  </a:schemeClr>
                </a:solidFill>
              </a:rPr>
              <a:t>国の対朝制裁は本気か？</a:t>
            </a:r>
            <a:endParaRPr lang="zh-CN" altLang="en-US" dirty="0">
              <a:solidFill>
                <a:schemeClr val="accent2">
                  <a:lumMod val="75000"/>
                </a:schemeClr>
              </a:solidFill>
            </a:endParaRPr>
          </a:p>
        </p:txBody>
      </p:sp>
      <p:sp>
        <p:nvSpPr>
          <p:cNvPr id="11267" name="コンテンツ プレースホルダー 2"/>
          <p:cNvSpPr>
            <a:spLocks noGrp="1"/>
          </p:cNvSpPr>
          <p:nvPr>
            <p:ph idx="1"/>
          </p:nvPr>
        </p:nvSpPr>
        <p:spPr>
          <a:xfrm>
            <a:off x="508000" y="981075"/>
            <a:ext cx="8528050" cy="5616575"/>
          </a:xfrm>
        </p:spPr>
        <p:txBody>
          <a:bodyPr/>
          <a:lstStyle/>
          <a:p>
            <a:pPr marL="0" indent="0">
              <a:buFontTx/>
              <a:buNone/>
            </a:pPr>
            <a:r>
              <a:rPr lang="ja-JP" altLang="en-US" sz="2800" dirty="0" smtClean="0"/>
              <a:t>＊</a:t>
            </a:r>
            <a:r>
              <a:rPr lang="en-US" altLang="ja-JP" sz="2800" dirty="0" smtClean="0"/>
              <a:t>2014</a:t>
            </a:r>
            <a:r>
              <a:rPr lang="ja-JP" altLang="en-US" sz="2800" dirty="0" smtClean="0"/>
              <a:t>年の中国の対朝輸出</a:t>
            </a:r>
            <a:r>
              <a:rPr lang="en-US" altLang="ja-JP" sz="2800" dirty="0" smtClean="0"/>
              <a:t>3.0</a:t>
            </a:r>
            <a:r>
              <a:rPr lang="ja-JP" altLang="en-US" sz="2800" dirty="0" smtClean="0"/>
              <a:t>％減の</a:t>
            </a:r>
            <a:r>
              <a:rPr lang="en-US" altLang="ja-JP" sz="2800" dirty="0" smtClean="0"/>
              <a:t>35.2</a:t>
            </a:r>
            <a:r>
              <a:rPr lang="ja-JP" altLang="en-US" sz="2800" dirty="0" smtClean="0"/>
              <a:t>億㌦</a:t>
            </a:r>
            <a:endParaRPr lang="en-US" altLang="ja-JP" sz="2800" dirty="0" smtClean="0"/>
          </a:p>
          <a:p>
            <a:pPr marL="0" indent="0">
              <a:buFontTx/>
              <a:buNone/>
            </a:pPr>
            <a:r>
              <a:rPr lang="ja-JP" altLang="en-US" sz="2800" dirty="0" smtClean="0"/>
              <a:t>　対朝輸入</a:t>
            </a:r>
            <a:r>
              <a:rPr lang="en-US" altLang="ja-JP" sz="2800" dirty="0" smtClean="0"/>
              <a:t>2.5</a:t>
            </a:r>
            <a:r>
              <a:rPr lang="ja-JP" altLang="en-US" sz="2800" dirty="0" smtClean="0"/>
              <a:t>％減の</a:t>
            </a:r>
            <a:r>
              <a:rPr lang="en-US" altLang="ja-JP" sz="2800" dirty="0" smtClean="0"/>
              <a:t>28.4</a:t>
            </a:r>
            <a:r>
              <a:rPr lang="ja-JP" altLang="en-US" sz="2800" dirty="0" smtClean="0"/>
              <a:t>億㌦</a:t>
            </a:r>
            <a:endParaRPr lang="en-US" altLang="ja-JP" sz="2800" dirty="0" smtClean="0"/>
          </a:p>
          <a:p>
            <a:pPr marL="0" indent="0">
              <a:buFontTx/>
              <a:buNone/>
            </a:pPr>
            <a:r>
              <a:rPr lang="ja-JP" altLang="en-US" sz="2800" dirty="0" smtClean="0"/>
              <a:t>　→</a:t>
            </a:r>
            <a:r>
              <a:rPr lang="en-US" altLang="ja-JP" sz="2800" dirty="0" smtClean="0"/>
              <a:t>14</a:t>
            </a:r>
            <a:r>
              <a:rPr lang="ja-JP" altLang="en-US" sz="2800" dirty="0" smtClean="0"/>
              <a:t>年原油を除くと対朝輸出は</a:t>
            </a:r>
            <a:r>
              <a:rPr lang="en-US" altLang="ja-JP" sz="2800" dirty="0" smtClean="0"/>
              <a:t>16.1</a:t>
            </a:r>
            <a:r>
              <a:rPr lang="ja-JP" altLang="en-US" sz="2800" dirty="0" smtClean="0"/>
              <a:t>％増</a:t>
            </a:r>
            <a:endParaRPr lang="en-US" altLang="ja-JP" sz="2800" dirty="0" smtClean="0"/>
          </a:p>
          <a:p>
            <a:pPr marL="0" indent="0">
              <a:buFontTx/>
              <a:buNone/>
            </a:pPr>
            <a:r>
              <a:rPr lang="en-US" altLang="ja-JP" sz="2800" dirty="0" smtClean="0"/>
              <a:t>  2015</a:t>
            </a:r>
            <a:r>
              <a:rPr lang="ja-JP" altLang="en-US" sz="2800" dirty="0" smtClean="0"/>
              <a:t>年はさらに輸出</a:t>
            </a:r>
            <a:r>
              <a:rPr lang="en-US" altLang="ja-JP" sz="2800" dirty="0" smtClean="0"/>
              <a:t>16.4</a:t>
            </a:r>
            <a:r>
              <a:rPr lang="ja-JP" altLang="en-US" sz="2800" dirty="0" smtClean="0"/>
              <a:t>％減（</a:t>
            </a:r>
            <a:r>
              <a:rPr lang="en-US" altLang="ja-JP" sz="2800" dirty="0" smtClean="0"/>
              <a:t>29.5</a:t>
            </a:r>
            <a:r>
              <a:rPr lang="ja-JP" altLang="en-US" sz="2800" dirty="0" smtClean="0"/>
              <a:t>億㌦）</a:t>
            </a:r>
            <a:endParaRPr lang="en-US" altLang="ja-JP" sz="2800" dirty="0" smtClean="0"/>
          </a:p>
          <a:p>
            <a:pPr marL="0" indent="0">
              <a:buFontTx/>
              <a:buNone/>
            </a:pPr>
            <a:r>
              <a:rPr lang="ja-JP" altLang="en-US" sz="2800" dirty="0" smtClean="0"/>
              <a:t>　　　　　　　　　　　輸入</a:t>
            </a:r>
            <a:r>
              <a:rPr lang="en-US" altLang="ja-JP" sz="2800" dirty="0" smtClean="0"/>
              <a:t>12.6</a:t>
            </a:r>
            <a:r>
              <a:rPr lang="ja-JP" altLang="en-US" sz="2800" dirty="0" smtClean="0"/>
              <a:t>％減（</a:t>
            </a:r>
            <a:r>
              <a:rPr lang="en-US" altLang="ja-JP" sz="2800" dirty="0" smtClean="0"/>
              <a:t>24.8</a:t>
            </a:r>
            <a:r>
              <a:rPr lang="ja-JP" altLang="en-US" sz="2800" dirty="0" smtClean="0"/>
              <a:t>億㌦）</a:t>
            </a:r>
            <a:endParaRPr lang="en-US" altLang="ja-JP" sz="2800" dirty="0" smtClean="0"/>
          </a:p>
          <a:p>
            <a:pPr marL="0" indent="0">
              <a:buFontTx/>
              <a:buNone/>
            </a:pPr>
            <a:r>
              <a:rPr lang="ja-JP" altLang="en-US" sz="2800" dirty="0" smtClean="0"/>
              <a:t>→中国の原油の総輸出は</a:t>
            </a:r>
            <a:r>
              <a:rPr lang="en-US" altLang="ja-JP" sz="2800" dirty="0" smtClean="0"/>
              <a:t>62.9</a:t>
            </a:r>
            <a:r>
              <a:rPr lang="ja-JP" altLang="en-US" sz="2800" dirty="0" smtClean="0"/>
              <a:t>％減の</a:t>
            </a:r>
            <a:r>
              <a:rPr lang="en-US" altLang="ja-JP" sz="2800" dirty="0" smtClean="0"/>
              <a:t>60</a:t>
            </a:r>
            <a:r>
              <a:rPr lang="ja-JP" altLang="en-US" sz="2800" dirty="0" smtClean="0"/>
              <a:t>万㌧</a:t>
            </a:r>
            <a:endParaRPr lang="en-US" altLang="ja-JP" sz="2800" dirty="0" smtClean="0"/>
          </a:p>
          <a:p>
            <a:pPr marL="0" indent="0">
              <a:buFontTx/>
              <a:buNone/>
            </a:pPr>
            <a:r>
              <a:rPr lang="ja-JP" altLang="en-US" sz="2800" dirty="0" smtClean="0"/>
              <a:t>→対朝原油輸出（実際にはあるとの説も）</a:t>
            </a:r>
            <a:endParaRPr lang="en-US" altLang="ja-JP" sz="2800" dirty="0" smtClean="0"/>
          </a:p>
          <a:p>
            <a:pPr marL="0" indent="0">
              <a:buFontTx/>
              <a:buNone/>
            </a:pPr>
            <a:r>
              <a:rPr lang="en-US" altLang="ja-JP" sz="2800" dirty="0" smtClean="0"/>
              <a:t>14</a:t>
            </a:r>
            <a:r>
              <a:rPr lang="ja-JP" altLang="en-US" sz="2800" dirty="0" smtClean="0"/>
              <a:t>年対朝輸入～石炭</a:t>
            </a:r>
            <a:r>
              <a:rPr lang="en-US" altLang="ja-JP" sz="2800" dirty="0" smtClean="0"/>
              <a:t>6.5</a:t>
            </a:r>
            <a:r>
              <a:rPr lang="ja-JP" altLang="en-US" sz="2800" dirty="0" smtClean="0"/>
              <a:t>％減、鉄鉱石</a:t>
            </a:r>
            <a:r>
              <a:rPr lang="en-US" altLang="ja-JP" sz="2800" dirty="0" smtClean="0"/>
              <a:t>7.5</a:t>
            </a:r>
            <a:r>
              <a:rPr lang="ja-JP" altLang="en-US" sz="2800" dirty="0" smtClean="0"/>
              <a:t>％減</a:t>
            </a:r>
            <a:endParaRPr lang="en-US" altLang="ja-JP" sz="2800" dirty="0" smtClean="0"/>
          </a:p>
          <a:p>
            <a:pPr marL="0" indent="0">
              <a:buFontTx/>
              <a:buNone/>
            </a:pPr>
            <a:r>
              <a:rPr lang="en-US" altLang="ja-JP" sz="2800" dirty="0" smtClean="0"/>
              <a:t>15</a:t>
            </a:r>
            <a:r>
              <a:rPr lang="ja-JP" altLang="en-US" sz="2800" dirty="0" smtClean="0"/>
              <a:t>年　石炭輸入</a:t>
            </a:r>
            <a:r>
              <a:rPr lang="en-US" altLang="ja-JP" sz="2800" dirty="0" smtClean="0"/>
              <a:t>1</a:t>
            </a:r>
            <a:r>
              <a:rPr lang="ja-JP" altLang="en-US" sz="2800" dirty="0" smtClean="0"/>
              <a:t>億</a:t>
            </a:r>
            <a:r>
              <a:rPr lang="en-US" altLang="ja-JP" sz="2800" dirty="0" smtClean="0"/>
              <a:t>4979</a:t>
            </a:r>
            <a:r>
              <a:rPr lang="ja-JP" altLang="en-US" sz="2800" dirty="0" smtClean="0"/>
              <a:t>万㌦</a:t>
            </a:r>
            <a:r>
              <a:rPr lang="ja-JP" altLang="en-US" sz="2000" dirty="0" smtClean="0"/>
              <a:t>（</a:t>
            </a:r>
            <a:r>
              <a:rPr lang="en-US" altLang="ja-JP" sz="2000" dirty="0" smtClean="0"/>
              <a:t>7.6</a:t>
            </a:r>
            <a:r>
              <a:rPr lang="ja-JP" altLang="en-US" sz="2000" dirty="0" smtClean="0"/>
              <a:t>％減）</a:t>
            </a:r>
            <a:r>
              <a:rPr lang="en-US" altLang="ja-JP" sz="2800" dirty="0" smtClean="0"/>
              <a:t>1963</a:t>
            </a:r>
            <a:r>
              <a:rPr lang="ja-JP" altLang="en-US" sz="2800" dirty="0" smtClean="0"/>
              <a:t>万㌧</a:t>
            </a:r>
            <a:r>
              <a:rPr lang="ja-JP" altLang="en-US" sz="1800" dirty="0" smtClean="0"/>
              <a:t>（</a:t>
            </a:r>
            <a:r>
              <a:rPr lang="en-US" altLang="ja-JP" sz="1800" dirty="0" smtClean="0"/>
              <a:t>26.9</a:t>
            </a:r>
            <a:r>
              <a:rPr lang="ja-JP" altLang="en-US" sz="1800" dirty="0" smtClean="0"/>
              <a:t>％増）</a:t>
            </a:r>
            <a:endParaRPr lang="en-US" altLang="ja-JP" sz="1800" dirty="0" smtClean="0"/>
          </a:p>
          <a:p>
            <a:pPr marL="0" indent="0">
              <a:buFontTx/>
              <a:buNone/>
            </a:pPr>
            <a:r>
              <a:rPr lang="en-US" altLang="ja-JP" sz="2800" dirty="0" smtClean="0"/>
              <a:t>17</a:t>
            </a:r>
            <a:r>
              <a:rPr lang="ja-JP" altLang="en-US" sz="2800" dirty="0" smtClean="0"/>
              <a:t>年</a:t>
            </a:r>
            <a:r>
              <a:rPr lang="en-US" altLang="ja-JP" sz="2800" dirty="0" smtClean="0"/>
              <a:t>2</a:t>
            </a:r>
            <a:r>
              <a:rPr lang="ja-JP" altLang="en-US" sz="2800" dirty="0" smtClean="0"/>
              <a:t>月～石炭の対朝輸入制裁の上限に達したとして</a:t>
            </a:r>
            <a:r>
              <a:rPr lang="ja-JP" altLang="en-US" sz="2800" dirty="0"/>
              <a:t>　</a:t>
            </a:r>
            <a:r>
              <a:rPr lang="ja-JP" altLang="en-US" sz="2800" dirty="0" smtClean="0"/>
              <a:t>　</a:t>
            </a:r>
            <a:endParaRPr lang="en-US" altLang="ja-JP" sz="2800" dirty="0" smtClean="0"/>
          </a:p>
          <a:p>
            <a:pPr marL="0" indent="0">
              <a:buFontTx/>
              <a:buNone/>
            </a:pPr>
            <a:r>
              <a:rPr lang="ja-JP" altLang="en-US" sz="2800" dirty="0"/>
              <a:t>　</a:t>
            </a:r>
            <a:r>
              <a:rPr lang="ja-JP" altLang="en-US" sz="2800" dirty="0" smtClean="0"/>
              <a:t>　　　　　　　</a:t>
            </a:r>
            <a:r>
              <a:rPr lang="en-US" altLang="ja-JP" sz="2800" dirty="0" smtClean="0"/>
              <a:t>17</a:t>
            </a:r>
            <a:r>
              <a:rPr lang="ja-JP" altLang="en-US" sz="2800" dirty="0" smtClean="0"/>
              <a:t>年中の石炭輸入</a:t>
            </a:r>
            <a:r>
              <a:rPr lang="ja-JP" altLang="en-US" sz="2800" dirty="0"/>
              <a:t>停止</a:t>
            </a:r>
            <a:endParaRPr lang="en-US" altLang="ja-JP" sz="2800" dirty="0" smtClean="0"/>
          </a:p>
          <a:p>
            <a:pPr marL="0" indent="0">
              <a:buFontTx/>
              <a:buNone/>
            </a:pPr>
            <a:endParaRPr lang="zh-CN" altLang="en-US" sz="1800" dirty="0"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82600" y="228600"/>
            <a:ext cx="8229600" cy="706438"/>
          </a:xfrm>
        </p:spPr>
        <p:txBody>
          <a:bodyPr/>
          <a:lstStyle/>
          <a:p>
            <a:pPr eaLnBrk="1" hangingPunct="1"/>
            <a:r>
              <a:rPr lang="ja-JP" altLang="en-US" sz="4000" smtClean="0"/>
              <a:t>中国とロシアとの関係</a:t>
            </a:r>
          </a:p>
        </p:txBody>
      </p:sp>
      <p:sp>
        <p:nvSpPr>
          <p:cNvPr id="12291" name="Rectangle 3"/>
          <p:cNvSpPr>
            <a:spLocks noGrp="1" noChangeArrowheads="1"/>
          </p:cNvSpPr>
          <p:nvPr>
            <p:ph type="body" idx="1"/>
          </p:nvPr>
        </p:nvSpPr>
        <p:spPr>
          <a:xfrm>
            <a:off x="457200" y="1052513"/>
            <a:ext cx="8229600" cy="5073650"/>
          </a:xfrm>
        </p:spPr>
        <p:txBody>
          <a:bodyPr/>
          <a:lstStyle/>
          <a:p>
            <a:pPr eaLnBrk="1" hangingPunct="1">
              <a:buFontTx/>
              <a:buNone/>
            </a:pPr>
            <a:r>
              <a:rPr lang="en-US" altLang="ja-JP" smtClean="0"/>
              <a:t>1960</a:t>
            </a:r>
            <a:r>
              <a:rPr lang="ja-JP" altLang="en-US" smtClean="0"/>
              <a:t>年代～中ソ対立、国境紛争も</a:t>
            </a:r>
          </a:p>
          <a:p>
            <a:pPr eaLnBrk="1" hangingPunct="1">
              <a:buFontTx/>
              <a:buNone/>
            </a:pPr>
            <a:r>
              <a:rPr lang="ja-JP" altLang="en-US" smtClean="0"/>
              <a:t>　</a:t>
            </a:r>
            <a:r>
              <a:rPr lang="en-US" altLang="ja-JP" smtClean="0"/>
              <a:t>89</a:t>
            </a:r>
            <a:r>
              <a:rPr lang="ja-JP" altLang="en-US" smtClean="0"/>
              <a:t>年：ゴルバチョフ書記長（当時）の訪中</a:t>
            </a:r>
          </a:p>
          <a:p>
            <a:pPr eaLnBrk="1" hangingPunct="1">
              <a:buFontTx/>
              <a:buNone/>
            </a:pPr>
            <a:r>
              <a:rPr lang="ja-JP" altLang="en-US" smtClean="0"/>
              <a:t>　　→中ソ対立は終わりを告げる</a:t>
            </a:r>
          </a:p>
          <a:p>
            <a:pPr eaLnBrk="1" hangingPunct="1">
              <a:buFontTx/>
              <a:buNone/>
            </a:pPr>
            <a:r>
              <a:rPr lang="ja-JP" altLang="en-US" smtClean="0"/>
              <a:t>（ロシアの経済情勢の影響を受けるも）中ロ貿易は概ね順調に発展</a:t>
            </a:r>
          </a:p>
        </p:txBody>
      </p:sp>
      <p:graphicFrame>
        <p:nvGraphicFramePr>
          <p:cNvPr id="6" name="グラフ 5"/>
          <p:cNvGraphicFramePr>
            <a:graphicFrameLocks/>
          </p:cNvGraphicFramePr>
          <p:nvPr>
            <p:extLst>
              <p:ext uri="{D42A27DB-BD31-4B8C-83A1-F6EECF244321}">
                <p14:modId xmlns:p14="http://schemas.microsoft.com/office/powerpoint/2010/main" val="2176347164"/>
              </p:ext>
            </p:extLst>
          </p:nvPr>
        </p:nvGraphicFramePr>
        <p:xfrm>
          <a:off x="611560" y="3861048"/>
          <a:ext cx="7992888" cy="2808312"/>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468313" y="260350"/>
            <a:ext cx="8229600" cy="720725"/>
          </a:xfrm>
        </p:spPr>
        <p:txBody>
          <a:bodyPr/>
          <a:lstStyle/>
          <a:p>
            <a:pPr eaLnBrk="1" hangingPunct="1"/>
            <a:r>
              <a:rPr lang="ja-JP" altLang="en-US" sz="4000" smtClean="0"/>
              <a:t>中ロ経済関係～最近の問題</a:t>
            </a:r>
          </a:p>
        </p:txBody>
      </p:sp>
      <p:sp>
        <p:nvSpPr>
          <p:cNvPr id="13315" name="Rectangle 3"/>
          <p:cNvSpPr>
            <a:spLocks noGrp="1" noChangeArrowheads="1"/>
          </p:cNvSpPr>
          <p:nvPr>
            <p:ph type="body" idx="1"/>
          </p:nvPr>
        </p:nvSpPr>
        <p:spPr>
          <a:xfrm>
            <a:off x="457200" y="1125538"/>
            <a:ext cx="8229600" cy="5399087"/>
          </a:xfrm>
        </p:spPr>
        <p:txBody>
          <a:bodyPr/>
          <a:lstStyle/>
          <a:p>
            <a:pPr eaLnBrk="1" hangingPunct="1">
              <a:lnSpc>
                <a:spcPct val="90000"/>
              </a:lnSpc>
              <a:buFontTx/>
              <a:buNone/>
            </a:pPr>
            <a:r>
              <a:rPr lang="en-US" altLang="ja-JP" sz="2800" smtClean="0"/>
              <a:t>97</a:t>
            </a:r>
            <a:r>
              <a:rPr lang="ja-JP" altLang="en-US" sz="2800" smtClean="0"/>
              <a:t>年のアジア経済危機→ロシアにも波及（</a:t>
            </a:r>
            <a:r>
              <a:rPr lang="en-US" altLang="ja-JP" sz="2800" smtClean="0"/>
              <a:t>98</a:t>
            </a:r>
            <a:r>
              <a:rPr lang="ja-JP" altLang="en-US" sz="2800" smtClean="0"/>
              <a:t>年）→中ロ貿易も減少</a:t>
            </a:r>
          </a:p>
          <a:p>
            <a:pPr eaLnBrk="1" hangingPunct="1">
              <a:lnSpc>
                <a:spcPct val="90000"/>
              </a:lnSpc>
              <a:buFontTx/>
              <a:buNone/>
            </a:pPr>
            <a:r>
              <a:rPr lang="en-US" altLang="ja-JP" sz="2800" smtClean="0"/>
              <a:t>08</a:t>
            </a:r>
            <a:r>
              <a:rPr lang="ja-JP" altLang="en-US" sz="2800" smtClean="0"/>
              <a:t>年　資源価格の高騰（貿易額増加）</a:t>
            </a:r>
          </a:p>
          <a:p>
            <a:pPr eaLnBrk="1" hangingPunct="1">
              <a:lnSpc>
                <a:spcPct val="90000"/>
              </a:lnSpc>
              <a:buFontTx/>
              <a:buNone/>
            </a:pPr>
            <a:r>
              <a:rPr lang="en-US" altLang="ja-JP" sz="2800" smtClean="0"/>
              <a:t>09</a:t>
            </a:r>
            <a:r>
              <a:rPr lang="ja-JP" altLang="en-US" sz="2800" smtClean="0"/>
              <a:t>年　資源価格が下がる→中国の輸入減</a:t>
            </a:r>
          </a:p>
          <a:p>
            <a:pPr eaLnBrk="1" hangingPunct="1">
              <a:lnSpc>
                <a:spcPct val="90000"/>
              </a:lnSpc>
              <a:buFontTx/>
              <a:buNone/>
            </a:pPr>
            <a:r>
              <a:rPr lang="ja-JP" altLang="en-US" sz="2800" smtClean="0"/>
              <a:t>　中国の輸出も減（一般機械、電気機械、履物）</a:t>
            </a:r>
          </a:p>
          <a:p>
            <a:pPr eaLnBrk="1" hangingPunct="1">
              <a:lnSpc>
                <a:spcPct val="90000"/>
              </a:lnSpc>
              <a:buFontTx/>
              <a:buNone/>
            </a:pPr>
            <a:r>
              <a:rPr lang="ja-JP" altLang="en-US" sz="2800" smtClean="0"/>
              <a:t>　　ロシアが自動車輸入に高関税</a:t>
            </a:r>
          </a:p>
          <a:p>
            <a:pPr eaLnBrk="1" hangingPunct="1">
              <a:lnSpc>
                <a:spcPct val="90000"/>
              </a:lnSpc>
              <a:buFontTx/>
              <a:buNone/>
            </a:pPr>
            <a:r>
              <a:rPr lang="ja-JP" altLang="en-US" sz="2800" smtClean="0"/>
              <a:t>　　ロシアが木材輸出に高関税</a:t>
            </a:r>
          </a:p>
          <a:p>
            <a:pPr eaLnBrk="1" hangingPunct="1">
              <a:lnSpc>
                <a:spcPct val="90000"/>
              </a:lnSpc>
              <a:buFontTx/>
              <a:buNone/>
            </a:pPr>
            <a:r>
              <a:rPr lang="en-US" altLang="ja-JP" sz="2800" smtClean="0"/>
              <a:t>09</a:t>
            </a:r>
            <a:r>
              <a:rPr lang="ja-JP" altLang="en-US" sz="2800" smtClean="0"/>
              <a:t>年</a:t>
            </a:r>
            <a:r>
              <a:rPr lang="en-US" altLang="ja-JP" sz="2800" smtClean="0"/>
              <a:t>10</a:t>
            </a:r>
            <a:r>
              <a:rPr lang="ja-JP" altLang="en-US" sz="2800" smtClean="0"/>
              <a:t>月　「中華人民共和国東北地区とロシア連邦極東および東シベリア地区の合作規画綱要（</a:t>
            </a:r>
            <a:r>
              <a:rPr lang="en-US" altLang="ja-JP" sz="2800" smtClean="0"/>
              <a:t>2009-2018</a:t>
            </a:r>
            <a:r>
              <a:rPr lang="ja-JP" altLang="en-US" sz="2800" smtClean="0"/>
              <a:t>）」 </a:t>
            </a:r>
          </a:p>
          <a:p>
            <a:pPr eaLnBrk="1" hangingPunct="1">
              <a:lnSpc>
                <a:spcPct val="90000"/>
              </a:lnSpc>
              <a:buFontTx/>
              <a:buNone/>
            </a:pPr>
            <a:r>
              <a:rPr lang="en-US" altLang="ja-JP" sz="2800" smtClean="0"/>
              <a:t>14</a:t>
            </a:r>
            <a:r>
              <a:rPr lang="ja-JP" altLang="en-US" sz="2800" smtClean="0"/>
              <a:t>年　ロシアと天然ガス協力プロジェクト覚書</a:t>
            </a:r>
          </a:p>
          <a:p>
            <a:pPr eaLnBrk="1" hangingPunct="1">
              <a:lnSpc>
                <a:spcPct val="90000"/>
              </a:lnSpc>
              <a:buFontTx/>
              <a:buNone/>
            </a:pPr>
            <a:r>
              <a:rPr lang="ja-JP" altLang="en-US" sz="2800" smtClean="0"/>
              <a:t>　　　　調印（</a:t>
            </a:r>
            <a:r>
              <a:rPr lang="en-US" altLang="ja-JP" sz="2800" smtClean="0"/>
              <a:t>2018</a:t>
            </a:r>
            <a:r>
              <a:rPr lang="ja-JP" altLang="en-US" sz="2800" smtClean="0"/>
              <a:t>～</a:t>
            </a:r>
            <a:r>
              <a:rPr lang="en-US" altLang="ja-JP" sz="2800" smtClean="0"/>
              <a:t>30</a:t>
            </a:r>
            <a:r>
              <a:rPr lang="ja-JP" altLang="en-US" sz="2800" smtClean="0"/>
              <a:t>年　供給）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57200" y="274638"/>
            <a:ext cx="8229600" cy="706437"/>
          </a:xfrm>
        </p:spPr>
        <p:txBody>
          <a:bodyPr/>
          <a:lstStyle/>
          <a:p>
            <a:pPr eaLnBrk="1" hangingPunct="1"/>
            <a:r>
              <a:rPr lang="ja-JP" altLang="en-US" sz="4000" smtClean="0"/>
              <a:t>上海協力機構（</a:t>
            </a:r>
            <a:r>
              <a:rPr lang="en-US" altLang="ja-JP" sz="4000" smtClean="0"/>
              <a:t>SCO)</a:t>
            </a:r>
          </a:p>
        </p:txBody>
      </p:sp>
      <p:sp>
        <p:nvSpPr>
          <p:cNvPr id="14339" name="Rectangle 3"/>
          <p:cNvSpPr>
            <a:spLocks noGrp="1" noChangeArrowheads="1"/>
          </p:cNvSpPr>
          <p:nvPr>
            <p:ph type="body" idx="1"/>
          </p:nvPr>
        </p:nvSpPr>
        <p:spPr>
          <a:xfrm>
            <a:off x="468313" y="1125538"/>
            <a:ext cx="8229600" cy="5029200"/>
          </a:xfrm>
        </p:spPr>
        <p:txBody>
          <a:bodyPr/>
          <a:lstStyle/>
          <a:p>
            <a:pPr eaLnBrk="1" hangingPunct="1">
              <a:buFontTx/>
              <a:buNone/>
            </a:pPr>
            <a:r>
              <a:rPr lang="en-US" altLang="ja-JP" sz="2800" smtClean="0"/>
              <a:t>96</a:t>
            </a:r>
            <a:r>
              <a:rPr lang="ja-JP" altLang="en-US" sz="2800" smtClean="0"/>
              <a:t>年</a:t>
            </a:r>
            <a:r>
              <a:rPr lang="en-US" altLang="ja-JP" sz="2800" smtClean="0"/>
              <a:t>4</a:t>
            </a:r>
            <a:r>
              <a:rPr lang="ja-JP" altLang="en-US" sz="2800" smtClean="0"/>
              <a:t>月　中国、ロシア、カザフスタン、キルギス、タジキスタン（上海ファイヴ）＋</a:t>
            </a:r>
          </a:p>
          <a:p>
            <a:pPr eaLnBrk="1" hangingPunct="1">
              <a:buFontTx/>
              <a:buNone/>
            </a:pPr>
            <a:r>
              <a:rPr lang="en-US" altLang="ja-JP" sz="2800" smtClean="0"/>
              <a:t>05</a:t>
            </a:r>
            <a:r>
              <a:rPr lang="ja-JP" altLang="en-US" sz="2800" smtClean="0"/>
              <a:t>年にウズベキスタンを加え、</a:t>
            </a:r>
            <a:r>
              <a:rPr lang="ja-JP" altLang="en-US" sz="2800" smtClean="0">
                <a:solidFill>
                  <a:schemeClr val="hlink"/>
                </a:solidFill>
              </a:rPr>
              <a:t>上海協力機構</a:t>
            </a:r>
          </a:p>
          <a:p>
            <a:pPr eaLnBrk="1" hangingPunct="1">
              <a:buFontTx/>
              <a:buNone/>
            </a:pPr>
            <a:r>
              <a:rPr lang="ja-JP" altLang="en-US" sz="2800" smtClean="0"/>
              <a:t>①貿易投資促進、</a:t>
            </a:r>
          </a:p>
          <a:p>
            <a:pPr eaLnBrk="1" hangingPunct="1">
              <a:buFontTx/>
              <a:buNone/>
            </a:pPr>
            <a:r>
              <a:rPr lang="ja-JP" altLang="en-US" sz="2800" smtClean="0"/>
              <a:t>②財務省・中央銀行総裁会議の開催検討、</a:t>
            </a:r>
          </a:p>
          <a:p>
            <a:pPr eaLnBrk="1" hangingPunct="1">
              <a:buFontTx/>
              <a:buNone/>
            </a:pPr>
            <a:r>
              <a:rPr lang="ja-JP" altLang="en-US" sz="2800" smtClean="0"/>
              <a:t>③国境を越えたインフラ整備</a:t>
            </a:r>
          </a:p>
          <a:p>
            <a:pPr eaLnBrk="1" hangingPunct="1">
              <a:buFontTx/>
              <a:buNone/>
            </a:pPr>
            <a:r>
              <a:rPr lang="ja-JP" altLang="en-US" sz="2800" smtClean="0"/>
              <a:t>④農業分野の協力、</a:t>
            </a:r>
          </a:p>
          <a:p>
            <a:pPr eaLnBrk="1" hangingPunct="1">
              <a:buFontTx/>
              <a:buNone/>
            </a:pPr>
            <a:r>
              <a:rPr lang="ja-JP" altLang="en-US" sz="2800" smtClean="0"/>
              <a:t>⑤税関での貿易手続きの簡素化、</a:t>
            </a:r>
          </a:p>
          <a:p>
            <a:pPr eaLnBrk="1" hangingPunct="1">
              <a:buFontTx/>
              <a:buNone/>
            </a:pPr>
            <a:r>
              <a:rPr lang="ja-JP" altLang="en-US" sz="2800" smtClean="0"/>
              <a:t>⑥感染症対策や災害救助の共同対応（</a:t>
            </a:r>
            <a:r>
              <a:rPr lang="en-US" altLang="ja-JP" sz="2800" smtClean="0"/>
              <a:t>09</a:t>
            </a:r>
            <a:r>
              <a:rPr lang="ja-JP" altLang="en-US" sz="2800" smtClean="0"/>
              <a:t>年</a:t>
            </a:r>
            <a:r>
              <a:rPr lang="en-US" altLang="ja-JP" sz="2800" smtClean="0"/>
              <a:t>10</a:t>
            </a:r>
            <a:r>
              <a:rPr lang="ja-JP" altLang="en-US" sz="2800" smtClean="0"/>
              <a:t>月首相会議での決定）</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4"/>
          <p:cNvSpPr>
            <a:spLocks noGrp="1" noChangeArrowheads="1"/>
          </p:cNvSpPr>
          <p:nvPr>
            <p:ph type="title"/>
          </p:nvPr>
        </p:nvSpPr>
        <p:spPr/>
        <p:txBody>
          <a:bodyPr/>
          <a:lstStyle/>
          <a:p>
            <a:pPr eaLnBrk="1" hangingPunct="1"/>
            <a:r>
              <a:rPr lang="en-US" altLang="ja-JP" smtClean="0"/>
              <a:t>(</a:t>
            </a:r>
            <a:r>
              <a:rPr lang="ja-JP" altLang="en-US" smtClean="0"/>
              <a:t>ロシア以外の）</a:t>
            </a:r>
            <a:r>
              <a:rPr lang="en-US" altLang="ja-JP" smtClean="0"/>
              <a:t>SCO</a:t>
            </a:r>
            <a:r>
              <a:rPr lang="ja-JP" altLang="en-US" smtClean="0"/>
              <a:t>への輸出</a:t>
            </a:r>
          </a:p>
        </p:txBody>
      </p:sp>
      <p:pic>
        <p:nvPicPr>
          <p:cNvPr id="15363" name="Picture 9"/>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1144588" y="1600200"/>
            <a:ext cx="2663825" cy="2185988"/>
          </a:xfrm>
          <a:noFill/>
        </p:spPr>
      </p:pic>
      <p:sp>
        <p:nvSpPr>
          <p:cNvPr id="15364" name="Rectangle 15"/>
          <p:cNvSpPr>
            <a:spLocks noGrp="1" noChangeArrowheads="1"/>
          </p:cNvSpPr>
          <p:nvPr>
            <p:ph type="body" sz="half" idx="3"/>
          </p:nvPr>
        </p:nvSpPr>
        <p:spPr>
          <a:xfrm>
            <a:off x="457200" y="3938588"/>
            <a:ext cx="8229600" cy="2659062"/>
          </a:xfrm>
        </p:spPr>
        <p:txBody>
          <a:bodyPr/>
          <a:lstStyle/>
          <a:p>
            <a:pPr eaLnBrk="1" hangingPunct="1">
              <a:buFontTx/>
              <a:buNone/>
            </a:pPr>
            <a:r>
              <a:rPr lang="en-US" altLang="ja-JP" sz="2800" smtClean="0"/>
              <a:t>93</a:t>
            </a:r>
            <a:r>
              <a:rPr lang="ja-JP" altLang="en-US" sz="2800" smtClean="0"/>
              <a:t>年～</a:t>
            </a:r>
            <a:r>
              <a:rPr lang="en-US" altLang="ja-JP" sz="2800" smtClean="0"/>
              <a:t>2.2</a:t>
            </a:r>
            <a:r>
              <a:rPr lang="ja-JP" altLang="en-US" sz="2800" smtClean="0"/>
              <a:t>億㌦（</a:t>
            </a:r>
            <a:r>
              <a:rPr lang="en-US" altLang="ja-JP" sz="2800" smtClean="0"/>
              <a:t>8</a:t>
            </a:r>
            <a:r>
              <a:rPr lang="ja-JP" altLang="en-US" sz="2800" smtClean="0"/>
              <a:t>割近くがカザフスタン向け）</a:t>
            </a:r>
          </a:p>
          <a:p>
            <a:pPr eaLnBrk="1" hangingPunct="1">
              <a:buFontTx/>
              <a:buNone/>
            </a:pPr>
            <a:r>
              <a:rPr lang="en-US" altLang="ja-JP" sz="2800" smtClean="0"/>
              <a:t>09</a:t>
            </a:r>
            <a:r>
              <a:rPr lang="ja-JP" altLang="en-US" sz="2800" smtClean="0"/>
              <a:t>年～</a:t>
            </a:r>
            <a:r>
              <a:rPr lang="en-US" altLang="ja-JP" sz="2800" smtClean="0"/>
              <a:t>157.5</a:t>
            </a:r>
            <a:r>
              <a:rPr lang="ja-JP" altLang="en-US" sz="2800" smtClean="0"/>
              <a:t>億㌦（</a:t>
            </a:r>
            <a:r>
              <a:rPr lang="en-US" altLang="ja-JP" sz="2800" smtClean="0"/>
              <a:t>46</a:t>
            </a:r>
            <a:r>
              <a:rPr lang="ja-JP" altLang="en-US" sz="2800" smtClean="0"/>
              <a:t>％がカザフスタン向け）</a:t>
            </a:r>
            <a:endParaRPr lang="en-US" altLang="ja-JP" sz="2800" smtClean="0"/>
          </a:p>
          <a:p>
            <a:pPr eaLnBrk="1" hangingPunct="1">
              <a:buFontTx/>
              <a:buNone/>
            </a:pPr>
            <a:r>
              <a:rPr lang="en-US" altLang="ja-JP" sz="2800" smtClean="0"/>
              <a:t>14</a:t>
            </a:r>
            <a:r>
              <a:rPr lang="ja-JP" altLang="en-US" sz="2800" smtClean="0"/>
              <a:t>年～</a:t>
            </a:r>
            <a:r>
              <a:rPr lang="en-US" altLang="ja-JP" sz="2800" smtClean="0"/>
              <a:t>231.1</a:t>
            </a:r>
            <a:r>
              <a:rPr lang="ja-JP" altLang="en-US" sz="2800" smtClean="0"/>
              <a:t>億㌦（</a:t>
            </a:r>
            <a:r>
              <a:rPr lang="en-US" altLang="ja-JP" sz="2800" smtClean="0"/>
              <a:t>55.0</a:t>
            </a:r>
            <a:r>
              <a:rPr lang="ja-JP" altLang="en-US" sz="2800" smtClean="0"/>
              <a:t>％がカザフスタン向け）</a:t>
            </a:r>
          </a:p>
          <a:p>
            <a:pPr eaLnBrk="1" hangingPunct="1">
              <a:buFontTx/>
              <a:buNone/>
            </a:pPr>
            <a:r>
              <a:rPr lang="ja-JP" altLang="en-US" sz="2800" smtClean="0"/>
              <a:t>資源輸出国への中国の輸出が多い</a:t>
            </a:r>
          </a:p>
          <a:p>
            <a:pPr eaLnBrk="1" hangingPunct="1">
              <a:buFontTx/>
              <a:buNone/>
            </a:pPr>
            <a:r>
              <a:rPr lang="ja-JP" altLang="en-US" sz="2800" smtClean="0"/>
              <a:t>（貧しい国には、中国が貿易タイドローンを与え、輸出している）</a:t>
            </a:r>
          </a:p>
        </p:txBody>
      </p:sp>
      <p:graphicFrame>
        <p:nvGraphicFramePr>
          <p:cNvPr id="15365" name="コンテンツ プレースホルダー 6"/>
          <p:cNvGraphicFramePr>
            <a:graphicFrameLocks noGrp="1"/>
          </p:cNvGraphicFramePr>
          <p:nvPr>
            <p:ph sz="quarter" idx="2"/>
          </p:nvPr>
        </p:nvGraphicFramePr>
        <p:xfrm>
          <a:off x="4376738" y="1217613"/>
          <a:ext cx="4494212" cy="2771775"/>
        </p:xfrm>
        <a:graphic>
          <a:graphicData uri="http://schemas.openxmlformats.org/presentationml/2006/ole">
            <mc:AlternateContent xmlns:mc="http://schemas.openxmlformats.org/markup-compatibility/2006">
              <mc:Choice xmlns:v="urn:schemas-microsoft-com:vml" Requires="v">
                <p:oleObj spid="_x0000_s15389" name="Chart" r:id="rId4" imgW="4499238" imgH="2780017" progId="Excel.Chart.8">
                  <p:embed/>
                </p:oleObj>
              </mc:Choice>
              <mc:Fallback>
                <p:oleObj name="Chart" r:id="rId4" imgW="4499238" imgH="2780017" progId="Excel.Chart.8">
                  <p:embed/>
                  <p:pic>
                    <p:nvPicPr>
                      <p:cNvPr id="0" name="コンテンツ プレースホルダー 6"/>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76738" y="1217613"/>
                        <a:ext cx="4494212" cy="2771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4"/>
          <p:cNvSpPr>
            <a:spLocks noGrp="1" noChangeArrowheads="1"/>
          </p:cNvSpPr>
          <p:nvPr>
            <p:ph type="title"/>
          </p:nvPr>
        </p:nvSpPr>
        <p:spPr>
          <a:xfrm>
            <a:off x="457200" y="274638"/>
            <a:ext cx="8229600" cy="706437"/>
          </a:xfrm>
        </p:spPr>
        <p:txBody>
          <a:bodyPr/>
          <a:lstStyle/>
          <a:p>
            <a:pPr eaLnBrk="1" hangingPunct="1"/>
            <a:r>
              <a:rPr lang="en-US" altLang="ja-JP" sz="4000" smtClean="0"/>
              <a:t>(</a:t>
            </a:r>
            <a:r>
              <a:rPr lang="ja-JP" altLang="en-US" sz="4000" smtClean="0"/>
              <a:t>ロシア以外の）</a:t>
            </a:r>
            <a:r>
              <a:rPr lang="en-US" altLang="ja-JP" sz="4000" smtClean="0"/>
              <a:t>SCO</a:t>
            </a:r>
            <a:r>
              <a:rPr lang="ja-JP" altLang="en-US" sz="4000" smtClean="0"/>
              <a:t>からの輸入</a:t>
            </a:r>
          </a:p>
        </p:txBody>
      </p:sp>
      <p:sp>
        <p:nvSpPr>
          <p:cNvPr id="16387" name="Rectangle 7"/>
          <p:cNvSpPr>
            <a:spLocks noGrp="1" noChangeArrowheads="1"/>
          </p:cNvSpPr>
          <p:nvPr>
            <p:ph type="body" sz="half" idx="3"/>
          </p:nvPr>
        </p:nvSpPr>
        <p:spPr>
          <a:xfrm>
            <a:off x="457200" y="3938588"/>
            <a:ext cx="8362950" cy="2659062"/>
          </a:xfrm>
        </p:spPr>
        <p:txBody>
          <a:bodyPr/>
          <a:lstStyle/>
          <a:p>
            <a:pPr eaLnBrk="1" hangingPunct="1">
              <a:buFontTx/>
              <a:buNone/>
            </a:pPr>
            <a:r>
              <a:rPr lang="ja-JP" altLang="en-US" sz="2800" smtClean="0"/>
              <a:t>石油や亜鉛、銅などの資源輸出国であるカザフスタンからの輸入が多く、中国の入超</a:t>
            </a:r>
          </a:p>
          <a:p>
            <a:pPr eaLnBrk="1" hangingPunct="1">
              <a:buFontTx/>
              <a:buNone/>
            </a:pPr>
            <a:r>
              <a:rPr lang="ja-JP" altLang="en-US" sz="2800" smtClean="0"/>
              <a:t>「資源外交」との批判→ウズベキスタン、キルギス、タジキスタンと各々金融や通信、農工業、教育での協力約束、カザフスタンに対しては</a:t>
            </a:r>
            <a:r>
              <a:rPr lang="en-US" altLang="ja-JP" sz="2800" smtClean="0"/>
              <a:t>100</a:t>
            </a:r>
            <a:r>
              <a:rPr lang="ja-JP" altLang="en-US" sz="2800" smtClean="0"/>
              <a:t>億㌦の借款供与</a:t>
            </a:r>
          </a:p>
        </p:txBody>
      </p:sp>
      <p:pic>
        <p:nvPicPr>
          <p:cNvPr id="16388" name="Picture 8"/>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1144588" y="1600200"/>
            <a:ext cx="2663825" cy="2185988"/>
          </a:xfrm>
          <a:noFill/>
        </p:spPr>
      </p:pic>
      <p:graphicFrame>
        <p:nvGraphicFramePr>
          <p:cNvPr id="16389" name="コンテンツ プレースホルダー 6"/>
          <p:cNvGraphicFramePr>
            <a:graphicFrameLocks noGrp="1"/>
          </p:cNvGraphicFramePr>
          <p:nvPr>
            <p:ph sz="quarter" idx="2"/>
          </p:nvPr>
        </p:nvGraphicFramePr>
        <p:xfrm>
          <a:off x="4376738" y="1217613"/>
          <a:ext cx="4638675" cy="2838450"/>
        </p:xfrm>
        <a:graphic>
          <a:graphicData uri="http://schemas.openxmlformats.org/presentationml/2006/ole">
            <mc:AlternateContent xmlns:mc="http://schemas.openxmlformats.org/markup-compatibility/2006">
              <mc:Choice xmlns:v="urn:schemas-microsoft-com:vml" Requires="v">
                <p:oleObj spid="_x0000_s16413" name="Chart" r:id="rId4" imgW="4639458" imgH="2847079" progId="Excel.Chart.8">
                  <p:embed/>
                </p:oleObj>
              </mc:Choice>
              <mc:Fallback>
                <p:oleObj name="Chart" r:id="rId4" imgW="4639458" imgH="2847079" progId="Excel.Chart.8">
                  <p:embed/>
                  <p:pic>
                    <p:nvPicPr>
                      <p:cNvPr id="0" name="コンテンツ プレースホルダー 6"/>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76738" y="1217613"/>
                        <a:ext cx="4638675" cy="2838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タイトル 1"/>
          <p:cNvSpPr>
            <a:spLocks noGrp="1"/>
          </p:cNvSpPr>
          <p:nvPr>
            <p:ph type="title"/>
          </p:nvPr>
        </p:nvSpPr>
        <p:spPr>
          <a:xfrm>
            <a:off x="457200" y="274638"/>
            <a:ext cx="8229600" cy="993775"/>
          </a:xfrm>
        </p:spPr>
        <p:txBody>
          <a:bodyPr/>
          <a:lstStyle/>
          <a:p>
            <a:r>
              <a:rPr lang="ja-JP" altLang="en-US" smtClean="0"/>
              <a:t>中国と中央アジアの貿易推移</a:t>
            </a:r>
            <a:r>
              <a:rPr lang="en-US" altLang="ja-JP" smtClean="0"/>
              <a:t/>
            </a:r>
            <a:br>
              <a:rPr lang="en-US" altLang="ja-JP" smtClean="0"/>
            </a:br>
            <a:r>
              <a:rPr lang="ja-JP" altLang="en-US" sz="2000" smtClean="0"/>
              <a:t>（「日本経済新聞」</a:t>
            </a:r>
            <a:r>
              <a:rPr lang="en-US" altLang="ja-JP" sz="2000" smtClean="0"/>
              <a:t>2015</a:t>
            </a:r>
            <a:r>
              <a:rPr lang="ja-JP" altLang="en-US" sz="2000" smtClean="0"/>
              <a:t>年</a:t>
            </a:r>
            <a:r>
              <a:rPr lang="en-US" altLang="ja-JP" sz="2000" smtClean="0"/>
              <a:t>10</a:t>
            </a:r>
            <a:r>
              <a:rPr lang="ja-JP" altLang="en-US" sz="2000" smtClean="0"/>
              <a:t>月</a:t>
            </a:r>
            <a:r>
              <a:rPr lang="en-US" altLang="ja-JP" sz="2000" smtClean="0"/>
              <a:t>24</a:t>
            </a:r>
            <a:r>
              <a:rPr lang="ja-JP" altLang="en-US" sz="2000" smtClean="0"/>
              <a:t>日）</a:t>
            </a:r>
            <a:endParaRPr lang="zh-CN" altLang="en-US" smtClean="0"/>
          </a:p>
        </p:txBody>
      </p:sp>
      <p:sp>
        <p:nvSpPr>
          <p:cNvPr id="17411" name="テキスト プレースホルダー 4"/>
          <p:cNvSpPr>
            <a:spLocks noGrp="1"/>
          </p:cNvSpPr>
          <p:nvPr>
            <p:ph type="body" sz="half" idx="3"/>
          </p:nvPr>
        </p:nvSpPr>
        <p:spPr/>
        <p:txBody>
          <a:bodyPr/>
          <a:lstStyle/>
          <a:p>
            <a:endParaRPr lang="zh-CN" altLang="en-US" smtClean="0"/>
          </a:p>
        </p:txBody>
      </p:sp>
      <p:graphicFrame>
        <p:nvGraphicFramePr>
          <p:cNvPr id="17412" name="コンテンツ プレースホルダー 8"/>
          <p:cNvGraphicFramePr>
            <a:graphicFrameLocks noGrp="1"/>
          </p:cNvGraphicFramePr>
          <p:nvPr>
            <p:ph sz="quarter" idx="1"/>
          </p:nvPr>
        </p:nvGraphicFramePr>
        <p:xfrm>
          <a:off x="406400" y="1549400"/>
          <a:ext cx="4140200" cy="2287588"/>
        </p:xfrm>
        <a:graphic>
          <a:graphicData uri="http://schemas.openxmlformats.org/presentationml/2006/ole">
            <mc:AlternateContent xmlns:mc="http://schemas.openxmlformats.org/markup-compatibility/2006">
              <mc:Choice xmlns:v="urn:schemas-microsoft-com:vml" Requires="v">
                <p:oleObj spid="_x0000_s17561" name="Chart" r:id="rId3" imgW="4145639" imgH="2292295" progId="Excel.Chart.8">
                  <p:embed/>
                </p:oleObj>
              </mc:Choice>
              <mc:Fallback>
                <p:oleObj name="Chart" r:id="rId3" imgW="4145639" imgH="2292295" progId="Excel.Chart.8">
                  <p:embed/>
                  <p:pic>
                    <p:nvPicPr>
                      <p:cNvPr id="0" name="コンテンツ プレースホルダー 8"/>
                      <p:cNvPicPr>
                        <a:picLocks noGrp="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6400" y="1549400"/>
                        <a:ext cx="4140200" cy="22875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17413" name="グラフ 9"/>
          <p:cNvGraphicFramePr>
            <a:graphicFrameLocks/>
          </p:cNvGraphicFramePr>
          <p:nvPr/>
        </p:nvGraphicFramePr>
        <p:xfrm>
          <a:off x="2227263" y="1535113"/>
          <a:ext cx="2311400" cy="2217737"/>
        </p:xfrm>
        <a:graphic>
          <a:graphicData uri="http://schemas.openxmlformats.org/presentationml/2006/ole">
            <mc:AlternateContent xmlns:mc="http://schemas.openxmlformats.org/markup-compatibility/2006">
              <mc:Choice xmlns:v="urn:schemas-microsoft-com:vml" Requires="v">
                <p:oleObj spid="_x0000_s17562" name="Chart" r:id="rId5" imgW="2316681" imgH="2225233" progId="Excel.Chart.8">
                  <p:embed/>
                </p:oleObj>
              </mc:Choice>
              <mc:Fallback>
                <p:oleObj name="Chart" r:id="rId5" imgW="2316681" imgH="2225233" progId="Excel.Chart.8">
                  <p:embed/>
                  <p:pic>
                    <p:nvPicPr>
                      <p:cNvPr id="0" name="グラフ 9"/>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27263" y="1535113"/>
                        <a:ext cx="2311400" cy="2217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414" name="コンテンツ プレースホルダー 10"/>
          <p:cNvGraphicFramePr>
            <a:graphicFrameLocks noGrp="1"/>
          </p:cNvGraphicFramePr>
          <p:nvPr>
            <p:ph sz="quarter" idx="2"/>
            <p:extLst>
              <p:ext uri="{D42A27DB-BD31-4B8C-83A1-F6EECF244321}">
                <p14:modId xmlns:p14="http://schemas.microsoft.com/office/powerpoint/2010/main" val="1324528745"/>
              </p:ext>
            </p:extLst>
          </p:nvPr>
        </p:nvGraphicFramePr>
        <p:xfrm>
          <a:off x="4927601" y="1989138"/>
          <a:ext cx="1804988" cy="1787525"/>
        </p:xfrm>
        <a:graphic>
          <a:graphicData uri="http://schemas.openxmlformats.org/presentationml/2006/ole">
            <mc:AlternateContent xmlns:mc="http://schemas.openxmlformats.org/markup-compatibility/2006">
              <mc:Choice xmlns:v="urn:schemas-microsoft-com:vml" Requires="v">
                <p:oleObj spid="_x0000_s17563" name="Chart" r:id="rId7" imgW="2261812" imgH="2292295" progId="Excel.Chart.8">
                  <p:embed/>
                </p:oleObj>
              </mc:Choice>
              <mc:Fallback>
                <p:oleObj name="Chart" r:id="rId7" imgW="2261812" imgH="2292295" progId="Excel.Chart.8">
                  <p:embed/>
                  <p:pic>
                    <p:nvPicPr>
                      <p:cNvPr id="0" name="コンテンツ プレースホルダー 10"/>
                      <p:cNvPicPr>
                        <a:picLocks noGrp="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927601" y="1989138"/>
                        <a:ext cx="1804988" cy="1787525"/>
                      </a:xfrm>
                      <a:prstGeom prst="rect">
                        <a:avLst/>
                      </a:prstGeom>
                      <a:noFill/>
                      <a:ln>
                        <a:noFill/>
                      </a:ln>
                      <a:extLst/>
                    </p:spPr>
                  </p:pic>
                </p:oleObj>
              </mc:Fallback>
            </mc:AlternateContent>
          </a:graphicData>
        </a:graphic>
      </p:graphicFrame>
      <p:graphicFrame>
        <p:nvGraphicFramePr>
          <p:cNvPr id="17415" name="グラフ 11"/>
          <p:cNvGraphicFramePr>
            <a:graphicFrameLocks/>
          </p:cNvGraphicFramePr>
          <p:nvPr/>
        </p:nvGraphicFramePr>
        <p:xfrm>
          <a:off x="6273800" y="1479550"/>
          <a:ext cx="2333625" cy="2287588"/>
        </p:xfrm>
        <a:graphic>
          <a:graphicData uri="http://schemas.openxmlformats.org/presentationml/2006/ole">
            <mc:AlternateContent xmlns:mc="http://schemas.openxmlformats.org/markup-compatibility/2006">
              <mc:Choice xmlns:v="urn:schemas-microsoft-com:vml" Requires="v">
                <p:oleObj spid="_x0000_s17564" name="Chart" r:id="rId9" imgW="2341067" imgH="2298391" progId="Excel.Chart.8">
                  <p:embed/>
                </p:oleObj>
              </mc:Choice>
              <mc:Fallback>
                <p:oleObj name="Chart" r:id="rId9" imgW="2341067" imgH="2298391" progId="Excel.Chart.8">
                  <p:embed/>
                  <p:pic>
                    <p:nvPicPr>
                      <p:cNvPr id="0" name="グラフ 11"/>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273800" y="1479550"/>
                        <a:ext cx="2333625" cy="2287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3" name="正方形/長方形 12"/>
          <p:cNvSpPr/>
          <p:nvPr/>
        </p:nvSpPr>
        <p:spPr bwMode="auto">
          <a:xfrm>
            <a:off x="4859338" y="1570038"/>
            <a:ext cx="1657350" cy="419100"/>
          </a:xfrm>
          <a:prstGeom prst="rect">
            <a:avLst/>
          </a:prstGeom>
          <a:ln>
            <a:headEnd type="none" w="med" len="med"/>
            <a:tailEnd type="none" w="med" len="med"/>
          </a:ln>
          <a:extLst/>
        </p:spPr>
        <p:style>
          <a:lnRef idx="2">
            <a:schemeClr val="dk1"/>
          </a:lnRef>
          <a:fillRef idx="1">
            <a:schemeClr val="lt1"/>
          </a:fillRef>
          <a:effectRef idx="0">
            <a:schemeClr val="dk1"/>
          </a:effectRef>
          <a:fontRef idx="minor">
            <a:schemeClr val="dk1"/>
          </a:fontRef>
        </p:style>
        <p:txBody>
          <a:bodyPr/>
          <a:lstStyle/>
          <a:p>
            <a:pPr eaLnBrk="1" hangingPunct="1">
              <a:defRPr/>
            </a:pPr>
            <a:r>
              <a:rPr lang="ja-JP" altLang="en-US" dirty="0">
                <a:solidFill>
                  <a:schemeClr val="tx1"/>
                </a:solidFill>
              </a:rPr>
              <a:t>ウズベキスタン</a:t>
            </a:r>
            <a:endParaRPr lang="zh-CN" altLang="en-US" dirty="0">
              <a:solidFill>
                <a:schemeClr val="tx1"/>
              </a:solidFill>
            </a:endParaRPr>
          </a:p>
        </p:txBody>
      </p:sp>
      <p:graphicFrame>
        <p:nvGraphicFramePr>
          <p:cNvPr id="17417" name="グラフ 13"/>
          <p:cNvGraphicFramePr>
            <a:graphicFrameLocks/>
          </p:cNvGraphicFramePr>
          <p:nvPr/>
        </p:nvGraphicFramePr>
        <p:xfrm>
          <a:off x="920750" y="3917950"/>
          <a:ext cx="3486150" cy="2481263"/>
        </p:xfrm>
        <a:graphic>
          <a:graphicData uri="http://schemas.openxmlformats.org/presentationml/2006/ole">
            <mc:AlternateContent xmlns:mc="http://schemas.openxmlformats.org/markup-compatibility/2006">
              <mc:Choice xmlns:v="urn:schemas-microsoft-com:vml" Requires="v">
                <p:oleObj spid="_x0000_s17565" name="Chart" r:id="rId11" imgW="3487214" imgH="2487384" progId="Excel.Chart.8">
                  <p:embed/>
                </p:oleObj>
              </mc:Choice>
              <mc:Fallback>
                <p:oleObj name="Chart" r:id="rId11" imgW="3487214" imgH="2487384" progId="Excel.Chart.8">
                  <p:embed/>
                  <p:pic>
                    <p:nvPicPr>
                      <p:cNvPr id="0" name="グラフ 13"/>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20750" y="3917950"/>
                        <a:ext cx="3486150" cy="2481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418" name="グラフ 14"/>
          <p:cNvGraphicFramePr>
            <a:graphicFrameLocks/>
          </p:cNvGraphicFramePr>
          <p:nvPr/>
        </p:nvGraphicFramePr>
        <p:xfrm>
          <a:off x="3657600" y="3817938"/>
          <a:ext cx="3251200" cy="2470150"/>
        </p:xfrm>
        <a:graphic>
          <a:graphicData uri="http://schemas.openxmlformats.org/presentationml/2006/ole">
            <mc:AlternateContent xmlns:mc="http://schemas.openxmlformats.org/markup-compatibility/2006">
              <mc:Choice xmlns:v="urn:schemas-microsoft-com:vml" Requires="v">
                <p:oleObj spid="_x0000_s17566" name="Chart" r:id="rId13" imgW="3261643" imgH="2475191" progId="Excel.Chart.8">
                  <p:embed/>
                </p:oleObj>
              </mc:Choice>
              <mc:Fallback>
                <p:oleObj name="Chart" r:id="rId13" imgW="3261643" imgH="2475191" progId="Excel.Chart.8">
                  <p:embed/>
                  <p:pic>
                    <p:nvPicPr>
                      <p:cNvPr id="0" name="グラフ 14"/>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657600" y="3817938"/>
                        <a:ext cx="3251200" cy="247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6" name="正方形/長方形 15"/>
          <p:cNvSpPr/>
          <p:nvPr/>
        </p:nvSpPr>
        <p:spPr bwMode="auto">
          <a:xfrm>
            <a:off x="2339975" y="5084763"/>
            <a:ext cx="647700" cy="360362"/>
          </a:xfrm>
          <a:prstGeom prst="rect">
            <a:avLst/>
          </a:prstGeom>
          <a:ln>
            <a:headEnd type="none" w="med" len="med"/>
            <a:tailEnd type="none" w="med" len="med"/>
          </a:ln>
          <a:extLst/>
        </p:spPr>
        <p:style>
          <a:lnRef idx="2">
            <a:schemeClr val="dk1"/>
          </a:lnRef>
          <a:fillRef idx="1">
            <a:schemeClr val="lt1"/>
          </a:fillRef>
          <a:effectRef idx="0">
            <a:schemeClr val="dk1"/>
          </a:effectRef>
          <a:fontRef idx="minor">
            <a:schemeClr val="dk1"/>
          </a:fontRef>
        </p:style>
        <p:txBody>
          <a:bodyPr/>
          <a:lstStyle/>
          <a:p>
            <a:pPr eaLnBrk="1" hangingPunct="1">
              <a:defRPr/>
            </a:pPr>
            <a:r>
              <a:rPr lang="en-US" altLang="ja-JP" sz="1400" dirty="0">
                <a:solidFill>
                  <a:schemeClr val="tx1"/>
                </a:solidFill>
              </a:rPr>
              <a:t>00</a:t>
            </a:r>
            <a:r>
              <a:rPr lang="ja-JP" altLang="en-US" sz="1400" dirty="0">
                <a:solidFill>
                  <a:schemeClr val="tx1"/>
                </a:solidFill>
              </a:rPr>
              <a:t>年</a:t>
            </a:r>
            <a:endParaRPr lang="zh-CN" altLang="en-US" sz="1400" dirty="0">
              <a:solidFill>
                <a:schemeClr val="tx1"/>
              </a:solidFill>
            </a:endParaRPr>
          </a:p>
        </p:txBody>
      </p:sp>
      <p:sp>
        <p:nvSpPr>
          <p:cNvPr id="17" name="正方形/長方形 16"/>
          <p:cNvSpPr/>
          <p:nvPr/>
        </p:nvSpPr>
        <p:spPr bwMode="auto">
          <a:xfrm>
            <a:off x="539750" y="4008438"/>
            <a:ext cx="1746250" cy="500062"/>
          </a:xfrm>
          <a:prstGeom prst="rect">
            <a:avLst/>
          </a:prstGeom>
          <a:ln>
            <a:headEnd type="none" w="med" len="med"/>
            <a:tailEnd type="none" w="med" len="med"/>
          </a:ln>
          <a:extLst/>
        </p:spPr>
        <p:style>
          <a:lnRef idx="2">
            <a:schemeClr val="dk1"/>
          </a:lnRef>
          <a:fillRef idx="1">
            <a:schemeClr val="lt1"/>
          </a:fillRef>
          <a:effectRef idx="0">
            <a:schemeClr val="dk1"/>
          </a:effectRef>
          <a:fontRef idx="minor">
            <a:schemeClr val="dk1"/>
          </a:fontRef>
        </p:style>
        <p:txBody>
          <a:bodyPr/>
          <a:lstStyle/>
          <a:p>
            <a:pPr eaLnBrk="1" hangingPunct="1">
              <a:defRPr/>
            </a:pPr>
            <a:r>
              <a:rPr lang="ja-JP" altLang="en-US" dirty="0">
                <a:solidFill>
                  <a:schemeClr val="tx1"/>
                </a:solidFill>
              </a:rPr>
              <a:t>トルクメニスタン</a:t>
            </a:r>
            <a:endParaRPr lang="zh-CN" altLang="en-US" dirty="0">
              <a:solidFill>
                <a:schemeClr val="tx1"/>
              </a:solidFill>
            </a:endParaRPr>
          </a:p>
        </p:txBody>
      </p:sp>
      <p:sp>
        <p:nvSpPr>
          <p:cNvPr id="17421" name="右矢印 17"/>
          <p:cNvSpPr>
            <a:spLocks noChangeArrowheads="1"/>
          </p:cNvSpPr>
          <p:nvPr/>
        </p:nvSpPr>
        <p:spPr bwMode="auto">
          <a:xfrm>
            <a:off x="6372225" y="2492375"/>
            <a:ext cx="360363" cy="431800"/>
          </a:xfrm>
          <a:prstGeom prst="rightArrow">
            <a:avLst>
              <a:gd name="adj1" fmla="val 50000"/>
              <a:gd name="adj2" fmla="val 50000"/>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zh-CN" altLang="en-US" sz="1800"/>
          </a:p>
        </p:txBody>
      </p:sp>
      <p:sp>
        <p:nvSpPr>
          <p:cNvPr id="17422" name="右矢印 18"/>
          <p:cNvSpPr>
            <a:spLocks noChangeArrowheads="1"/>
          </p:cNvSpPr>
          <p:nvPr/>
        </p:nvSpPr>
        <p:spPr bwMode="auto">
          <a:xfrm>
            <a:off x="3605213" y="4868863"/>
            <a:ext cx="804862" cy="576262"/>
          </a:xfrm>
          <a:prstGeom prst="rightArrow">
            <a:avLst>
              <a:gd name="adj1" fmla="val 50000"/>
              <a:gd name="adj2" fmla="val 50035"/>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zh-CN" altLang="en-US" sz="18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p:cNvSpPr>
            <a:spLocks noGrp="1"/>
          </p:cNvSpPr>
          <p:nvPr>
            <p:ph type="title"/>
          </p:nvPr>
        </p:nvSpPr>
        <p:spPr/>
        <p:txBody>
          <a:bodyPr/>
          <a:lstStyle/>
          <a:p>
            <a:r>
              <a:rPr kumimoji="1" lang="ja-JP" altLang="en-US" dirty="0" smtClean="0"/>
              <a:t>中国とロシアの対中央アジア貿易</a:t>
            </a:r>
            <a:endParaRPr kumimoji="1" lang="ja-JP" altLang="en-US" dirty="0"/>
          </a:p>
        </p:txBody>
      </p:sp>
      <p:graphicFrame>
        <p:nvGraphicFramePr>
          <p:cNvPr id="8" name="コンテンツ プレースホルダー 7"/>
          <p:cNvGraphicFramePr>
            <a:graphicFrameLocks noGrp="1"/>
          </p:cNvGraphicFramePr>
          <p:nvPr>
            <p:ph idx="1"/>
            <p:extLst>
              <p:ext uri="{D42A27DB-BD31-4B8C-83A1-F6EECF244321}">
                <p14:modId xmlns:p14="http://schemas.microsoft.com/office/powerpoint/2010/main" val="82908903"/>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389929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57200" y="274638"/>
            <a:ext cx="8229600" cy="561975"/>
          </a:xfrm>
        </p:spPr>
        <p:txBody>
          <a:bodyPr/>
          <a:lstStyle/>
          <a:p>
            <a:pPr eaLnBrk="1" hangingPunct="1"/>
            <a:r>
              <a:rPr lang="ja-JP" altLang="en-US" sz="4000" smtClean="0"/>
              <a:t>中央アジアへの投資</a:t>
            </a:r>
          </a:p>
        </p:txBody>
      </p:sp>
      <p:sp>
        <p:nvSpPr>
          <p:cNvPr id="18435" name="Rectangle 3"/>
          <p:cNvSpPr>
            <a:spLocks noGrp="1" noChangeArrowheads="1"/>
          </p:cNvSpPr>
          <p:nvPr>
            <p:ph type="body" idx="1"/>
          </p:nvPr>
        </p:nvSpPr>
        <p:spPr>
          <a:xfrm>
            <a:off x="457200" y="1052513"/>
            <a:ext cx="8229600" cy="5073650"/>
          </a:xfrm>
        </p:spPr>
        <p:txBody>
          <a:bodyPr/>
          <a:lstStyle/>
          <a:p>
            <a:pPr eaLnBrk="1" hangingPunct="1">
              <a:buFontTx/>
              <a:buNone/>
            </a:pPr>
            <a:r>
              <a:rPr lang="en-US" altLang="ja-JP" smtClean="0"/>
              <a:t>90</a:t>
            </a:r>
            <a:r>
              <a:rPr lang="ja-JP" altLang="en-US" smtClean="0"/>
              <a:t>年代後半から本格化</a:t>
            </a:r>
          </a:p>
          <a:p>
            <a:pPr eaLnBrk="1" hangingPunct="1">
              <a:buFontTx/>
              <a:buNone/>
            </a:pPr>
            <a:r>
              <a:rPr lang="ja-JP" altLang="en-US" smtClean="0"/>
              <a:t>　中国石油天然気集団（</a:t>
            </a:r>
            <a:r>
              <a:rPr lang="en-US" altLang="ja-JP" smtClean="0"/>
              <a:t>CNPC)</a:t>
            </a:r>
            <a:r>
              <a:rPr lang="ja-JP" altLang="en-US" smtClean="0"/>
              <a:t>カザフスタンの油田採掘権および経営権を取得</a:t>
            </a:r>
          </a:p>
          <a:p>
            <a:pPr eaLnBrk="1" hangingPunct="1">
              <a:buFontTx/>
              <a:buNone/>
            </a:pPr>
            <a:r>
              <a:rPr lang="ja-JP" altLang="en-US" smtClean="0"/>
              <a:t>しかし</a:t>
            </a:r>
            <a:r>
              <a:rPr lang="en-US" altLang="ja-JP" smtClean="0"/>
              <a:t>2003</a:t>
            </a:r>
            <a:r>
              <a:rPr lang="ja-JP" altLang="en-US" smtClean="0"/>
              <a:t>年には</a:t>
            </a:r>
          </a:p>
          <a:p>
            <a:pPr eaLnBrk="1" hangingPunct="1">
              <a:buFontTx/>
              <a:buNone/>
            </a:pPr>
            <a:r>
              <a:rPr lang="ja-JP" altLang="en-US" smtClean="0"/>
              <a:t>　北カスピ海での国際入札～落札するも、失敗に（中国のプレゼンスが大きくなりすぎることへの懸念）</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57200" y="274638"/>
            <a:ext cx="8229600" cy="850900"/>
          </a:xfrm>
        </p:spPr>
        <p:txBody>
          <a:bodyPr/>
          <a:lstStyle/>
          <a:p>
            <a:pPr eaLnBrk="1" hangingPunct="1"/>
            <a:r>
              <a:rPr lang="ja-JP" altLang="en-US" smtClean="0"/>
              <a:t>辺境貿易</a:t>
            </a:r>
          </a:p>
        </p:txBody>
      </p:sp>
      <p:sp>
        <p:nvSpPr>
          <p:cNvPr id="19459" name="Rectangle 3"/>
          <p:cNvSpPr>
            <a:spLocks noGrp="1" noChangeArrowheads="1"/>
          </p:cNvSpPr>
          <p:nvPr>
            <p:ph type="body" idx="1"/>
          </p:nvPr>
        </p:nvSpPr>
        <p:spPr>
          <a:xfrm>
            <a:off x="468313" y="1052513"/>
            <a:ext cx="8229600" cy="5616575"/>
          </a:xfrm>
        </p:spPr>
        <p:txBody>
          <a:bodyPr/>
          <a:lstStyle/>
          <a:p>
            <a:pPr eaLnBrk="1" hangingPunct="1">
              <a:lnSpc>
                <a:spcPct val="90000"/>
              </a:lnSpc>
              <a:buFontTx/>
              <a:buNone/>
            </a:pPr>
            <a:r>
              <a:rPr lang="ja-JP" altLang="en-US" smtClean="0">
                <a:solidFill>
                  <a:schemeClr val="hlink"/>
                </a:solidFill>
              </a:rPr>
              <a:t>三沿開発</a:t>
            </a:r>
            <a:r>
              <a:rPr lang="ja-JP" altLang="en-US" smtClean="0"/>
              <a:t>～沿海、沿江（長江流域）、沿辺（辺境地域）の開発の一環</a:t>
            </a:r>
          </a:p>
          <a:p>
            <a:pPr eaLnBrk="1" hangingPunct="1">
              <a:lnSpc>
                <a:spcPct val="90000"/>
              </a:lnSpc>
              <a:buFontTx/>
              <a:buNone/>
            </a:pPr>
            <a:r>
              <a:rPr lang="ja-JP" altLang="en-US" smtClean="0"/>
              <a:t>本来は辺境地域での産品の貿易であったが、実際には他地域の産品の貿易も</a:t>
            </a:r>
          </a:p>
          <a:p>
            <a:pPr eaLnBrk="1" hangingPunct="1">
              <a:lnSpc>
                <a:spcPct val="90000"/>
              </a:lnSpc>
              <a:buFontTx/>
              <a:buNone/>
            </a:pPr>
            <a:r>
              <a:rPr lang="ja-JP" altLang="en-US" smtClean="0"/>
              <a:t>人民元決済が行われている地域が少しづつ増える（西南地域で多い）</a:t>
            </a:r>
          </a:p>
          <a:p>
            <a:pPr eaLnBrk="1" hangingPunct="1">
              <a:lnSpc>
                <a:spcPct val="90000"/>
              </a:lnSpc>
              <a:buFontTx/>
              <a:buNone/>
            </a:pPr>
            <a:r>
              <a:rPr lang="ja-JP" altLang="en-US" smtClean="0"/>
              <a:t>跨境経済合作区～新疆ウィグル自治区とカザフスタンの国境の街～霍爾果斯 に建設</a:t>
            </a:r>
          </a:p>
          <a:p>
            <a:pPr eaLnBrk="1" hangingPunct="1">
              <a:lnSpc>
                <a:spcPct val="90000"/>
              </a:lnSpc>
              <a:buFontTx/>
              <a:buNone/>
            </a:pPr>
            <a:r>
              <a:rPr lang="ja-JP" altLang="en-US" smtClean="0"/>
              <a:t>「シルクロード経済ベルト」（一帯一路、</a:t>
            </a:r>
            <a:r>
              <a:rPr lang="en-US" altLang="ja-JP" smtClean="0"/>
              <a:t>AIIB)</a:t>
            </a:r>
            <a:endParaRPr lang="ja-JP" altLang="en-US" smtClean="0"/>
          </a:p>
          <a:p>
            <a:pPr eaLnBrk="1" hangingPunct="1">
              <a:lnSpc>
                <a:spcPct val="90000"/>
              </a:lnSpc>
              <a:buFontTx/>
              <a:buNone/>
            </a:pPr>
            <a:r>
              <a:rPr lang="en-US" altLang="ja-JP" sz="2800" smtClean="0"/>
              <a:t>cf.</a:t>
            </a:r>
            <a:r>
              <a:rPr lang="ja-JP" altLang="en-US" sz="2800" smtClean="0"/>
              <a:t>ロシア～ユーラシア連合、</a:t>
            </a:r>
          </a:p>
          <a:p>
            <a:pPr eaLnBrk="1" hangingPunct="1">
              <a:lnSpc>
                <a:spcPct val="90000"/>
              </a:lnSpc>
              <a:buFontTx/>
              <a:buNone/>
            </a:pPr>
            <a:r>
              <a:rPr lang="ja-JP" altLang="en-US" sz="2800" smtClean="0"/>
              <a:t>　　韓国～ユーラシア・イニシアティブ</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タイトル 1"/>
          <p:cNvSpPr>
            <a:spLocks noGrp="1"/>
          </p:cNvSpPr>
          <p:nvPr>
            <p:ph type="title"/>
          </p:nvPr>
        </p:nvSpPr>
        <p:spPr>
          <a:xfrm>
            <a:off x="457200" y="274638"/>
            <a:ext cx="8229600" cy="850900"/>
          </a:xfrm>
        </p:spPr>
        <p:txBody>
          <a:bodyPr/>
          <a:lstStyle/>
          <a:p>
            <a:r>
              <a:rPr lang="ja-JP" altLang="en-US" smtClean="0"/>
              <a:t>一帯一路</a:t>
            </a:r>
            <a:endParaRPr lang="zh-CN" altLang="en-US" smtClean="0"/>
          </a:p>
        </p:txBody>
      </p:sp>
      <p:pic>
        <p:nvPicPr>
          <p:cNvPr id="20483" name="コンテンツ プレースホルダー 3"/>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1714500" y="2005013"/>
            <a:ext cx="5715000" cy="3714750"/>
          </a:xfr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539552" y="260648"/>
            <a:ext cx="8229600" cy="792088"/>
          </a:xfrm>
        </p:spPr>
        <p:txBody>
          <a:bodyPr/>
          <a:lstStyle/>
          <a:p>
            <a:r>
              <a:rPr kumimoji="1" lang="ja-JP" altLang="en-US" dirty="0" smtClean="0"/>
              <a:t>「一帯一路」とは</a:t>
            </a:r>
            <a:endParaRPr kumimoji="1" lang="ja-JP" altLang="en-US" dirty="0"/>
          </a:p>
        </p:txBody>
      </p:sp>
      <p:sp>
        <p:nvSpPr>
          <p:cNvPr id="3" name="コンテンツ プレースホルダー 2"/>
          <p:cNvSpPr>
            <a:spLocks noGrp="1"/>
          </p:cNvSpPr>
          <p:nvPr>
            <p:ph idx="1"/>
          </p:nvPr>
        </p:nvSpPr>
        <p:spPr>
          <a:xfrm>
            <a:off x="457200" y="1268760"/>
            <a:ext cx="8229600" cy="4857403"/>
          </a:xfrm>
        </p:spPr>
        <p:txBody>
          <a:bodyPr/>
          <a:lstStyle/>
          <a:p>
            <a:pPr marL="0" indent="0">
              <a:buNone/>
            </a:pPr>
            <a:r>
              <a:rPr kumimoji="1" lang="ja-JP" altLang="en-US" dirty="0" smtClean="0"/>
              <a:t>＊</a:t>
            </a:r>
            <a:r>
              <a:rPr kumimoji="1" lang="en-US" altLang="ja-JP" dirty="0" smtClean="0"/>
              <a:t>2013</a:t>
            </a:r>
            <a:r>
              <a:rPr kumimoji="1" lang="ja-JP" altLang="en-US" dirty="0" smtClean="0"/>
              <a:t>年</a:t>
            </a:r>
            <a:r>
              <a:rPr kumimoji="1" lang="en-US" altLang="ja-JP" dirty="0" smtClean="0"/>
              <a:t>9</a:t>
            </a:r>
            <a:r>
              <a:rPr kumimoji="1" lang="ja-JP" altLang="en-US" dirty="0" smtClean="0"/>
              <a:t>月習近平が提唱</a:t>
            </a:r>
            <a:endParaRPr kumimoji="1" lang="en-US" altLang="ja-JP" dirty="0" smtClean="0"/>
          </a:p>
          <a:p>
            <a:pPr marL="0" indent="0">
              <a:buNone/>
            </a:pPr>
            <a:r>
              <a:rPr lang="ja-JP" altLang="en-US" dirty="0" smtClean="0"/>
              <a:t>＊陸のシルクロード、海のシルクロード</a:t>
            </a:r>
            <a:endParaRPr lang="en-US" altLang="ja-JP" dirty="0" smtClean="0"/>
          </a:p>
          <a:p>
            <a:pPr marL="0" indent="0">
              <a:buNone/>
            </a:pPr>
            <a:r>
              <a:rPr kumimoji="1" lang="ja-JP" altLang="en-US" dirty="0" smtClean="0"/>
              <a:t>＊必要なインフラ投資</a:t>
            </a:r>
            <a:r>
              <a:rPr kumimoji="1" lang="en-US" altLang="ja-JP" dirty="0" smtClean="0"/>
              <a:t>8</a:t>
            </a:r>
            <a:r>
              <a:rPr kumimoji="1" lang="ja-JP" altLang="en-US" dirty="0" smtClean="0"/>
              <a:t>兆㌦</a:t>
            </a:r>
            <a:endParaRPr kumimoji="1" lang="en-US" altLang="ja-JP" dirty="0" smtClean="0"/>
          </a:p>
          <a:p>
            <a:pPr marL="0" indent="0">
              <a:buNone/>
            </a:pPr>
            <a:r>
              <a:rPr lang="ja-JP" altLang="en-US" dirty="0"/>
              <a:t>　</a:t>
            </a:r>
            <a:r>
              <a:rPr lang="ja-JP" altLang="en-US" dirty="0" smtClean="0"/>
              <a:t>→国際機関としての</a:t>
            </a:r>
            <a:r>
              <a:rPr lang="en-US" altLang="ja-JP" dirty="0" smtClean="0"/>
              <a:t>AIIB</a:t>
            </a:r>
            <a:r>
              <a:rPr lang="ja-JP" altLang="en-US" dirty="0" smtClean="0"/>
              <a:t>の設立</a:t>
            </a:r>
            <a:endParaRPr lang="en-US" altLang="ja-JP" dirty="0" smtClean="0"/>
          </a:p>
          <a:p>
            <a:pPr marL="0" indent="0">
              <a:buNone/>
            </a:pPr>
            <a:r>
              <a:rPr lang="ja-JP" altLang="en-US" dirty="0"/>
              <a:t>　</a:t>
            </a:r>
            <a:r>
              <a:rPr lang="ja-JP" altLang="en-US" sz="2000" dirty="0" smtClean="0"/>
              <a:t>（→鉄鋼やセメントなど中国の余剰生産物を投入できる？）</a:t>
            </a:r>
            <a:endParaRPr lang="en-US" altLang="ja-JP" sz="2000" dirty="0" smtClean="0"/>
          </a:p>
          <a:p>
            <a:pPr marL="0" indent="0">
              <a:buNone/>
            </a:pPr>
            <a:r>
              <a:rPr kumimoji="1" lang="ja-JP" altLang="en-US" dirty="0" smtClean="0"/>
              <a:t>＊隣接地域でも民族・文化・宗教が</a:t>
            </a:r>
            <a:endParaRPr kumimoji="1" lang="en-US" altLang="ja-JP" dirty="0" smtClean="0"/>
          </a:p>
          <a:p>
            <a:pPr marL="0" indent="0">
              <a:buNone/>
            </a:pPr>
            <a:r>
              <a:rPr kumimoji="1" lang="ja-JP" altLang="en-US" dirty="0" smtClean="0"/>
              <a:t>　違うことも～安定するのか</a:t>
            </a:r>
            <a:endParaRPr kumimoji="1" lang="ja-JP" altLang="en-US" dirty="0"/>
          </a:p>
        </p:txBody>
      </p:sp>
    </p:spTree>
    <p:extLst>
      <p:ext uri="{BB962C8B-B14F-4D97-AF65-F5344CB8AC3E}">
        <p14:creationId xmlns:p14="http://schemas.microsoft.com/office/powerpoint/2010/main" val="14422214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57200" y="274638"/>
            <a:ext cx="8229600" cy="561975"/>
          </a:xfrm>
        </p:spPr>
        <p:txBody>
          <a:bodyPr/>
          <a:lstStyle/>
          <a:p>
            <a:pPr eaLnBrk="1" hangingPunct="1"/>
            <a:r>
              <a:rPr lang="ja-JP" altLang="en-US" sz="4000" smtClean="0"/>
              <a:t>中国～</a:t>
            </a:r>
            <a:r>
              <a:rPr lang="en-US" altLang="ja-JP" sz="4000" smtClean="0"/>
              <a:t>ASEAN</a:t>
            </a:r>
            <a:r>
              <a:rPr lang="ja-JP" altLang="en-US" sz="4000" smtClean="0"/>
              <a:t>との関係</a:t>
            </a:r>
          </a:p>
        </p:txBody>
      </p:sp>
      <p:sp>
        <p:nvSpPr>
          <p:cNvPr id="21507" name="Rectangle 3"/>
          <p:cNvSpPr>
            <a:spLocks noGrp="1" noChangeArrowheads="1"/>
          </p:cNvSpPr>
          <p:nvPr>
            <p:ph type="body" idx="1"/>
          </p:nvPr>
        </p:nvSpPr>
        <p:spPr>
          <a:xfrm>
            <a:off x="468313" y="1052513"/>
            <a:ext cx="8567737" cy="5472112"/>
          </a:xfrm>
        </p:spPr>
        <p:txBody>
          <a:bodyPr/>
          <a:lstStyle/>
          <a:p>
            <a:pPr eaLnBrk="1" hangingPunct="1">
              <a:buFontTx/>
              <a:buNone/>
            </a:pPr>
            <a:r>
              <a:rPr lang="en-US" altLang="ja-JP" smtClean="0"/>
              <a:t>ASEAN</a:t>
            </a:r>
            <a:r>
              <a:rPr lang="ja-JP" altLang="en-US" smtClean="0"/>
              <a:t>（東南アジア諸国連合）</a:t>
            </a:r>
          </a:p>
          <a:p>
            <a:pPr eaLnBrk="1" hangingPunct="1">
              <a:buFontTx/>
              <a:buNone/>
            </a:pPr>
            <a:r>
              <a:rPr lang="ja-JP" altLang="en-US" smtClean="0"/>
              <a:t>中国の改革開放前後には軋轢も</a:t>
            </a:r>
          </a:p>
          <a:p>
            <a:pPr eaLnBrk="1" hangingPunct="1">
              <a:buFontTx/>
              <a:buNone/>
            </a:pPr>
            <a:endParaRPr lang="ja-JP" altLang="en-US" smtClean="0"/>
          </a:p>
          <a:p>
            <a:pPr eaLnBrk="1" hangingPunct="1">
              <a:buFontTx/>
              <a:buNone/>
            </a:pPr>
            <a:r>
              <a:rPr lang="en-US" altLang="ja-JP" smtClean="0"/>
              <a:t>90</a:t>
            </a:r>
            <a:r>
              <a:rPr lang="ja-JP" altLang="en-US" smtClean="0"/>
              <a:t>年代～自由貿易協定で出遅れた東アジア</a:t>
            </a:r>
          </a:p>
          <a:p>
            <a:pPr eaLnBrk="1" hangingPunct="1">
              <a:buFontTx/>
              <a:buNone/>
            </a:pPr>
            <a:r>
              <a:rPr lang="ja-JP" altLang="en-US" smtClean="0"/>
              <a:t>（東アジア経済協議体をマレーシアが提唱したが、米国の反対により成立せず）</a:t>
            </a:r>
          </a:p>
          <a:p>
            <a:pPr eaLnBrk="1" hangingPunct="1">
              <a:buFontTx/>
              <a:buNone/>
            </a:pPr>
            <a:r>
              <a:rPr lang="ja-JP" altLang="en-US" smtClean="0"/>
              <a:t>→</a:t>
            </a:r>
            <a:r>
              <a:rPr lang="en-US" altLang="ja-JP" smtClean="0"/>
              <a:t>97</a:t>
            </a:r>
            <a:r>
              <a:rPr lang="ja-JP" altLang="en-US" smtClean="0"/>
              <a:t>年のアジア経済危機を経て、相互に資金を融通しあうシステム（チェンマイ・インシアティブ）など協力関係ができる</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68313" y="260350"/>
            <a:ext cx="8229600" cy="720725"/>
          </a:xfrm>
        </p:spPr>
        <p:txBody>
          <a:bodyPr/>
          <a:lstStyle/>
          <a:p>
            <a:pPr eaLnBrk="1" hangingPunct="1"/>
            <a:r>
              <a:rPr lang="ja-JP" altLang="en-US" sz="4000" smtClean="0"/>
              <a:t>中国・</a:t>
            </a:r>
            <a:r>
              <a:rPr lang="en-US" altLang="ja-JP" sz="4000" smtClean="0"/>
              <a:t>ASEAN</a:t>
            </a:r>
            <a:r>
              <a:rPr lang="ja-JP" altLang="en-US" sz="4000" smtClean="0"/>
              <a:t>自由貿易圏</a:t>
            </a:r>
          </a:p>
        </p:txBody>
      </p:sp>
      <p:sp>
        <p:nvSpPr>
          <p:cNvPr id="22531" name="Rectangle 3"/>
          <p:cNvSpPr>
            <a:spLocks noGrp="1" noChangeArrowheads="1"/>
          </p:cNvSpPr>
          <p:nvPr>
            <p:ph type="body" idx="1"/>
          </p:nvPr>
        </p:nvSpPr>
        <p:spPr>
          <a:xfrm>
            <a:off x="457200" y="1196975"/>
            <a:ext cx="8229600" cy="4929188"/>
          </a:xfrm>
        </p:spPr>
        <p:txBody>
          <a:bodyPr/>
          <a:lstStyle/>
          <a:p>
            <a:pPr eaLnBrk="1" hangingPunct="1">
              <a:buFontTx/>
              <a:buNone/>
            </a:pPr>
            <a:r>
              <a:rPr lang="en-US" altLang="ja-JP" smtClean="0"/>
              <a:t>02</a:t>
            </a:r>
            <a:r>
              <a:rPr lang="ja-JP" altLang="en-US" smtClean="0"/>
              <a:t>年　中国・</a:t>
            </a:r>
            <a:r>
              <a:rPr lang="en-US" altLang="ja-JP" smtClean="0"/>
              <a:t>ASEAN</a:t>
            </a:r>
            <a:r>
              <a:rPr lang="ja-JP" altLang="en-US" smtClean="0"/>
              <a:t>包括的経済協力枠組み合意→（</a:t>
            </a:r>
            <a:r>
              <a:rPr lang="en-US" altLang="ja-JP" smtClean="0"/>
              <a:t>10</a:t>
            </a:r>
            <a:r>
              <a:rPr lang="ja-JP" altLang="en-US" smtClean="0"/>
              <a:t>年以内に）</a:t>
            </a:r>
            <a:r>
              <a:rPr lang="ja-JP" altLang="en-US" smtClean="0">
                <a:solidFill>
                  <a:schemeClr val="hlink"/>
                </a:solidFill>
              </a:rPr>
              <a:t>中国・</a:t>
            </a:r>
            <a:r>
              <a:rPr lang="en-US" altLang="ja-JP" smtClean="0">
                <a:solidFill>
                  <a:schemeClr val="hlink"/>
                </a:solidFill>
              </a:rPr>
              <a:t>ASEAN</a:t>
            </a:r>
            <a:r>
              <a:rPr lang="ja-JP" altLang="en-US" smtClean="0">
                <a:solidFill>
                  <a:schemeClr val="hlink"/>
                </a:solidFill>
              </a:rPr>
              <a:t>自由貿易圏</a:t>
            </a:r>
          </a:p>
          <a:p>
            <a:pPr eaLnBrk="1" hangingPunct="1">
              <a:buFontTx/>
              <a:buNone/>
            </a:pPr>
            <a:r>
              <a:rPr lang="ja-JP" altLang="en-US" smtClean="0"/>
              <a:t>（</a:t>
            </a:r>
            <a:r>
              <a:rPr lang="en-US" altLang="ja-JP" smtClean="0"/>
              <a:t>FTA</a:t>
            </a:r>
            <a:r>
              <a:rPr lang="ja-JP" altLang="en-US" smtClean="0"/>
              <a:t>は当初日中韓</a:t>
            </a:r>
            <a:r>
              <a:rPr lang="en-US" altLang="ja-JP" smtClean="0"/>
              <a:t>+ASEAN</a:t>
            </a:r>
            <a:r>
              <a:rPr lang="ja-JP" altLang="en-US" smtClean="0"/>
              <a:t>がめざされたが、日中韓が進まなかったことから、中国</a:t>
            </a:r>
            <a:r>
              <a:rPr lang="en-US" altLang="ja-JP" smtClean="0"/>
              <a:t>+ASEAN</a:t>
            </a:r>
            <a:r>
              <a:rPr lang="ja-JP" altLang="en-US" smtClean="0"/>
              <a:t>が先行）</a:t>
            </a:r>
          </a:p>
          <a:p>
            <a:pPr eaLnBrk="1" hangingPunct="1">
              <a:buFontTx/>
              <a:buNone/>
            </a:pPr>
            <a:r>
              <a:rPr lang="en-US" altLang="ja-JP" sz="2400" smtClean="0"/>
              <a:t>03</a:t>
            </a:r>
            <a:r>
              <a:rPr lang="ja-JP" altLang="en-US" sz="2400" smtClean="0"/>
              <a:t>年</a:t>
            </a:r>
            <a:r>
              <a:rPr lang="en-US" altLang="ja-JP" sz="2400" smtClean="0"/>
              <a:t>10</a:t>
            </a:r>
            <a:r>
              <a:rPr lang="ja-JP" altLang="en-US" sz="2400" smtClean="0"/>
              <a:t>月　中国とタイ～野菜</a:t>
            </a:r>
            <a:r>
              <a:rPr lang="en-US" altLang="ja-JP" sz="2400" smtClean="0"/>
              <a:t>108</a:t>
            </a:r>
            <a:r>
              <a:rPr lang="ja-JP" altLang="en-US" sz="2400" smtClean="0"/>
              <a:t>品目、果物</a:t>
            </a:r>
            <a:r>
              <a:rPr lang="en-US" altLang="ja-JP" sz="2400" smtClean="0"/>
              <a:t>8</a:t>
            </a:r>
            <a:r>
              <a:rPr lang="ja-JP" altLang="en-US" sz="2400" smtClean="0"/>
              <a:t>品目で関税撤廃</a:t>
            </a:r>
          </a:p>
          <a:p>
            <a:pPr eaLnBrk="1" hangingPunct="1">
              <a:buFontTx/>
              <a:buNone/>
            </a:pPr>
            <a:r>
              <a:rPr lang="en-US" altLang="ja-JP" sz="2400" smtClean="0"/>
              <a:t>04</a:t>
            </a:r>
            <a:r>
              <a:rPr lang="ja-JP" altLang="en-US" sz="2400" smtClean="0"/>
              <a:t>年</a:t>
            </a:r>
            <a:r>
              <a:rPr lang="en-US" altLang="ja-JP" sz="2400" smtClean="0"/>
              <a:t>11</a:t>
            </a:r>
            <a:r>
              <a:rPr lang="ja-JP" altLang="en-US" sz="2400" smtClean="0"/>
              <a:t>月　中国・</a:t>
            </a:r>
            <a:r>
              <a:rPr lang="en-US" altLang="ja-JP" sz="2400" smtClean="0"/>
              <a:t>ASEAN</a:t>
            </a:r>
            <a:r>
              <a:rPr lang="ja-JP" altLang="en-US" sz="2400" smtClean="0"/>
              <a:t>包括的経済協力枠組み合意貨物貿易協定、紛争解決メカニズム合意</a:t>
            </a:r>
          </a:p>
          <a:p>
            <a:pPr eaLnBrk="1" hangingPunct="1">
              <a:buFontTx/>
              <a:buNone/>
            </a:pPr>
            <a:r>
              <a:rPr lang="en-US" altLang="ja-JP" sz="2400" smtClean="0"/>
              <a:t>07</a:t>
            </a:r>
            <a:r>
              <a:rPr lang="ja-JP" altLang="en-US" sz="2400" smtClean="0"/>
              <a:t>年</a:t>
            </a:r>
            <a:r>
              <a:rPr lang="en-US" altLang="ja-JP" sz="2400" smtClean="0"/>
              <a:t>1</a:t>
            </a:r>
            <a:r>
              <a:rPr lang="ja-JP" altLang="en-US" sz="2400" smtClean="0"/>
              <a:t>月　サービス貿易協定</a:t>
            </a:r>
          </a:p>
          <a:p>
            <a:pPr eaLnBrk="1" hangingPunct="1">
              <a:buFontTx/>
              <a:buNone/>
            </a:pPr>
            <a:r>
              <a:rPr lang="en-US" altLang="ja-JP" sz="2400" smtClean="0"/>
              <a:t>09</a:t>
            </a:r>
            <a:r>
              <a:rPr lang="ja-JP" altLang="en-US" sz="2400" smtClean="0"/>
              <a:t>年</a:t>
            </a:r>
            <a:r>
              <a:rPr lang="en-US" altLang="ja-JP" sz="2400" smtClean="0"/>
              <a:t>8</a:t>
            </a:r>
            <a:r>
              <a:rPr lang="ja-JP" altLang="en-US" sz="2400" smtClean="0"/>
              <a:t>月　投資協定</a:t>
            </a:r>
          </a:p>
          <a:p>
            <a:pPr eaLnBrk="1" hangingPunct="1">
              <a:buFontTx/>
              <a:buNone/>
            </a:pPr>
            <a:endParaRPr lang="en-US" altLang="ja-JP" smtClean="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539750" y="333375"/>
            <a:ext cx="8229600" cy="574675"/>
          </a:xfrm>
        </p:spPr>
        <p:txBody>
          <a:bodyPr/>
          <a:lstStyle/>
          <a:p>
            <a:pPr eaLnBrk="1" hangingPunct="1"/>
            <a:r>
              <a:rPr lang="ja-JP" altLang="en-US" sz="4000" smtClean="0"/>
              <a:t>中国・</a:t>
            </a:r>
            <a:r>
              <a:rPr lang="en-US" altLang="ja-JP" sz="4000" smtClean="0"/>
              <a:t>ASEAN</a:t>
            </a:r>
            <a:r>
              <a:rPr lang="ja-JP" altLang="en-US" sz="4000" smtClean="0"/>
              <a:t>自由貿易圏（２）</a:t>
            </a:r>
          </a:p>
        </p:txBody>
      </p:sp>
      <p:sp>
        <p:nvSpPr>
          <p:cNvPr id="23555" name="Rectangle 3"/>
          <p:cNvSpPr>
            <a:spLocks noGrp="1" noChangeArrowheads="1"/>
          </p:cNvSpPr>
          <p:nvPr>
            <p:ph type="body" idx="1"/>
          </p:nvPr>
        </p:nvSpPr>
        <p:spPr>
          <a:xfrm>
            <a:off x="250825" y="1125538"/>
            <a:ext cx="8229600" cy="5543550"/>
          </a:xfrm>
        </p:spPr>
        <p:txBody>
          <a:bodyPr/>
          <a:lstStyle/>
          <a:p>
            <a:pPr eaLnBrk="1" hangingPunct="1">
              <a:buFontTx/>
              <a:buNone/>
            </a:pPr>
            <a:r>
              <a:rPr lang="en-US" altLang="ja-JP" dirty="0" smtClean="0"/>
              <a:t>2010</a:t>
            </a:r>
            <a:r>
              <a:rPr lang="ja-JP" altLang="en-US" dirty="0" smtClean="0"/>
              <a:t>年に関税撤廃（</a:t>
            </a:r>
            <a:r>
              <a:rPr lang="en-US" altLang="ja-JP" dirty="0" smtClean="0"/>
              <a:t>CLMV</a:t>
            </a:r>
            <a:r>
              <a:rPr lang="ja-JP" altLang="en-US" dirty="0" smtClean="0"/>
              <a:t>は</a:t>
            </a:r>
            <a:r>
              <a:rPr lang="en-US" altLang="ja-JP" dirty="0" smtClean="0"/>
              <a:t>15</a:t>
            </a:r>
            <a:r>
              <a:rPr lang="ja-JP" altLang="en-US" dirty="0" smtClean="0"/>
              <a:t>年）</a:t>
            </a:r>
          </a:p>
          <a:p>
            <a:pPr eaLnBrk="1" hangingPunct="1">
              <a:buFontTx/>
              <a:buNone/>
            </a:pPr>
            <a:r>
              <a:rPr lang="en-US" altLang="ja-JP" sz="2800" dirty="0" smtClean="0"/>
              <a:t>2010</a:t>
            </a:r>
            <a:r>
              <a:rPr lang="ja-JP" altLang="en-US" sz="2800" dirty="0" smtClean="0"/>
              <a:t>年中国の対</a:t>
            </a:r>
            <a:r>
              <a:rPr lang="en-US" altLang="ja-JP" sz="2800" dirty="0" smtClean="0"/>
              <a:t>ASEAN</a:t>
            </a:r>
            <a:r>
              <a:rPr lang="ja-JP" altLang="en-US" sz="2800" dirty="0" smtClean="0"/>
              <a:t>輸出</a:t>
            </a:r>
            <a:r>
              <a:rPr lang="en-US" altLang="ja-JP" sz="2800" dirty="0" smtClean="0"/>
              <a:t>30.1</a:t>
            </a:r>
            <a:r>
              <a:rPr lang="ja-JP" altLang="en-US" sz="2800" dirty="0" smtClean="0"/>
              <a:t>％増（</a:t>
            </a:r>
            <a:r>
              <a:rPr lang="en-US" altLang="ja-JP" sz="2800" dirty="0" smtClean="0"/>
              <a:t>1382</a:t>
            </a:r>
            <a:r>
              <a:rPr lang="ja-JP" altLang="en-US" sz="2800" dirty="0" smtClean="0"/>
              <a:t>億㌦）、輸入</a:t>
            </a:r>
            <a:r>
              <a:rPr lang="en-US" altLang="ja-JP" sz="2800" dirty="0" smtClean="0"/>
              <a:t>44.8</a:t>
            </a:r>
            <a:r>
              <a:rPr lang="ja-JP" altLang="en-US" sz="2800" dirty="0" smtClean="0"/>
              <a:t>％増（</a:t>
            </a:r>
            <a:r>
              <a:rPr lang="en-US" altLang="ja-JP" sz="2800" dirty="0" smtClean="0"/>
              <a:t>1546</a:t>
            </a:r>
            <a:r>
              <a:rPr lang="ja-JP" altLang="en-US" sz="2800" dirty="0" smtClean="0"/>
              <a:t>億㌦）</a:t>
            </a:r>
            <a:endParaRPr lang="en-US" altLang="ja-JP" sz="2800" dirty="0" smtClean="0"/>
          </a:p>
          <a:p>
            <a:pPr eaLnBrk="1" hangingPunct="1">
              <a:buFontTx/>
              <a:buNone/>
            </a:pPr>
            <a:r>
              <a:rPr lang="en-US" altLang="ja-JP" sz="1600" dirty="0" smtClean="0"/>
              <a:t>15</a:t>
            </a:r>
            <a:r>
              <a:rPr lang="ja-JP" altLang="en-US" sz="1600" dirty="0" smtClean="0"/>
              <a:t>年は輸出</a:t>
            </a:r>
            <a:r>
              <a:rPr lang="en-US" altLang="ja-JP" sz="1600" dirty="0" smtClean="0"/>
              <a:t>2.0</a:t>
            </a:r>
            <a:r>
              <a:rPr lang="ja-JP" altLang="en-US" sz="1600" dirty="0" smtClean="0"/>
              <a:t>％増の</a:t>
            </a:r>
            <a:r>
              <a:rPr lang="en-US" altLang="ja-JP" sz="1600" dirty="0" smtClean="0"/>
              <a:t>2775</a:t>
            </a:r>
            <a:r>
              <a:rPr lang="ja-JP" altLang="en-US" sz="1600" dirty="0" smtClean="0"/>
              <a:t>億㌦、輸入</a:t>
            </a:r>
            <a:r>
              <a:rPr lang="en-US" altLang="ja-JP" sz="1600" dirty="0" smtClean="0"/>
              <a:t>6.5</a:t>
            </a:r>
            <a:r>
              <a:rPr lang="ja-JP" altLang="en-US" sz="1600" dirty="0" smtClean="0"/>
              <a:t>％減の</a:t>
            </a:r>
            <a:r>
              <a:rPr lang="en-US" altLang="ja-JP" sz="1600" dirty="0" smtClean="0"/>
              <a:t>1947</a:t>
            </a:r>
            <a:r>
              <a:rPr lang="ja-JP" altLang="en-US" sz="1600" dirty="0" smtClean="0"/>
              <a:t>億㌦</a:t>
            </a:r>
            <a:endParaRPr lang="en-US" altLang="ja-JP" sz="1600" dirty="0" smtClean="0"/>
          </a:p>
          <a:p>
            <a:pPr eaLnBrk="1" hangingPunct="1">
              <a:buFontTx/>
              <a:buNone/>
            </a:pPr>
            <a:r>
              <a:rPr lang="en-US" altLang="ja-JP" sz="1600" dirty="0" smtClean="0"/>
              <a:t>16</a:t>
            </a:r>
            <a:r>
              <a:rPr lang="ja-JP" altLang="en-US" sz="1600" dirty="0" smtClean="0"/>
              <a:t>年の輸出は</a:t>
            </a:r>
            <a:r>
              <a:rPr lang="en-US" altLang="ja-JP" sz="1600" dirty="0" smtClean="0"/>
              <a:t>7.7</a:t>
            </a:r>
            <a:r>
              <a:rPr lang="ja-JP" altLang="en-US" sz="1600" dirty="0" smtClean="0"/>
              <a:t>％減の</a:t>
            </a:r>
            <a:r>
              <a:rPr lang="en-US" altLang="ja-JP" sz="1600" dirty="0" smtClean="0"/>
              <a:t>2560</a:t>
            </a:r>
            <a:r>
              <a:rPr lang="ja-JP" altLang="en-US" sz="1600" dirty="0" smtClean="0"/>
              <a:t>億㌦、輸入</a:t>
            </a:r>
            <a:r>
              <a:rPr lang="en-US" altLang="ja-JP" sz="1600" dirty="0" smtClean="0"/>
              <a:t>0.9</a:t>
            </a:r>
            <a:r>
              <a:rPr lang="ja-JP" altLang="en-US" sz="1600" dirty="0" smtClean="0"/>
              <a:t>％増の</a:t>
            </a:r>
            <a:r>
              <a:rPr lang="en-US" altLang="ja-JP" sz="1600" dirty="0" smtClean="0"/>
              <a:t>1962</a:t>
            </a:r>
            <a:r>
              <a:rPr lang="ja-JP" altLang="en-US" sz="1600" dirty="0" smtClean="0"/>
              <a:t>億㌦</a:t>
            </a:r>
            <a:endParaRPr lang="en-US" altLang="ja-JP" sz="1600" dirty="0" smtClean="0"/>
          </a:p>
          <a:p>
            <a:pPr eaLnBrk="1" hangingPunct="1">
              <a:buFontTx/>
              <a:buNone/>
            </a:pPr>
            <a:endParaRPr lang="ja-JP" altLang="en-US" sz="1600" dirty="0" smtClean="0"/>
          </a:p>
          <a:p>
            <a:pPr eaLnBrk="1" hangingPunct="1">
              <a:buFontTx/>
              <a:buNone/>
            </a:pPr>
            <a:endParaRPr lang="en-US" altLang="ja-JP" sz="2800" dirty="0" smtClean="0"/>
          </a:p>
        </p:txBody>
      </p:sp>
      <p:graphicFrame>
        <p:nvGraphicFramePr>
          <p:cNvPr id="6" name="グラフ 5"/>
          <p:cNvGraphicFramePr>
            <a:graphicFrameLocks/>
          </p:cNvGraphicFramePr>
          <p:nvPr>
            <p:extLst>
              <p:ext uri="{D42A27DB-BD31-4B8C-83A1-F6EECF244321}">
                <p14:modId xmlns:p14="http://schemas.microsoft.com/office/powerpoint/2010/main" val="236459263"/>
              </p:ext>
            </p:extLst>
          </p:nvPr>
        </p:nvGraphicFramePr>
        <p:xfrm>
          <a:off x="755576" y="3429000"/>
          <a:ext cx="7344816" cy="3240088"/>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457200" y="274638"/>
            <a:ext cx="8229600" cy="706437"/>
          </a:xfrm>
        </p:spPr>
        <p:txBody>
          <a:bodyPr/>
          <a:lstStyle/>
          <a:p>
            <a:pPr eaLnBrk="1" hangingPunct="1"/>
            <a:r>
              <a:rPr lang="en-US" altLang="ja-JP" sz="4000" smtClean="0"/>
              <a:t>ASEAN</a:t>
            </a:r>
            <a:r>
              <a:rPr lang="ja-JP" altLang="en-US" sz="4000" smtClean="0"/>
              <a:t>との地域統合の進展</a:t>
            </a:r>
            <a:br>
              <a:rPr lang="ja-JP" altLang="en-US" sz="4000" smtClean="0"/>
            </a:br>
            <a:r>
              <a:rPr lang="ja-JP" altLang="en-US" sz="4000" smtClean="0"/>
              <a:t>～大メコン圏～</a:t>
            </a:r>
          </a:p>
        </p:txBody>
      </p:sp>
      <p:pic>
        <p:nvPicPr>
          <p:cNvPr id="24579" name="図 1" descr="Macintosh HD:Users:kushidakeiji:Desktop:se_asia_pac_pol3.pdf"/>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1692275" y="1700213"/>
            <a:ext cx="5111750" cy="446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4580" name="Rectangle 6"/>
          <p:cNvSpPr>
            <a:spLocks noChangeArrowheads="1"/>
          </p:cNvSpPr>
          <p:nvPr/>
        </p:nvSpPr>
        <p:spPr bwMode="auto">
          <a:xfrm>
            <a:off x="4140200" y="2636838"/>
            <a:ext cx="1655763" cy="360362"/>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1800"/>
              <a:t>南北経済回廊</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457200" y="274638"/>
            <a:ext cx="8229600" cy="706437"/>
          </a:xfrm>
        </p:spPr>
        <p:txBody>
          <a:bodyPr/>
          <a:lstStyle/>
          <a:p>
            <a:pPr eaLnBrk="1" hangingPunct="1"/>
            <a:r>
              <a:rPr lang="ja-JP" altLang="en-US" sz="4000" smtClean="0"/>
              <a:t>開発協力と問題</a:t>
            </a:r>
          </a:p>
        </p:txBody>
      </p:sp>
      <p:sp>
        <p:nvSpPr>
          <p:cNvPr id="25603" name="Rectangle 3"/>
          <p:cNvSpPr>
            <a:spLocks noGrp="1" noChangeArrowheads="1"/>
          </p:cNvSpPr>
          <p:nvPr>
            <p:ph type="body" idx="1"/>
          </p:nvPr>
        </p:nvSpPr>
        <p:spPr>
          <a:xfrm>
            <a:off x="457200" y="1125538"/>
            <a:ext cx="8229600" cy="5472112"/>
          </a:xfrm>
        </p:spPr>
        <p:txBody>
          <a:bodyPr/>
          <a:lstStyle/>
          <a:p>
            <a:pPr eaLnBrk="1" hangingPunct="1">
              <a:buFontTx/>
              <a:buNone/>
            </a:pPr>
            <a:r>
              <a:rPr lang="ja-JP" altLang="en-US" smtClean="0"/>
              <a:t>北部湾（トンキン湾）開発～主にベトナムと</a:t>
            </a:r>
          </a:p>
          <a:p>
            <a:pPr eaLnBrk="1" hangingPunct="1">
              <a:buFontTx/>
              <a:buNone/>
            </a:pPr>
            <a:r>
              <a:rPr lang="ja-JP" altLang="en-US" smtClean="0"/>
              <a:t>　海底油田や水産資源の問題あるも</a:t>
            </a:r>
          </a:p>
          <a:p>
            <a:pPr eaLnBrk="1" hangingPunct="1">
              <a:buFontTx/>
              <a:buNone/>
            </a:pPr>
            <a:r>
              <a:rPr lang="ja-JP" altLang="en-US" smtClean="0"/>
              <a:t>　→領海線画定協定、漁業協力協定（</a:t>
            </a:r>
            <a:r>
              <a:rPr lang="en-US" altLang="ja-JP" smtClean="0"/>
              <a:t>00</a:t>
            </a:r>
            <a:r>
              <a:rPr lang="ja-JP" altLang="en-US" smtClean="0"/>
              <a:t>年</a:t>
            </a:r>
            <a:r>
              <a:rPr lang="en-US" altLang="ja-JP" smtClean="0"/>
              <a:t>12</a:t>
            </a:r>
            <a:r>
              <a:rPr lang="ja-JP" altLang="en-US" smtClean="0"/>
              <a:t>月調印）</a:t>
            </a:r>
          </a:p>
          <a:p>
            <a:pPr eaLnBrk="1" hangingPunct="1">
              <a:buFontTx/>
              <a:buNone/>
            </a:pPr>
            <a:endParaRPr lang="ja-JP" altLang="en-US" smtClean="0"/>
          </a:p>
          <a:p>
            <a:pPr eaLnBrk="1" hangingPunct="1">
              <a:buFontTx/>
              <a:buNone/>
            </a:pPr>
            <a:r>
              <a:rPr lang="ja-JP" altLang="en-US" smtClean="0"/>
              <a:t>中越辺境貿易</a:t>
            </a:r>
          </a:p>
          <a:p>
            <a:pPr eaLnBrk="1" hangingPunct="1">
              <a:buFontTx/>
              <a:buNone/>
            </a:pPr>
            <a:r>
              <a:rPr lang="ja-JP" altLang="en-US" smtClean="0"/>
              <a:t>　ベトナム側税関が週末に休日になるために通関が滞る</a:t>
            </a:r>
          </a:p>
          <a:p>
            <a:pPr eaLnBrk="1" hangingPunct="1">
              <a:buFontTx/>
              <a:buNone/>
            </a:pPr>
            <a:endParaRPr lang="en-US" altLang="ja-JP" smtClean="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457200" y="274638"/>
            <a:ext cx="8229600" cy="850900"/>
          </a:xfrm>
        </p:spPr>
        <p:txBody>
          <a:bodyPr/>
          <a:lstStyle/>
          <a:p>
            <a:pPr eaLnBrk="1" hangingPunct="1"/>
            <a:r>
              <a:rPr lang="ja-JP" altLang="en-US" smtClean="0"/>
              <a:t>残る問題点</a:t>
            </a:r>
          </a:p>
        </p:txBody>
      </p:sp>
      <p:sp>
        <p:nvSpPr>
          <p:cNvPr id="26627" name="Rectangle 3"/>
          <p:cNvSpPr>
            <a:spLocks noGrp="1" noChangeArrowheads="1"/>
          </p:cNvSpPr>
          <p:nvPr>
            <p:ph type="body" idx="1"/>
          </p:nvPr>
        </p:nvSpPr>
        <p:spPr>
          <a:xfrm>
            <a:off x="323850" y="1125538"/>
            <a:ext cx="8229600" cy="5543550"/>
          </a:xfrm>
        </p:spPr>
        <p:txBody>
          <a:bodyPr/>
          <a:lstStyle/>
          <a:p>
            <a:pPr eaLnBrk="1" hangingPunct="1">
              <a:lnSpc>
                <a:spcPct val="80000"/>
              </a:lnSpc>
              <a:buFontTx/>
              <a:buNone/>
            </a:pPr>
            <a:r>
              <a:rPr lang="ja-JP" altLang="en-US" sz="2800" dirty="0" smtClean="0">
                <a:solidFill>
                  <a:schemeClr val="hlink"/>
                </a:solidFill>
              </a:rPr>
              <a:t>ミャンマーとの問題</a:t>
            </a:r>
          </a:p>
          <a:p>
            <a:pPr eaLnBrk="1" hangingPunct="1">
              <a:lnSpc>
                <a:spcPct val="80000"/>
              </a:lnSpc>
              <a:buFontTx/>
              <a:buNone/>
            </a:pPr>
            <a:r>
              <a:rPr lang="ja-JP" altLang="en-US" sz="2800" dirty="0" smtClean="0"/>
              <a:t>ミャンマーから雲南省へパイプライン敷設中</a:t>
            </a:r>
          </a:p>
          <a:p>
            <a:pPr eaLnBrk="1" hangingPunct="1">
              <a:lnSpc>
                <a:spcPct val="80000"/>
              </a:lnSpc>
              <a:buFontTx/>
              <a:buNone/>
            </a:pPr>
            <a:r>
              <a:rPr lang="ja-JP" altLang="en-US" sz="2800" dirty="0" smtClean="0"/>
              <a:t>（安全性に問題あるマラッカ海峡を通過しないで陸上輸送）→現軍事政権を利することに</a:t>
            </a:r>
          </a:p>
          <a:p>
            <a:pPr eaLnBrk="1" hangingPunct="1">
              <a:lnSpc>
                <a:spcPct val="80000"/>
              </a:lnSpc>
              <a:buFontTx/>
              <a:buNone/>
            </a:pPr>
            <a:r>
              <a:rPr lang="ja-JP" altLang="en-US" sz="2800" dirty="0" smtClean="0"/>
              <a:t>ミャンマーの民主化に伴って中国との間に軋轢</a:t>
            </a:r>
          </a:p>
          <a:p>
            <a:pPr eaLnBrk="1" hangingPunct="1">
              <a:lnSpc>
                <a:spcPct val="80000"/>
              </a:lnSpc>
              <a:buFontTx/>
              <a:buNone/>
            </a:pPr>
            <a:r>
              <a:rPr lang="ja-JP" altLang="en-US" sz="2800" dirty="0" smtClean="0">
                <a:solidFill>
                  <a:schemeClr val="hlink"/>
                </a:solidFill>
              </a:rPr>
              <a:t>領土問題</a:t>
            </a:r>
          </a:p>
          <a:p>
            <a:pPr eaLnBrk="1" hangingPunct="1">
              <a:lnSpc>
                <a:spcPct val="80000"/>
              </a:lnSpc>
              <a:buFontTx/>
              <a:buNone/>
            </a:pPr>
            <a:r>
              <a:rPr lang="ja-JP" altLang="en-US" sz="2800" dirty="0" smtClean="0"/>
              <a:t>南沙</a:t>
            </a:r>
            <a:r>
              <a:rPr lang="en-US" altLang="ja-JP" sz="2800" dirty="0" smtClean="0"/>
              <a:t>(</a:t>
            </a:r>
            <a:r>
              <a:rPr lang="ja-JP" altLang="en-US" sz="2800" dirty="0" smtClean="0"/>
              <a:t>スプラトリー）・西沙（パラセル）諸島</a:t>
            </a:r>
          </a:p>
          <a:p>
            <a:pPr eaLnBrk="1" hangingPunct="1">
              <a:lnSpc>
                <a:spcPct val="80000"/>
              </a:lnSpc>
              <a:buFontTx/>
              <a:buNone/>
            </a:pPr>
            <a:r>
              <a:rPr lang="ja-JP" altLang="en-US" sz="2800" dirty="0" smtClean="0"/>
              <a:t>→原油→フィリピン、ベトナムと共同探査</a:t>
            </a:r>
          </a:p>
          <a:p>
            <a:pPr eaLnBrk="1" hangingPunct="1">
              <a:lnSpc>
                <a:spcPct val="80000"/>
              </a:lnSpc>
              <a:buFontTx/>
              <a:buNone/>
            </a:pPr>
            <a:r>
              <a:rPr lang="en-US" altLang="ja-JP" sz="2800" dirty="0" smtClean="0"/>
              <a:t>02</a:t>
            </a:r>
            <a:r>
              <a:rPr lang="ja-JP" altLang="en-US" sz="2800" dirty="0" smtClean="0"/>
              <a:t>年</a:t>
            </a:r>
            <a:r>
              <a:rPr lang="en-US" altLang="ja-JP" sz="2800" dirty="0" smtClean="0"/>
              <a:t>(</a:t>
            </a:r>
            <a:r>
              <a:rPr lang="ja-JP" altLang="en-US" sz="2800" dirty="0" smtClean="0"/>
              <a:t>南シナ海問題を平和的に解決する「行動宣言」→</a:t>
            </a:r>
            <a:r>
              <a:rPr lang="en-US" altLang="ja-JP" sz="2800" dirty="0" smtClean="0"/>
              <a:t>ASEAN</a:t>
            </a:r>
            <a:r>
              <a:rPr lang="ja-JP" altLang="en-US" sz="2800" dirty="0" smtClean="0"/>
              <a:t>側は法的拘束力のある「行動規範」への格上げを求めている</a:t>
            </a:r>
          </a:p>
          <a:p>
            <a:pPr eaLnBrk="1" hangingPunct="1">
              <a:lnSpc>
                <a:spcPct val="80000"/>
              </a:lnSpc>
              <a:buFontTx/>
              <a:buNone/>
            </a:pPr>
            <a:r>
              <a:rPr lang="ja-JP" altLang="en-US" sz="2800" dirty="0" smtClean="0"/>
              <a:t>→</a:t>
            </a:r>
            <a:r>
              <a:rPr lang="en-US" altLang="ja-JP" sz="2800" dirty="0" smtClean="0"/>
              <a:t>14</a:t>
            </a:r>
            <a:r>
              <a:rPr lang="ja-JP" altLang="en-US" sz="2800" dirty="0" smtClean="0"/>
              <a:t>年～西沙に海底掘削装置建設（ベトナムとの紛争）</a:t>
            </a:r>
            <a:r>
              <a:rPr lang="en-US" altLang="ja-JP" sz="2800" dirty="0" smtClean="0"/>
              <a:t>,</a:t>
            </a:r>
            <a:r>
              <a:rPr lang="ja-JP" altLang="en-US" sz="2800" dirty="0" smtClean="0"/>
              <a:t>南沙で岩礁の埋め立て（フィリピンと紛争）</a:t>
            </a:r>
            <a:endParaRPr lang="en-US" altLang="ja-JP" sz="2800" dirty="0" smtClean="0"/>
          </a:p>
          <a:p>
            <a:pPr eaLnBrk="1" hangingPunct="1">
              <a:lnSpc>
                <a:spcPct val="80000"/>
              </a:lnSpc>
              <a:buFontTx/>
              <a:buNone/>
            </a:pPr>
            <a:r>
              <a:rPr lang="ja-JP" altLang="en-US" sz="2800" dirty="0" smtClean="0"/>
              <a:t>→</a:t>
            </a:r>
            <a:r>
              <a:rPr lang="en-US" altLang="ja-JP" sz="2800" dirty="0" smtClean="0"/>
              <a:t>16</a:t>
            </a:r>
            <a:r>
              <a:rPr lang="ja-JP" altLang="en-US" sz="2800" dirty="0" smtClean="0"/>
              <a:t>年　仲裁裁判所は中国の主張に根拠無との判断</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タイトル 1"/>
          <p:cNvSpPr>
            <a:spLocks noGrp="1"/>
          </p:cNvSpPr>
          <p:nvPr>
            <p:ph type="title"/>
          </p:nvPr>
        </p:nvSpPr>
        <p:spPr/>
        <p:txBody>
          <a:bodyPr/>
          <a:lstStyle/>
          <a:p>
            <a:endParaRPr lang="zh-CN" altLang="en-US" smtClean="0"/>
          </a:p>
        </p:txBody>
      </p:sp>
      <p:pic>
        <p:nvPicPr>
          <p:cNvPr id="27651" name="コンテンツ プレースホルダー 3"/>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900113" y="2276475"/>
            <a:ext cx="3384550" cy="3384550"/>
          </a:xfrm>
        </p:spPr>
      </p:pic>
      <p:pic>
        <p:nvPicPr>
          <p:cNvPr id="27652" name="図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427538" y="2105025"/>
            <a:ext cx="3889375" cy="3627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3" name="正方形/長方形 5"/>
          <p:cNvSpPr>
            <a:spLocks noChangeArrowheads="1"/>
          </p:cNvSpPr>
          <p:nvPr/>
        </p:nvSpPr>
        <p:spPr bwMode="auto">
          <a:xfrm>
            <a:off x="4427538" y="5805488"/>
            <a:ext cx="4259262" cy="431800"/>
          </a:xfrm>
          <a:prstGeom prst="rect">
            <a:avLst/>
          </a:prstGeom>
          <a:solidFill>
            <a:schemeClr val="bg1"/>
          </a:solidFill>
          <a:ln w="9525" algn="ctr">
            <a:solidFill>
              <a:schemeClr val="tx1"/>
            </a:solidFill>
            <a:round/>
            <a:headEnd/>
            <a:tailEnd/>
          </a:ln>
        </p:spPr>
        <p:txBody>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zh-CN" sz="1800"/>
              <a:t>12</a:t>
            </a:r>
            <a:r>
              <a:rPr lang="ja-JP" altLang="en-US" sz="1800"/>
              <a:t>年</a:t>
            </a:r>
            <a:r>
              <a:rPr lang="en-US" altLang="ja-JP" sz="1800"/>
              <a:t>3</a:t>
            </a:r>
            <a:r>
              <a:rPr lang="ja-JP" altLang="en-US" sz="1800"/>
              <a:t>月→</a:t>
            </a:r>
            <a:r>
              <a:rPr lang="en-US" altLang="ja-JP" sz="1800"/>
              <a:t>13</a:t>
            </a:r>
            <a:r>
              <a:rPr lang="ja-JP" altLang="en-US" sz="1800"/>
              <a:t>年</a:t>
            </a:r>
            <a:r>
              <a:rPr lang="en-US" altLang="ja-JP" sz="1800"/>
              <a:t>2</a:t>
            </a:r>
            <a:r>
              <a:rPr lang="ja-JP" altLang="en-US" sz="1800"/>
              <a:t>月→</a:t>
            </a:r>
            <a:r>
              <a:rPr lang="en-US" altLang="ja-JP" sz="1800"/>
              <a:t>14</a:t>
            </a:r>
            <a:r>
              <a:rPr lang="ja-JP" altLang="en-US" sz="1800"/>
              <a:t>年</a:t>
            </a:r>
            <a:r>
              <a:rPr lang="en-US" altLang="ja-JP" sz="1800"/>
              <a:t>3</a:t>
            </a:r>
            <a:r>
              <a:rPr lang="ja-JP" altLang="en-US" sz="1800"/>
              <a:t>月→</a:t>
            </a:r>
            <a:r>
              <a:rPr lang="en-US" altLang="ja-JP" sz="1800"/>
              <a:t>15</a:t>
            </a:r>
            <a:r>
              <a:rPr lang="ja-JP" altLang="en-US" sz="1800"/>
              <a:t>年</a:t>
            </a:r>
            <a:r>
              <a:rPr lang="en-US" altLang="ja-JP" sz="1800"/>
              <a:t>5</a:t>
            </a:r>
            <a:r>
              <a:rPr lang="ja-JP" altLang="en-US" sz="1800"/>
              <a:t>月</a:t>
            </a:r>
            <a:endParaRPr lang="zh-CN" altLang="en-US" sz="180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457200" y="274638"/>
            <a:ext cx="8229600" cy="849312"/>
          </a:xfrm>
        </p:spPr>
        <p:txBody>
          <a:bodyPr/>
          <a:lstStyle/>
          <a:p>
            <a:pPr eaLnBrk="1" hangingPunct="1"/>
            <a:r>
              <a:rPr lang="en-US" altLang="ja-JP" smtClean="0"/>
              <a:t>ASEAN</a:t>
            </a:r>
            <a:r>
              <a:rPr lang="ja-JP" altLang="en-US" smtClean="0"/>
              <a:t>市場での日中</a:t>
            </a:r>
          </a:p>
        </p:txBody>
      </p:sp>
      <p:graphicFrame>
        <p:nvGraphicFramePr>
          <p:cNvPr id="5" name="コンテンツ プレースホルダー 4"/>
          <p:cNvGraphicFramePr>
            <a:graphicFrameLocks noGrp="1"/>
          </p:cNvGraphicFramePr>
          <p:nvPr>
            <p:ph idx="1"/>
            <p:extLst>
              <p:ext uri="{D42A27DB-BD31-4B8C-83A1-F6EECF244321}">
                <p14:modId xmlns:p14="http://schemas.microsoft.com/office/powerpoint/2010/main" val="1452058081"/>
              </p:ext>
            </p:extLst>
          </p:nvPr>
        </p:nvGraphicFramePr>
        <p:xfrm>
          <a:off x="457200" y="1196752"/>
          <a:ext cx="8229600" cy="4929411"/>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57200" y="274638"/>
            <a:ext cx="8229600" cy="706437"/>
          </a:xfrm>
        </p:spPr>
        <p:txBody>
          <a:bodyPr/>
          <a:lstStyle/>
          <a:p>
            <a:pPr eaLnBrk="1" hangingPunct="1"/>
            <a:r>
              <a:rPr lang="ja-JP" altLang="en-US" sz="4000" smtClean="0"/>
              <a:t>アフリカとの関係</a:t>
            </a:r>
          </a:p>
        </p:txBody>
      </p:sp>
      <p:sp>
        <p:nvSpPr>
          <p:cNvPr id="29699" name="Rectangle 3"/>
          <p:cNvSpPr>
            <a:spLocks noGrp="1" noChangeArrowheads="1"/>
          </p:cNvSpPr>
          <p:nvPr>
            <p:ph type="body" idx="1"/>
          </p:nvPr>
        </p:nvSpPr>
        <p:spPr>
          <a:xfrm>
            <a:off x="457200" y="1052513"/>
            <a:ext cx="8229600" cy="5073650"/>
          </a:xfrm>
        </p:spPr>
        <p:txBody>
          <a:bodyPr/>
          <a:lstStyle/>
          <a:p>
            <a:pPr eaLnBrk="1" hangingPunct="1">
              <a:buFontTx/>
              <a:buNone/>
            </a:pPr>
            <a:r>
              <a:rPr lang="ja-JP" altLang="en-US" smtClean="0"/>
              <a:t>中ソ対立、東西冷戦の時代～アフリカへの援助</a:t>
            </a:r>
          </a:p>
          <a:p>
            <a:pPr eaLnBrk="1" hangingPunct="1">
              <a:buFontTx/>
              <a:buNone/>
            </a:pPr>
            <a:r>
              <a:rPr lang="ja-JP" altLang="en-US" smtClean="0"/>
              <a:t>→国際社会における支持を必要としたため</a:t>
            </a:r>
          </a:p>
          <a:p>
            <a:pPr eaLnBrk="1" hangingPunct="1">
              <a:buFontTx/>
              <a:buNone/>
            </a:pPr>
            <a:r>
              <a:rPr lang="ja-JP" altLang="en-US" smtClean="0"/>
              <a:t>例えばタンザン鉄道（タンザニアとザンビアを結ぶ鉄道）→</a:t>
            </a:r>
            <a:r>
              <a:rPr lang="en-US" altLang="ja-JP" smtClean="0"/>
              <a:t>75</a:t>
            </a:r>
            <a:r>
              <a:rPr lang="ja-JP" altLang="en-US" smtClean="0"/>
              <a:t>年</a:t>
            </a:r>
            <a:r>
              <a:rPr lang="en-US" altLang="ja-JP" smtClean="0"/>
              <a:t>10</a:t>
            </a:r>
            <a:r>
              <a:rPr lang="ja-JP" altLang="en-US" smtClean="0"/>
              <a:t>月に開通（</a:t>
            </a:r>
            <a:r>
              <a:rPr lang="en-US" altLang="ja-JP" smtClean="0"/>
              <a:t>1</a:t>
            </a:r>
            <a:r>
              <a:rPr lang="ja-JP" altLang="en-US" smtClean="0"/>
              <a:t>億</a:t>
            </a:r>
            <a:r>
              <a:rPr lang="en-US" altLang="ja-JP" smtClean="0"/>
              <a:t>8900</a:t>
            </a:r>
            <a:r>
              <a:rPr lang="ja-JP" altLang="en-US" smtClean="0"/>
              <a:t>万㌦）</a:t>
            </a:r>
          </a:p>
          <a:p>
            <a:pPr eaLnBrk="1" hangingPunct="1">
              <a:buFontTx/>
              <a:buNone/>
            </a:pPr>
            <a:r>
              <a:rPr lang="ja-JP" altLang="en-US" smtClean="0"/>
              <a:t>　→政治的な面が優先され赤字に陥る</a:t>
            </a:r>
          </a:p>
          <a:p>
            <a:pPr eaLnBrk="1" hangingPunct="1">
              <a:buFontTx/>
              <a:buNone/>
            </a:pPr>
            <a:r>
              <a:rPr lang="ja-JP" altLang="en-US" smtClean="0"/>
              <a:t>（改革開放後はしばらくは自国の経済建設が忙しかったので、援助は少なく）</a:t>
            </a:r>
          </a:p>
          <a:p>
            <a:pPr eaLnBrk="1" hangingPunct="1">
              <a:buFontTx/>
              <a:buNone/>
            </a:pPr>
            <a:r>
              <a:rPr lang="en-US" altLang="ja-JP" smtClean="0"/>
              <a:t>2000</a:t>
            </a:r>
            <a:r>
              <a:rPr lang="ja-JP" altLang="en-US" smtClean="0"/>
              <a:t>年　中国・アフリカ・フォーラム</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57200" y="274638"/>
            <a:ext cx="8229600" cy="633412"/>
          </a:xfrm>
        </p:spPr>
        <p:txBody>
          <a:bodyPr/>
          <a:lstStyle/>
          <a:p>
            <a:pPr eaLnBrk="1" hangingPunct="1"/>
            <a:r>
              <a:rPr lang="ja-JP" altLang="en-US" sz="4000" smtClean="0"/>
              <a:t>中国ーアフリカ経済関係</a:t>
            </a:r>
          </a:p>
        </p:txBody>
      </p:sp>
      <p:sp>
        <p:nvSpPr>
          <p:cNvPr id="30723" name="Rectangle 3"/>
          <p:cNvSpPr>
            <a:spLocks noGrp="1" noChangeArrowheads="1"/>
          </p:cNvSpPr>
          <p:nvPr>
            <p:ph type="body" idx="1"/>
          </p:nvPr>
        </p:nvSpPr>
        <p:spPr>
          <a:xfrm>
            <a:off x="468313" y="1125538"/>
            <a:ext cx="8229600" cy="5472112"/>
          </a:xfrm>
        </p:spPr>
        <p:txBody>
          <a:bodyPr/>
          <a:lstStyle/>
          <a:p>
            <a:pPr eaLnBrk="1" hangingPunct="1">
              <a:buFontTx/>
              <a:buNone/>
            </a:pPr>
            <a:r>
              <a:rPr lang="ja-JP" altLang="en-US" dirty="0" smtClean="0"/>
              <a:t>貿易～</a:t>
            </a:r>
            <a:r>
              <a:rPr lang="en-US" altLang="ja-JP" dirty="0" smtClean="0"/>
              <a:t>02-08</a:t>
            </a:r>
            <a:r>
              <a:rPr lang="ja-JP" altLang="en-US" dirty="0" smtClean="0"/>
              <a:t>年毎年</a:t>
            </a:r>
            <a:r>
              <a:rPr lang="en-US" altLang="ja-JP" dirty="0" smtClean="0"/>
              <a:t>30</a:t>
            </a:r>
            <a:r>
              <a:rPr lang="ja-JP" altLang="en-US" dirty="0" smtClean="0"/>
              <a:t>％以上の増</a:t>
            </a:r>
          </a:p>
          <a:p>
            <a:pPr eaLnBrk="1" hangingPunct="1">
              <a:buFontTx/>
              <a:buNone/>
            </a:pPr>
            <a:r>
              <a:rPr lang="en-US" altLang="ja-JP" sz="2400" dirty="0" smtClean="0"/>
              <a:t>(09</a:t>
            </a:r>
            <a:r>
              <a:rPr lang="ja-JP" altLang="en-US" sz="2400" dirty="0" smtClean="0"/>
              <a:t>年は輸出</a:t>
            </a:r>
            <a:r>
              <a:rPr lang="en-US" altLang="ja-JP" sz="2400" dirty="0" smtClean="0"/>
              <a:t>6.8</a:t>
            </a:r>
            <a:r>
              <a:rPr lang="ja-JP" altLang="en-US" sz="2400" dirty="0" smtClean="0"/>
              <a:t>％減の</a:t>
            </a:r>
            <a:r>
              <a:rPr lang="en-US" altLang="ja-JP" sz="2400" dirty="0" smtClean="0"/>
              <a:t>477.4</a:t>
            </a:r>
            <a:r>
              <a:rPr lang="ja-JP" altLang="en-US" sz="2400" dirty="0" smtClean="0"/>
              <a:t>億㌦、</a:t>
            </a:r>
          </a:p>
          <a:p>
            <a:pPr eaLnBrk="1" hangingPunct="1">
              <a:buFontTx/>
              <a:buNone/>
            </a:pPr>
            <a:r>
              <a:rPr lang="ja-JP" altLang="en-US" sz="2400" dirty="0" smtClean="0"/>
              <a:t>　　　　　輸入</a:t>
            </a:r>
            <a:r>
              <a:rPr lang="en-US" altLang="ja-JP" sz="2400" dirty="0" smtClean="0"/>
              <a:t>22.6</a:t>
            </a:r>
            <a:r>
              <a:rPr lang="ja-JP" altLang="en-US" sz="2400" dirty="0" smtClean="0"/>
              <a:t>％減の</a:t>
            </a:r>
            <a:r>
              <a:rPr lang="en-US" altLang="ja-JP" sz="2400" dirty="0" smtClean="0"/>
              <a:t>433.3</a:t>
            </a:r>
            <a:r>
              <a:rPr lang="ja-JP" altLang="en-US" sz="2400" dirty="0" smtClean="0"/>
              <a:t>億㌦）</a:t>
            </a:r>
          </a:p>
          <a:p>
            <a:pPr eaLnBrk="1" hangingPunct="1">
              <a:buFontTx/>
              <a:buNone/>
            </a:pPr>
            <a:r>
              <a:rPr lang="ja-JP" altLang="en-US" sz="2400" dirty="0" smtClean="0"/>
              <a:t>（１</a:t>
            </a:r>
            <a:r>
              <a:rPr lang="en-US" altLang="ja-JP" sz="2400" dirty="0" smtClean="0"/>
              <a:t>6</a:t>
            </a:r>
            <a:r>
              <a:rPr lang="ja-JP" altLang="en-US" sz="2400" dirty="0" smtClean="0"/>
              <a:t>年輸出</a:t>
            </a:r>
            <a:r>
              <a:rPr lang="en-US" altLang="ja-JP" sz="2400" dirty="0" smtClean="0"/>
              <a:t>15.0</a:t>
            </a:r>
            <a:r>
              <a:rPr lang="ja-JP" altLang="en-US" sz="2400" dirty="0" smtClean="0"/>
              <a:t>％減の</a:t>
            </a:r>
            <a:r>
              <a:rPr lang="en-US" altLang="ja-JP" sz="2400" dirty="0" smtClean="0"/>
              <a:t>922</a:t>
            </a:r>
            <a:r>
              <a:rPr lang="ja-JP" altLang="en-US" sz="2400" dirty="0" smtClean="0"/>
              <a:t>億㌦、輸入</a:t>
            </a:r>
            <a:r>
              <a:rPr lang="en-US" altLang="ja-JP" sz="2400" dirty="0" smtClean="0"/>
              <a:t>19.0</a:t>
            </a:r>
            <a:r>
              <a:rPr lang="ja-JP" altLang="en-US" sz="2400" dirty="0" smtClean="0"/>
              <a:t>％減の</a:t>
            </a:r>
            <a:r>
              <a:rPr lang="en-US" altLang="ja-JP" sz="2400" dirty="0" smtClean="0"/>
              <a:t>569</a:t>
            </a:r>
            <a:r>
              <a:rPr lang="ja-JP" altLang="en-US" sz="2400" dirty="0" smtClean="0"/>
              <a:t>億㌦）</a:t>
            </a:r>
          </a:p>
          <a:p>
            <a:pPr eaLnBrk="1" hangingPunct="1">
              <a:buFontTx/>
              <a:buNone/>
            </a:pPr>
            <a:r>
              <a:rPr lang="ja-JP" altLang="en-US" sz="2800" dirty="0" smtClean="0"/>
              <a:t>（アンゴラ</a:t>
            </a:r>
            <a:r>
              <a:rPr lang="en-US" altLang="ja-JP" sz="2800" dirty="0" smtClean="0"/>
              <a:t>(</a:t>
            </a:r>
            <a:r>
              <a:rPr lang="ja-JP" altLang="en-US" sz="2800" dirty="0" smtClean="0"/>
              <a:t>原油）、スーダン</a:t>
            </a:r>
            <a:r>
              <a:rPr lang="en-US" altLang="ja-JP" sz="2800" dirty="0" smtClean="0"/>
              <a:t>(</a:t>
            </a:r>
            <a:r>
              <a:rPr lang="ja-JP" altLang="en-US" sz="2800" dirty="0" smtClean="0"/>
              <a:t>原油）と南アフリカ（ﾀﾞｲﾔﾓﾝﾄﾞ）が多い）</a:t>
            </a:r>
          </a:p>
          <a:p>
            <a:pPr eaLnBrk="1" hangingPunct="1">
              <a:buFontTx/>
              <a:buNone/>
            </a:pPr>
            <a:endParaRPr lang="en-US" altLang="ja-JP" sz="2800" dirty="0" smtClean="0"/>
          </a:p>
        </p:txBody>
      </p:sp>
      <p:graphicFrame>
        <p:nvGraphicFramePr>
          <p:cNvPr id="6" name="グラフ 5"/>
          <p:cNvGraphicFramePr>
            <a:graphicFrameLocks/>
          </p:cNvGraphicFramePr>
          <p:nvPr>
            <p:extLst>
              <p:ext uri="{D42A27DB-BD31-4B8C-83A1-F6EECF244321}">
                <p14:modId xmlns:p14="http://schemas.microsoft.com/office/powerpoint/2010/main" val="2134010556"/>
              </p:ext>
            </p:extLst>
          </p:nvPr>
        </p:nvGraphicFramePr>
        <p:xfrm>
          <a:off x="611560" y="4005064"/>
          <a:ext cx="7272808" cy="2592586"/>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457200" y="274638"/>
            <a:ext cx="8229600" cy="633412"/>
          </a:xfrm>
        </p:spPr>
        <p:txBody>
          <a:bodyPr/>
          <a:lstStyle/>
          <a:p>
            <a:pPr eaLnBrk="1" hangingPunct="1"/>
            <a:r>
              <a:rPr lang="ja-JP" altLang="en-US" sz="4000" smtClean="0"/>
              <a:t>「新型の戦略的パートナーシップ」</a:t>
            </a:r>
            <a:br>
              <a:rPr lang="ja-JP" altLang="en-US" sz="4000" smtClean="0"/>
            </a:br>
            <a:r>
              <a:rPr lang="en-US" altLang="ja-JP" sz="3200" smtClean="0"/>
              <a:t>06</a:t>
            </a:r>
            <a:r>
              <a:rPr lang="ja-JP" altLang="en-US" sz="3200" smtClean="0"/>
              <a:t>年</a:t>
            </a:r>
            <a:r>
              <a:rPr lang="en-US" altLang="ja-JP" sz="3200" smtClean="0"/>
              <a:t>9</a:t>
            </a:r>
            <a:r>
              <a:rPr lang="ja-JP" altLang="en-US" sz="3200" smtClean="0"/>
              <a:t>月胡錦濤</a:t>
            </a:r>
          </a:p>
        </p:txBody>
      </p:sp>
      <p:sp>
        <p:nvSpPr>
          <p:cNvPr id="31747" name="Rectangle 3"/>
          <p:cNvSpPr>
            <a:spLocks noGrp="1" noChangeArrowheads="1"/>
          </p:cNvSpPr>
          <p:nvPr>
            <p:ph type="body" idx="1"/>
          </p:nvPr>
        </p:nvSpPr>
        <p:spPr/>
        <p:txBody>
          <a:bodyPr/>
          <a:lstStyle/>
          <a:p>
            <a:pPr eaLnBrk="1" hangingPunct="1">
              <a:buFontTx/>
              <a:buNone/>
            </a:pPr>
            <a:r>
              <a:rPr lang="en-US" altLang="ja-JP" smtClean="0"/>
              <a:t>00</a:t>
            </a:r>
            <a:r>
              <a:rPr lang="ja-JP" altLang="en-US" smtClean="0"/>
              <a:t>～</a:t>
            </a:r>
            <a:r>
              <a:rPr lang="en-US" altLang="ja-JP" smtClean="0"/>
              <a:t>03</a:t>
            </a:r>
            <a:r>
              <a:rPr lang="ja-JP" altLang="en-US" smtClean="0"/>
              <a:t>年にアフリカ援助</a:t>
            </a:r>
            <a:r>
              <a:rPr lang="en-US" altLang="ja-JP" smtClean="0"/>
              <a:t>245</a:t>
            </a:r>
            <a:r>
              <a:rPr lang="ja-JP" altLang="en-US" smtClean="0"/>
              <a:t>項目（中国が約束した新規の対外援助の</a:t>
            </a:r>
            <a:r>
              <a:rPr lang="en-US" altLang="ja-JP" smtClean="0"/>
              <a:t>44</a:t>
            </a:r>
            <a:r>
              <a:rPr lang="ja-JP" altLang="en-US" smtClean="0"/>
              <a:t>％）</a:t>
            </a:r>
          </a:p>
          <a:p>
            <a:pPr eaLnBrk="1" hangingPunct="1">
              <a:buFontTx/>
              <a:buNone/>
            </a:pPr>
            <a:r>
              <a:rPr lang="ja-JP" altLang="en-US" smtClean="0"/>
              <a:t>他に優遇借款や債務の返済免除も</a:t>
            </a:r>
          </a:p>
          <a:p>
            <a:pPr eaLnBrk="1" hangingPunct="1">
              <a:buFontTx/>
              <a:buNone/>
            </a:pPr>
            <a:endParaRPr lang="ja-JP" altLang="en-US" smtClean="0"/>
          </a:p>
          <a:p>
            <a:pPr eaLnBrk="1" hangingPunct="1">
              <a:buFontTx/>
              <a:buNone/>
            </a:pPr>
            <a:r>
              <a:rPr lang="ja-JP" altLang="en-US" smtClean="0"/>
              <a:t>中国はかつて台湾の援助を「金権外交」と非難</a:t>
            </a:r>
          </a:p>
          <a:p>
            <a:pPr eaLnBrk="1" hangingPunct="1">
              <a:buFontTx/>
              <a:buNone/>
            </a:pPr>
            <a:r>
              <a:rPr lang="ja-JP" altLang="en-US" smtClean="0"/>
              <a:t>→中国の援助も台湾との外交綱引きという側面も</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457200" y="274638"/>
            <a:ext cx="8229600" cy="850900"/>
          </a:xfrm>
        </p:spPr>
        <p:txBody>
          <a:bodyPr/>
          <a:lstStyle/>
          <a:p>
            <a:pPr eaLnBrk="1" hangingPunct="1"/>
            <a:r>
              <a:rPr lang="ja-JP" altLang="en-US" smtClean="0"/>
              <a:t>資源狙いか</a:t>
            </a:r>
          </a:p>
        </p:txBody>
      </p:sp>
      <p:sp>
        <p:nvSpPr>
          <p:cNvPr id="32771" name="Rectangle 3"/>
          <p:cNvSpPr>
            <a:spLocks noGrp="1" noChangeArrowheads="1"/>
          </p:cNvSpPr>
          <p:nvPr>
            <p:ph type="body" idx="1"/>
          </p:nvPr>
        </p:nvSpPr>
        <p:spPr>
          <a:xfrm>
            <a:off x="457200" y="1196975"/>
            <a:ext cx="8229600" cy="4929188"/>
          </a:xfrm>
        </p:spPr>
        <p:txBody>
          <a:bodyPr/>
          <a:lstStyle/>
          <a:p>
            <a:pPr eaLnBrk="1" hangingPunct="1">
              <a:buFontTx/>
              <a:buNone/>
            </a:pPr>
            <a:r>
              <a:rPr lang="ja-JP" altLang="en-US" smtClean="0"/>
              <a:t>人権問題を抱えている国からも資源輸入</a:t>
            </a:r>
          </a:p>
          <a:p>
            <a:pPr eaLnBrk="1" hangingPunct="1">
              <a:buFontTx/>
              <a:buNone/>
            </a:pPr>
            <a:r>
              <a:rPr lang="ja-JP" altLang="en-US" smtClean="0"/>
              <a:t>例えば</a:t>
            </a:r>
          </a:p>
          <a:p>
            <a:pPr eaLnBrk="1" hangingPunct="1">
              <a:buFontTx/>
              <a:buNone/>
            </a:pPr>
            <a:r>
              <a:rPr lang="ja-JP" altLang="en-US" smtClean="0"/>
              <a:t>スーダン（民族紛争から英米が経済制裁をしている）から原油を輸入</a:t>
            </a:r>
          </a:p>
          <a:p>
            <a:pPr eaLnBrk="1" hangingPunct="1">
              <a:buFontTx/>
              <a:buNone/>
            </a:pPr>
            <a:r>
              <a:rPr lang="ja-JP" altLang="en-US" smtClean="0"/>
              <a:t>　</a:t>
            </a:r>
            <a:r>
              <a:rPr lang="en-US" altLang="ja-JP" smtClean="0"/>
              <a:t>07</a:t>
            </a:r>
            <a:r>
              <a:rPr lang="ja-JP" altLang="en-US" smtClean="0"/>
              <a:t>年</a:t>
            </a:r>
            <a:r>
              <a:rPr lang="en-US" altLang="ja-JP" smtClean="0"/>
              <a:t>2</a:t>
            </a:r>
            <a:r>
              <a:rPr lang="ja-JP" altLang="en-US" smtClean="0"/>
              <a:t>月にスーダン訪問した胡錦濤主席はダルフール紛争の「全面停止が急務」</a:t>
            </a:r>
          </a:p>
          <a:p>
            <a:pPr eaLnBrk="1" hangingPunct="1">
              <a:buFontTx/>
              <a:buNone/>
            </a:pPr>
            <a:r>
              <a:rPr lang="ja-JP" altLang="en-US" smtClean="0"/>
              <a:t>しかし</a:t>
            </a:r>
            <a:r>
              <a:rPr lang="en-US" altLang="ja-JP" smtClean="0"/>
              <a:t>09</a:t>
            </a:r>
            <a:r>
              <a:rPr lang="ja-JP" altLang="en-US" smtClean="0"/>
              <a:t>年</a:t>
            </a:r>
            <a:r>
              <a:rPr lang="en-US" altLang="ja-JP" smtClean="0"/>
              <a:t>11</a:t>
            </a:r>
            <a:r>
              <a:rPr lang="ja-JP" altLang="en-US" smtClean="0"/>
              <a:t>月には資源・エネルギー分野の協力拡大の文書に調印</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57200" y="274638"/>
            <a:ext cx="8229600" cy="561975"/>
          </a:xfrm>
        </p:spPr>
        <p:txBody>
          <a:bodyPr/>
          <a:lstStyle/>
          <a:p>
            <a:pPr eaLnBrk="1" hangingPunct="1"/>
            <a:r>
              <a:rPr lang="ja-JP" altLang="en-US" sz="4000" smtClean="0"/>
              <a:t>「新植民地主義」非難への弁明</a:t>
            </a:r>
          </a:p>
        </p:txBody>
      </p:sp>
      <p:sp>
        <p:nvSpPr>
          <p:cNvPr id="33795" name="Rectangle 3"/>
          <p:cNvSpPr>
            <a:spLocks noGrp="1" noChangeArrowheads="1"/>
          </p:cNvSpPr>
          <p:nvPr>
            <p:ph type="body" idx="1"/>
          </p:nvPr>
        </p:nvSpPr>
        <p:spPr>
          <a:xfrm>
            <a:off x="457200" y="981075"/>
            <a:ext cx="8229600" cy="5145088"/>
          </a:xfrm>
        </p:spPr>
        <p:txBody>
          <a:bodyPr/>
          <a:lstStyle/>
          <a:p>
            <a:pPr eaLnBrk="1" hangingPunct="1">
              <a:buFontTx/>
              <a:buNone/>
            </a:pPr>
            <a:r>
              <a:rPr lang="ja-JP" altLang="en-US" smtClean="0"/>
              <a:t>資源獲得や輸出市場確保に対し「新植民地主義」として非難が→弁明に努める</a:t>
            </a:r>
          </a:p>
          <a:p>
            <a:pPr eaLnBrk="1" hangingPunct="1">
              <a:buFontTx/>
              <a:buNone/>
            </a:pPr>
            <a:r>
              <a:rPr lang="ja-JP" altLang="en-US" smtClean="0"/>
              <a:t>温家宝「中国はアフリカに学校や病院、マラリア予防センターなどを建設し、受益者は</a:t>
            </a:r>
            <a:r>
              <a:rPr lang="en-US" altLang="ja-JP" smtClean="0"/>
              <a:t>1</a:t>
            </a:r>
            <a:r>
              <a:rPr lang="ja-JP" altLang="en-US" smtClean="0"/>
              <a:t>億人。</a:t>
            </a:r>
          </a:p>
          <a:p>
            <a:pPr eaLnBrk="1" hangingPunct="1">
              <a:buFontTx/>
              <a:buNone/>
            </a:pPr>
            <a:r>
              <a:rPr lang="ja-JP" altLang="en-US" smtClean="0"/>
              <a:t>　中国はアフリカ援助にいかなる条件もつけない」</a:t>
            </a:r>
          </a:p>
          <a:p>
            <a:pPr eaLnBrk="1" hangingPunct="1">
              <a:buFontTx/>
              <a:buNone/>
            </a:pPr>
            <a:r>
              <a:rPr lang="ja-JP" altLang="en-US" smtClean="0"/>
              <a:t>→しかし中国のアフリカからの輸入品目の</a:t>
            </a:r>
            <a:r>
              <a:rPr lang="en-US" altLang="ja-JP" smtClean="0"/>
              <a:t>69</a:t>
            </a:r>
            <a:r>
              <a:rPr lang="ja-JP" altLang="en-US" smtClean="0"/>
              <a:t>％は原油、そのほかは鉄、マンガン、クロム、銅、ダイヤモンドなどの鉱石が</a:t>
            </a:r>
            <a:r>
              <a:rPr lang="en-US" altLang="ja-JP" smtClean="0"/>
              <a:t>12</a:t>
            </a:r>
            <a:r>
              <a:rPr lang="ja-JP" altLang="en-US" smtClean="0"/>
              <a: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グラフ 3"/>
          <p:cNvGraphicFramePr>
            <a:graphicFrameLocks/>
          </p:cNvGraphicFramePr>
          <p:nvPr>
            <p:extLst>
              <p:ext uri="{D42A27DB-BD31-4B8C-83A1-F6EECF244321}">
                <p14:modId xmlns:p14="http://schemas.microsoft.com/office/powerpoint/2010/main" val="1329326706"/>
              </p:ext>
            </p:extLst>
          </p:nvPr>
        </p:nvGraphicFramePr>
        <p:xfrm>
          <a:off x="539552" y="620688"/>
          <a:ext cx="8136904" cy="554461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577717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457200" y="115888"/>
            <a:ext cx="8229600" cy="720725"/>
          </a:xfrm>
        </p:spPr>
        <p:txBody>
          <a:bodyPr/>
          <a:lstStyle/>
          <a:p>
            <a:pPr eaLnBrk="1" hangingPunct="1"/>
            <a:r>
              <a:rPr lang="ja-JP" altLang="en-US" sz="4000" smtClean="0"/>
              <a:t>中国の対アフリカ投資</a:t>
            </a:r>
          </a:p>
        </p:txBody>
      </p:sp>
      <p:sp>
        <p:nvSpPr>
          <p:cNvPr id="35843" name="Rectangle 3"/>
          <p:cNvSpPr>
            <a:spLocks noGrp="1" noChangeArrowheads="1"/>
          </p:cNvSpPr>
          <p:nvPr>
            <p:ph type="body" idx="1"/>
          </p:nvPr>
        </p:nvSpPr>
        <p:spPr>
          <a:xfrm>
            <a:off x="468313" y="692150"/>
            <a:ext cx="8229600" cy="6165850"/>
          </a:xfrm>
        </p:spPr>
        <p:txBody>
          <a:bodyPr/>
          <a:lstStyle/>
          <a:p>
            <a:pPr eaLnBrk="1" hangingPunct="1">
              <a:lnSpc>
                <a:spcPct val="90000"/>
              </a:lnSpc>
              <a:buFontTx/>
              <a:buNone/>
            </a:pPr>
            <a:r>
              <a:rPr lang="en-US" altLang="ja-JP" sz="2800" dirty="0" smtClean="0"/>
              <a:t>15</a:t>
            </a:r>
            <a:r>
              <a:rPr lang="ja-JP" altLang="en-US" sz="2800" dirty="0" smtClean="0"/>
              <a:t>年末までの累計</a:t>
            </a:r>
            <a:r>
              <a:rPr lang="en-US" altLang="ja-JP" sz="2800" dirty="0" smtClean="0"/>
              <a:t>346.9</a:t>
            </a:r>
            <a:r>
              <a:rPr lang="ja-JP" altLang="en-US" sz="2800" dirty="0" smtClean="0"/>
              <a:t>億㌦</a:t>
            </a:r>
            <a:r>
              <a:rPr lang="en-US" altLang="ja-JP" sz="2800" dirty="0" smtClean="0"/>
              <a:t>(</a:t>
            </a:r>
            <a:r>
              <a:rPr lang="ja-JP" altLang="en-US" sz="2800" dirty="0" smtClean="0"/>
              <a:t>シェア</a:t>
            </a:r>
            <a:r>
              <a:rPr lang="en-US" altLang="ja-JP" sz="2800" dirty="0" smtClean="0"/>
              <a:t>3.2</a:t>
            </a:r>
            <a:r>
              <a:rPr lang="ja-JP" altLang="en-US" sz="2800" dirty="0" smtClean="0"/>
              <a:t>％）</a:t>
            </a:r>
          </a:p>
          <a:p>
            <a:pPr eaLnBrk="1" hangingPunct="1">
              <a:lnSpc>
                <a:spcPct val="90000"/>
              </a:lnSpc>
              <a:buFontTx/>
              <a:buNone/>
            </a:pPr>
            <a:r>
              <a:rPr lang="en-US" altLang="ja-JP" sz="2800" dirty="0" smtClean="0"/>
              <a:t>(</a:t>
            </a:r>
            <a:r>
              <a:rPr lang="ja-JP" altLang="en-US" sz="2800" dirty="0" smtClean="0"/>
              <a:t>南ア</a:t>
            </a:r>
            <a:r>
              <a:rPr lang="en-US" altLang="ja-JP" sz="2800" dirty="0" smtClean="0"/>
              <a:t>47.2</a:t>
            </a:r>
            <a:r>
              <a:rPr lang="ja-JP" altLang="en-US" sz="2800" dirty="0" smtClean="0"/>
              <a:t>億㌦、ﾅｲｼﾞｪｴﾘｱ</a:t>
            </a:r>
            <a:r>
              <a:rPr lang="en-US" altLang="ja-JP" sz="2800" dirty="0" smtClean="0"/>
              <a:t>23.7</a:t>
            </a:r>
            <a:r>
              <a:rPr lang="ja-JP" altLang="en-US" sz="2800" dirty="0" smtClean="0"/>
              <a:t>億㌦</a:t>
            </a:r>
            <a:r>
              <a:rPr lang="en-US" altLang="ja-JP" sz="2800" dirty="0" smtClean="0"/>
              <a:t>,</a:t>
            </a:r>
            <a:r>
              <a:rPr lang="ja-JP" altLang="en-US" sz="2800" dirty="0" smtClean="0"/>
              <a:t>ｻﾞﾝﾋﾞｱ</a:t>
            </a:r>
            <a:r>
              <a:rPr lang="en-US" altLang="ja-JP" sz="2800" dirty="0" smtClean="0"/>
              <a:t>23.3</a:t>
            </a:r>
            <a:r>
              <a:rPr lang="ja-JP" altLang="en-US" sz="2800" dirty="0" smtClean="0"/>
              <a:t>億㌦、スーダン</a:t>
            </a:r>
            <a:r>
              <a:rPr lang="en-US" altLang="ja-JP" sz="2800" dirty="0" smtClean="0"/>
              <a:t>18.1</a:t>
            </a:r>
            <a:r>
              <a:rPr lang="ja-JP" altLang="en-US" sz="2800" dirty="0" smtClean="0"/>
              <a:t>億㌦、アンゴラ</a:t>
            </a:r>
            <a:r>
              <a:rPr lang="en-US" altLang="ja-JP" sz="2800" dirty="0" smtClean="0"/>
              <a:t>12.6</a:t>
            </a:r>
            <a:r>
              <a:rPr lang="ja-JP" altLang="en-US" sz="2800" dirty="0" smtClean="0"/>
              <a:t>億㌦など）</a:t>
            </a:r>
          </a:p>
          <a:p>
            <a:pPr eaLnBrk="1" hangingPunct="1">
              <a:lnSpc>
                <a:spcPct val="90000"/>
              </a:lnSpc>
              <a:buFontTx/>
              <a:buNone/>
            </a:pPr>
            <a:r>
              <a:rPr lang="ja-JP" altLang="en-US" sz="2800" dirty="0" smtClean="0"/>
              <a:t>（</a:t>
            </a:r>
            <a:r>
              <a:rPr lang="en-US" altLang="ja-JP" sz="2800" dirty="0" smtClean="0"/>
              <a:t>『</a:t>
            </a:r>
            <a:r>
              <a:rPr lang="ja-JP" altLang="en-US" sz="2800" dirty="0" smtClean="0"/>
              <a:t>中国商務年鑑</a:t>
            </a:r>
            <a:r>
              <a:rPr lang="en-US" altLang="ja-JP" sz="2800" dirty="0" smtClean="0"/>
              <a:t>2016』pp.218-219</a:t>
            </a:r>
            <a:r>
              <a:rPr lang="ja-JP" altLang="en-US" sz="2800" dirty="0" smtClean="0"/>
              <a:t>）</a:t>
            </a:r>
          </a:p>
          <a:p>
            <a:pPr eaLnBrk="1" hangingPunct="1">
              <a:lnSpc>
                <a:spcPct val="90000"/>
              </a:lnSpc>
              <a:buFontTx/>
              <a:buNone/>
            </a:pPr>
            <a:r>
              <a:rPr lang="ja-JP" altLang="en-US" sz="2800" dirty="0" smtClean="0"/>
              <a:t>鉱産物資源の開発、携帯電話網の敷設</a:t>
            </a:r>
          </a:p>
          <a:p>
            <a:pPr eaLnBrk="1" hangingPunct="1">
              <a:lnSpc>
                <a:spcPct val="90000"/>
              </a:lnSpc>
              <a:buFontTx/>
              <a:buNone/>
            </a:pPr>
            <a:r>
              <a:rPr lang="ja-JP" altLang="en-US" sz="2800" dirty="0" smtClean="0"/>
              <a:t>労働者までも中国から連れて行くので、地元の雇用創出に貢献していないとの批判も</a:t>
            </a:r>
          </a:p>
          <a:p>
            <a:pPr eaLnBrk="1" hangingPunct="1">
              <a:lnSpc>
                <a:spcPct val="90000"/>
              </a:lnSpc>
              <a:buFontTx/>
              <a:buNone/>
            </a:pPr>
            <a:r>
              <a:rPr lang="en-US" altLang="ja-JP" sz="2800" dirty="0" smtClean="0">
                <a:solidFill>
                  <a:schemeClr val="hlink"/>
                </a:solidFill>
              </a:rPr>
              <a:t>2010</a:t>
            </a:r>
            <a:r>
              <a:rPr lang="ja-JP" altLang="en-US" sz="2800" dirty="0" smtClean="0">
                <a:solidFill>
                  <a:schemeClr val="hlink"/>
                </a:solidFill>
              </a:rPr>
              <a:t>年</a:t>
            </a:r>
            <a:r>
              <a:rPr lang="en-US" altLang="ja-JP" sz="2800" dirty="0" smtClean="0">
                <a:solidFill>
                  <a:schemeClr val="hlink"/>
                </a:solidFill>
              </a:rPr>
              <a:t>7</a:t>
            </a:r>
            <a:r>
              <a:rPr lang="ja-JP" altLang="en-US" sz="2800" dirty="0" smtClean="0">
                <a:solidFill>
                  <a:schemeClr val="hlink"/>
                </a:solidFill>
              </a:rPr>
              <a:t>月から</a:t>
            </a:r>
            <a:r>
              <a:rPr lang="ja-JP" altLang="en-US" sz="2400" dirty="0" smtClean="0"/>
              <a:t>アフリカ最後進国</a:t>
            </a:r>
            <a:r>
              <a:rPr lang="en-US" altLang="ja-JP" sz="2400" dirty="0" smtClean="0"/>
              <a:t>26</a:t>
            </a:r>
            <a:r>
              <a:rPr lang="ja-JP" altLang="en-US" sz="2400" dirty="0" smtClean="0"/>
              <a:t>カ国の対中輸出品目の</a:t>
            </a:r>
            <a:r>
              <a:rPr lang="en-US" altLang="ja-JP" sz="2400" dirty="0" smtClean="0"/>
              <a:t>60</a:t>
            </a:r>
            <a:r>
              <a:rPr lang="ja-JP" altLang="en-US" sz="2400" dirty="0" smtClean="0"/>
              <a:t>％に対して関税免除</a:t>
            </a:r>
          </a:p>
          <a:p>
            <a:pPr eaLnBrk="1" hangingPunct="1">
              <a:lnSpc>
                <a:spcPct val="90000"/>
              </a:lnSpc>
              <a:buFontTx/>
              <a:buNone/>
            </a:pPr>
            <a:r>
              <a:rPr lang="en-US" altLang="ja-JP" sz="2800" dirty="0" smtClean="0">
                <a:solidFill>
                  <a:schemeClr val="hlink"/>
                </a:solidFill>
              </a:rPr>
              <a:t>2010</a:t>
            </a:r>
            <a:r>
              <a:rPr lang="ja-JP" altLang="en-US" sz="2800" dirty="0" smtClean="0">
                <a:solidFill>
                  <a:schemeClr val="hlink"/>
                </a:solidFill>
              </a:rPr>
              <a:t>年</a:t>
            </a:r>
            <a:r>
              <a:rPr lang="en-US" altLang="ja-JP" sz="2800" dirty="0" smtClean="0">
                <a:solidFill>
                  <a:schemeClr val="hlink"/>
                </a:solidFill>
              </a:rPr>
              <a:t>11</a:t>
            </a:r>
            <a:r>
              <a:rPr lang="ja-JP" altLang="en-US" sz="2800" dirty="0" smtClean="0">
                <a:solidFill>
                  <a:schemeClr val="hlink"/>
                </a:solidFill>
              </a:rPr>
              <a:t>月　習近平副主席</a:t>
            </a:r>
            <a:r>
              <a:rPr lang="ja-JP" altLang="en-US" sz="2800" dirty="0" smtClean="0"/>
              <a:t>（南ア、ｱﾝｺﾞﾗ、ﾎﾞﾂﾜﾅ歴訪）→ﾎﾞﾂﾜﾅに</a:t>
            </a:r>
            <a:r>
              <a:rPr lang="en-US" altLang="ja-JP" sz="2800" dirty="0" smtClean="0"/>
              <a:t>600</a:t>
            </a:r>
            <a:r>
              <a:rPr lang="ja-JP" altLang="en-US" sz="2800" dirty="0" smtClean="0"/>
              <a:t>万㌦の開発支援など</a:t>
            </a:r>
          </a:p>
          <a:p>
            <a:pPr eaLnBrk="1" hangingPunct="1">
              <a:lnSpc>
                <a:spcPct val="90000"/>
              </a:lnSpc>
              <a:buFontTx/>
              <a:buNone/>
            </a:pPr>
            <a:r>
              <a:rPr lang="en-US" altLang="ja-JP" sz="2800" dirty="0" smtClean="0">
                <a:solidFill>
                  <a:schemeClr val="hlink"/>
                </a:solidFill>
              </a:rPr>
              <a:t>2014</a:t>
            </a:r>
            <a:r>
              <a:rPr lang="ja-JP" altLang="en-US" sz="2800" dirty="0" smtClean="0">
                <a:solidFill>
                  <a:schemeClr val="hlink"/>
                </a:solidFill>
              </a:rPr>
              <a:t>年</a:t>
            </a:r>
            <a:r>
              <a:rPr lang="en-US" altLang="ja-JP" sz="2800" dirty="0" smtClean="0">
                <a:solidFill>
                  <a:schemeClr val="hlink"/>
                </a:solidFill>
              </a:rPr>
              <a:t>5</a:t>
            </a:r>
            <a:r>
              <a:rPr lang="ja-JP" altLang="en-US" sz="2800" dirty="0" smtClean="0">
                <a:solidFill>
                  <a:schemeClr val="hlink"/>
                </a:solidFill>
              </a:rPr>
              <a:t>月　李克強総理</a:t>
            </a:r>
            <a:r>
              <a:rPr lang="ja-JP" altLang="en-US" sz="2400" dirty="0" smtClean="0"/>
              <a:t>（エチオピア、アフリカ連合本部、ナイジェリア、ｱﾝｺﾞﾗ、ケニア）</a:t>
            </a:r>
            <a:endParaRPr lang="ja-JP" altLang="en-US" sz="2800" dirty="0" smtClean="0">
              <a:solidFill>
                <a:schemeClr val="hlink"/>
              </a:solidFill>
            </a:endParaRPr>
          </a:p>
          <a:p>
            <a:pPr eaLnBrk="1" hangingPunct="1">
              <a:lnSpc>
                <a:spcPct val="90000"/>
              </a:lnSpc>
              <a:buFontTx/>
              <a:buNone/>
            </a:pPr>
            <a:r>
              <a:rPr lang="ja-JP" altLang="en-US" sz="2800" dirty="0" smtClean="0"/>
              <a:t>　　「回廊外交」</a:t>
            </a:r>
          </a:p>
        </p:txBody>
      </p:sp>
    </p:spTree>
  </p:cSld>
  <p:clrMapOvr>
    <a:masterClrMapping/>
  </p:clrMapOvr>
</p:sld>
</file>

<file path=ppt/theme/theme1.xml><?xml version="1.0" encoding="utf-8"?>
<a:theme xmlns:a="http://schemas.openxmlformats.org/drawingml/2006/main" name="標準デザイン">
  <a:themeElements>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標準デザイン">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defRPr>
        </a:defPPr>
      </a:lstStyle>
    </a:lnDef>
  </a:objectDefaults>
  <a:extraClrSchemeLst>
    <a:extraClrScheme>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標準デザイ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標準デザイ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標準デザイン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標準デザイ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標準デザイ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標準デザイ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標準デザイ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標準デザイ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24737</TotalTime>
  <Words>1526</Words>
  <Application>Microsoft Office PowerPoint</Application>
  <PresentationFormat>画面に合わせる (4:3)</PresentationFormat>
  <Paragraphs>245</Paragraphs>
  <Slides>36</Slides>
  <Notes>0</Notes>
  <HiddenSlides>0</HiddenSlides>
  <MMClips>0</MMClips>
  <ScaleCrop>false</ScaleCrop>
  <HeadingPairs>
    <vt:vector size="8" baseType="variant">
      <vt:variant>
        <vt:lpstr>使用されているフォント</vt:lpstr>
      </vt:variant>
      <vt:variant>
        <vt:i4>3</vt:i4>
      </vt:variant>
      <vt:variant>
        <vt:lpstr>テーマ</vt:lpstr>
      </vt:variant>
      <vt:variant>
        <vt:i4>1</vt:i4>
      </vt:variant>
      <vt:variant>
        <vt:lpstr>埋め込まれた OLE サーバー</vt:lpstr>
      </vt:variant>
      <vt:variant>
        <vt:i4>1</vt:i4>
      </vt:variant>
      <vt:variant>
        <vt:lpstr>スライド タイトル</vt:lpstr>
      </vt:variant>
      <vt:variant>
        <vt:i4>36</vt:i4>
      </vt:variant>
    </vt:vector>
  </HeadingPairs>
  <TitlesOfParts>
    <vt:vector size="41" baseType="lpstr">
      <vt:lpstr>ＭＳ Ｐゴシック</vt:lpstr>
      <vt:lpstr>Arial</vt:lpstr>
      <vt:lpstr>Wingdings</vt:lpstr>
      <vt:lpstr>標準デザイン</vt:lpstr>
      <vt:lpstr>Chart</vt:lpstr>
      <vt:lpstr>朝鮮民主主義人民共和国との関係</vt:lpstr>
      <vt:lpstr>中朝の経済関係は緊密化</vt:lpstr>
      <vt:lpstr>PowerPoint プレゼンテーション</vt:lpstr>
      <vt:lpstr>中国東北地方の開発と北朝鮮</vt:lpstr>
      <vt:lpstr>90年代の図們江開発計画との違い</vt:lpstr>
      <vt:lpstr>金正恩時代の中朝関係</vt:lpstr>
      <vt:lpstr>北朝鮮の核に対する中国の拒否反応</vt:lpstr>
      <vt:lpstr>北朝鮮経済への影響は？</vt:lpstr>
      <vt:lpstr>中朝：普通の関係か、特殊な関係か</vt:lpstr>
      <vt:lpstr>中国の対朝制裁は本気か？</vt:lpstr>
      <vt:lpstr>中国とロシアとの関係</vt:lpstr>
      <vt:lpstr>中ロ経済関係～最近の問題</vt:lpstr>
      <vt:lpstr>上海協力機構（SCO)</vt:lpstr>
      <vt:lpstr>(ロシア以外の）SCOへの輸出</vt:lpstr>
      <vt:lpstr>(ロシア以外の）SCOからの輸入</vt:lpstr>
      <vt:lpstr>中国と中央アジアの貿易推移 （「日本経済新聞」2015年10月24日）</vt:lpstr>
      <vt:lpstr>中国とロシアの対中央アジア貿易</vt:lpstr>
      <vt:lpstr>中央アジアへの投資</vt:lpstr>
      <vt:lpstr>辺境貿易</vt:lpstr>
      <vt:lpstr>一帯一路</vt:lpstr>
      <vt:lpstr>「一帯一路」とは</vt:lpstr>
      <vt:lpstr>中国～ASEANとの関係</vt:lpstr>
      <vt:lpstr>中国・ASEAN自由貿易圏</vt:lpstr>
      <vt:lpstr>中国・ASEAN自由貿易圏（２）</vt:lpstr>
      <vt:lpstr>ASEANとの地域統合の進展 ～大メコン圏～</vt:lpstr>
      <vt:lpstr>開発協力と問題</vt:lpstr>
      <vt:lpstr>残る問題点</vt:lpstr>
      <vt:lpstr>PowerPoint プレゼンテーション</vt:lpstr>
      <vt:lpstr>ASEAN市場での日中</vt:lpstr>
      <vt:lpstr>アフリカとの関係</vt:lpstr>
      <vt:lpstr>中国ーアフリカ経済関係</vt:lpstr>
      <vt:lpstr>「新型の戦略的パートナーシップ」 06年9月胡錦濤</vt:lpstr>
      <vt:lpstr>資源狙いか</vt:lpstr>
      <vt:lpstr>「新植民地主義」非難への弁明</vt:lpstr>
      <vt:lpstr>PowerPoint プレゼンテーション</vt:lpstr>
      <vt:lpstr>中国の対アフリカ投資</vt:lpstr>
    </vt:vector>
  </TitlesOfParts>
  <Company>富山大学</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最大の発展途上国の経済外交</dc:title>
  <dc:creator>imamura</dc:creator>
  <cp:lastModifiedBy>今村弘子</cp:lastModifiedBy>
  <cp:revision>146</cp:revision>
  <cp:lastPrinted>2015-06-27T06:46:47Z</cp:lastPrinted>
  <dcterms:created xsi:type="dcterms:W3CDTF">2010-11-30T00:05:02Z</dcterms:created>
  <dcterms:modified xsi:type="dcterms:W3CDTF">2017-06-29T06:36:59Z</dcterms:modified>
</cp:coreProperties>
</file>