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29" r:id="rId2"/>
    <p:sldId id="344" r:id="rId3"/>
    <p:sldId id="331" r:id="rId4"/>
    <p:sldId id="332" r:id="rId5"/>
    <p:sldId id="333" r:id="rId6"/>
    <p:sldId id="324" r:id="rId7"/>
    <p:sldId id="334" r:id="rId8"/>
    <p:sldId id="309" r:id="rId9"/>
    <p:sldId id="335" r:id="rId10"/>
    <p:sldId id="337" r:id="rId11"/>
    <p:sldId id="338" r:id="rId12"/>
    <p:sldId id="339" r:id="rId13"/>
    <p:sldId id="345" r:id="rId14"/>
    <p:sldId id="314" r:id="rId15"/>
    <p:sldId id="341" r:id="rId16"/>
    <p:sldId id="261" r:id="rId17"/>
    <p:sldId id="342" r:id="rId18"/>
    <p:sldId id="343" r:id="rId19"/>
  </p:sldIdLst>
  <p:sldSz cx="9144000" cy="6858000" type="screen4x3"/>
  <p:notesSz cx="6858000" cy="994568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99" autoAdjust="0"/>
  </p:normalViewPr>
  <p:slideViewPr>
    <p:cSldViewPr>
      <p:cViewPr varScale="1">
        <p:scale>
          <a:sx n="106" d="100"/>
          <a:sy n="106" d="100"/>
        </p:scale>
        <p:origin x="11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1200"/>
              <a:t>GDP</a:t>
            </a:r>
            <a:r>
              <a:rPr lang="ja-JP" altLang="en-US" sz="1200"/>
              <a:t>の増減率（％）</a:t>
            </a:r>
            <a:endParaRPr lang="en-US" altLang="ja-JP" sz="12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Sheet1!$E$27</c:f>
              <c:strCache>
                <c:ptCount val="1"/>
                <c:pt idx="0">
                  <c:v>GDP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Sheet1!$D$28:$D$65</c:f>
              <c:numCache>
                <c:formatCode>General</c:formatCode>
                <c:ptCount val="3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</c:numCache>
            </c:numRef>
          </c:cat>
          <c:val>
            <c:numRef>
              <c:f>Sheet1!$E$28:$E$65</c:f>
              <c:numCache>
                <c:formatCode>General</c:formatCode>
                <c:ptCount val="38"/>
                <c:pt idx="0">
                  <c:v>7.6</c:v>
                </c:pt>
                <c:pt idx="1">
                  <c:v>7.8</c:v>
                </c:pt>
                <c:pt idx="2">
                  <c:v>5.2</c:v>
                </c:pt>
                <c:pt idx="3">
                  <c:v>9.1</c:v>
                </c:pt>
                <c:pt idx="4">
                  <c:v>10.9</c:v>
                </c:pt>
                <c:pt idx="5">
                  <c:v>15.2</c:v>
                </c:pt>
                <c:pt idx="6">
                  <c:v>13.5</c:v>
                </c:pt>
                <c:pt idx="7">
                  <c:v>8.8000000000000007</c:v>
                </c:pt>
                <c:pt idx="8">
                  <c:v>11.6</c:v>
                </c:pt>
                <c:pt idx="9">
                  <c:v>11.3</c:v>
                </c:pt>
                <c:pt idx="10">
                  <c:v>4.0999999999999996</c:v>
                </c:pt>
                <c:pt idx="11">
                  <c:v>3.8</c:v>
                </c:pt>
                <c:pt idx="12">
                  <c:v>9.1999999999999993</c:v>
                </c:pt>
                <c:pt idx="13">
                  <c:v>14.2</c:v>
                </c:pt>
                <c:pt idx="14">
                  <c:v>14</c:v>
                </c:pt>
                <c:pt idx="15">
                  <c:v>13.1</c:v>
                </c:pt>
                <c:pt idx="16">
                  <c:v>10.9</c:v>
                </c:pt>
                <c:pt idx="17">
                  <c:v>10</c:v>
                </c:pt>
                <c:pt idx="18">
                  <c:v>9.3000000000000007</c:v>
                </c:pt>
                <c:pt idx="19">
                  <c:v>7.8</c:v>
                </c:pt>
                <c:pt idx="20">
                  <c:v>7.6</c:v>
                </c:pt>
                <c:pt idx="21">
                  <c:v>8.4</c:v>
                </c:pt>
                <c:pt idx="22">
                  <c:v>8.3000000000000007</c:v>
                </c:pt>
                <c:pt idx="23">
                  <c:v>9.1</c:v>
                </c:pt>
                <c:pt idx="24">
                  <c:v>10</c:v>
                </c:pt>
                <c:pt idx="25">
                  <c:v>10.1</c:v>
                </c:pt>
                <c:pt idx="26">
                  <c:v>11.3</c:v>
                </c:pt>
                <c:pt idx="27">
                  <c:v>12.7</c:v>
                </c:pt>
                <c:pt idx="28">
                  <c:v>14.2</c:v>
                </c:pt>
                <c:pt idx="29">
                  <c:v>9.6</c:v>
                </c:pt>
                <c:pt idx="30">
                  <c:v>9.1999999999999993</c:v>
                </c:pt>
                <c:pt idx="31">
                  <c:v>10.4</c:v>
                </c:pt>
                <c:pt idx="32">
                  <c:v>9.3000000000000007</c:v>
                </c:pt>
                <c:pt idx="33">
                  <c:v>7.7</c:v>
                </c:pt>
                <c:pt idx="34">
                  <c:v>7.7</c:v>
                </c:pt>
                <c:pt idx="35">
                  <c:v>7.4</c:v>
                </c:pt>
                <c:pt idx="36">
                  <c:v>6.9</c:v>
                </c:pt>
                <c:pt idx="37">
                  <c:v>6.7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356776"/>
        <c:axId val="314209936"/>
      </c:lineChart>
      <c:catAx>
        <c:axId val="31435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4209936"/>
        <c:crosses val="autoZero"/>
        <c:auto val="1"/>
        <c:lblAlgn val="ctr"/>
        <c:lblOffset val="100"/>
        <c:noMultiLvlLbl val="0"/>
      </c:catAx>
      <c:valAx>
        <c:axId val="31420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4356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200"/>
              <a:t>四半期ごとの</a:t>
            </a:r>
            <a:r>
              <a:rPr lang="en-US" altLang="ja-JP" sz="1200"/>
              <a:t>GDP</a:t>
            </a:r>
            <a:r>
              <a:rPr lang="ja-JP" altLang="en-US" sz="1200"/>
              <a:t>成長率（％）</a:t>
            </a:r>
            <a:endParaRPr lang="en-US" altLang="ja-JP" sz="1200"/>
          </a:p>
        </c:rich>
      </c:tx>
      <c:layout>
        <c:manualLayout>
          <c:xMode val="edge"/>
          <c:yMode val="edge"/>
          <c:x val="0.39072900262467192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GDP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7"/>
            <c:marker>
              <c:symbol val="none"/>
            </c:marker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Sheet1!$A$2:$A$38</c:f>
              <c:strCache>
                <c:ptCount val="37"/>
                <c:pt idx="0">
                  <c:v>20081Q</c:v>
                </c:pt>
                <c:pt idx="1">
                  <c:v>2Q</c:v>
                </c:pt>
                <c:pt idx="2">
                  <c:v>3Q</c:v>
                </c:pt>
                <c:pt idx="3">
                  <c:v>4Q</c:v>
                </c:pt>
                <c:pt idx="4">
                  <c:v>20091Q</c:v>
                </c:pt>
                <c:pt idx="5">
                  <c:v>2Q</c:v>
                </c:pt>
                <c:pt idx="6">
                  <c:v>3Q</c:v>
                </c:pt>
                <c:pt idx="7">
                  <c:v>4Q</c:v>
                </c:pt>
                <c:pt idx="8">
                  <c:v>20101Q</c:v>
                </c:pt>
                <c:pt idx="9">
                  <c:v>2Q</c:v>
                </c:pt>
                <c:pt idx="10">
                  <c:v>3Q</c:v>
                </c:pt>
                <c:pt idx="11">
                  <c:v>4Q</c:v>
                </c:pt>
                <c:pt idx="12">
                  <c:v>20111Q</c:v>
                </c:pt>
                <c:pt idx="13">
                  <c:v>2Q</c:v>
                </c:pt>
                <c:pt idx="14">
                  <c:v>3Q</c:v>
                </c:pt>
                <c:pt idx="15">
                  <c:v>4Q</c:v>
                </c:pt>
                <c:pt idx="16">
                  <c:v>20121Q</c:v>
                </c:pt>
                <c:pt idx="17">
                  <c:v>2Q</c:v>
                </c:pt>
                <c:pt idx="18">
                  <c:v>3Q</c:v>
                </c:pt>
                <c:pt idx="19">
                  <c:v>4Q</c:v>
                </c:pt>
                <c:pt idx="20">
                  <c:v>20131Q</c:v>
                </c:pt>
                <c:pt idx="21">
                  <c:v>2Q</c:v>
                </c:pt>
                <c:pt idx="22">
                  <c:v>3Q</c:v>
                </c:pt>
                <c:pt idx="23">
                  <c:v>4Q</c:v>
                </c:pt>
                <c:pt idx="24">
                  <c:v>20141Q</c:v>
                </c:pt>
                <c:pt idx="25">
                  <c:v>2Q</c:v>
                </c:pt>
                <c:pt idx="26">
                  <c:v>3Q</c:v>
                </c:pt>
                <c:pt idx="27">
                  <c:v>4Q</c:v>
                </c:pt>
                <c:pt idx="28">
                  <c:v>20151Q</c:v>
                </c:pt>
                <c:pt idx="29">
                  <c:v>2Q</c:v>
                </c:pt>
                <c:pt idx="30">
                  <c:v>3Q</c:v>
                </c:pt>
                <c:pt idx="31">
                  <c:v>4Q</c:v>
                </c:pt>
                <c:pt idx="32">
                  <c:v>20161Q</c:v>
                </c:pt>
                <c:pt idx="33">
                  <c:v>2Q</c:v>
                </c:pt>
                <c:pt idx="34">
                  <c:v>3Q</c:v>
                </c:pt>
                <c:pt idx="35">
                  <c:v>4Q</c:v>
                </c:pt>
                <c:pt idx="36">
                  <c:v>20171Q</c:v>
                </c:pt>
              </c:strCache>
            </c:strRef>
          </c:cat>
          <c:val>
            <c:numRef>
              <c:f>Sheet1!$B$2:$B$38</c:f>
              <c:numCache>
                <c:formatCode>General</c:formatCode>
                <c:ptCount val="37"/>
                <c:pt idx="0">
                  <c:v>11.3</c:v>
                </c:pt>
                <c:pt idx="1">
                  <c:v>10.8</c:v>
                </c:pt>
                <c:pt idx="2">
                  <c:v>9.6999999999999993</c:v>
                </c:pt>
                <c:pt idx="3">
                  <c:v>7.6</c:v>
                </c:pt>
                <c:pt idx="4">
                  <c:v>6.6</c:v>
                </c:pt>
                <c:pt idx="5">
                  <c:v>8.1999999999999993</c:v>
                </c:pt>
                <c:pt idx="6">
                  <c:v>9.6999999999999993</c:v>
                </c:pt>
                <c:pt idx="7">
                  <c:v>11.4</c:v>
                </c:pt>
                <c:pt idx="8">
                  <c:v>12.1</c:v>
                </c:pt>
                <c:pt idx="9">
                  <c:v>10.3</c:v>
                </c:pt>
                <c:pt idx="10">
                  <c:v>9.6</c:v>
                </c:pt>
                <c:pt idx="11">
                  <c:v>9.8000000000000007</c:v>
                </c:pt>
                <c:pt idx="12">
                  <c:v>9.6999999999999993</c:v>
                </c:pt>
                <c:pt idx="13">
                  <c:v>9.5</c:v>
                </c:pt>
                <c:pt idx="14">
                  <c:v>9.1999999999999993</c:v>
                </c:pt>
                <c:pt idx="15">
                  <c:v>8.9</c:v>
                </c:pt>
                <c:pt idx="16">
                  <c:v>8.1</c:v>
                </c:pt>
                <c:pt idx="17">
                  <c:v>7.6</c:v>
                </c:pt>
                <c:pt idx="18">
                  <c:v>7.4</c:v>
                </c:pt>
                <c:pt idx="19">
                  <c:v>7.9</c:v>
                </c:pt>
                <c:pt idx="20">
                  <c:v>7.7</c:v>
                </c:pt>
                <c:pt idx="21">
                  <c:v>7.5</c:v>
                </c:pt>
                <c:pt idx="22">
                  <c:v>7.8</c:v>
                </c:pt>
                <c:pt idx="23">
                  <c:v>7.7</c:v>
                </c:pt>
                <c:pt idx="24">
                  <c:v>7.4</c:v>
                </c:pt>
                <c:pt idx="25">
                  <c:v>7.5</c:v>
                </c:pt>
                <c:pt idx="26">
                  <c:v>7.3</c:v>
                </c:pt>
                <c:pt idx="27">
                  <c:v>7.3</c:v>
                </c:pt>
                <c:pt idx="28" formatCode="0.0">
                  <c:v>7</c:v>
                </c:pt>
                <c:pt idx="29" formatCode="0.0">
                  <c:v>7</c:v>
                </c:pt>
                <c:pt idx="30">
                  <c:v>6.9</c:v>
                </c:pt>
                <c:pt idx="31">
                  <c:v>6.8</c:v>
                </c:pt>
                <c:pt idx="32">
                  <c:v>6.7</c:v>
                </c:pt>
                <c:pt idx="33">
                  <c:v>6.7</c:v>
                </c:pt>
                <c:pt idx="34">
                  <c:v>6.7</c:v>
                </c:pt>
                <c:pt idx="35">
                  <c:v>6.8</c:v>
                </c:pt>
                <c:pt idx="36">
                  <c:v>6.9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712016"/>
        <c:axId val="314715936"/>
      </c:lineChart>
      <c:catAx>
        <c:axId val="31471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4715936"/>
        <c:crosses val="autoZero"/>
        <c:auto val="1"/>
        <c:lblAlgn val="ctr"/>
        <c:lblOffset val="100"/>
        <c:noMultiLvlLbl val="0"/>
      </c:catAx>
      <c:valAx>
        <c:axId val="314715936"/>
        <c:scaling>
          <c:orientation val="minMax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4712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200"/>
              <a:t>成長率に対する需要項目別寄与度（％）</a:t>
            </a:r>
            <a:endParaRPr lang="en-US" altLang="ja-JP" sz="12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純輸出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Sheet1!$A$2:$A$18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1</c:v>
                </c:pt>
                <c:pt idx="1">
                  <c:v>0</c:v>
                </c:pt>
                <c:pt idx="2">
                  <c:v>0.7</c:v>
                </c:pt>
                <c:pt idx="3">
                  <c:v>0.1</c:v>
                </c:pt>
                <c:pt idx="4">
                  <c:v>0.7</c:v>
                </c:pt>
                <c:pt idx="5">
                  <c:v>2.5</c:v>
                </c:pt>
                <c:pt idx="6">
                  <c:v>2.1</c:v>
                </c:pt>
                <c:pt idx="7">
                  <c:v>2.6</c:v>
                </c:pt>
                <c:pt idx="8">
                  <c:v>0.3</c:v>
                </c:pt>
                <c:pt idx="9">
                  <c:v>-4</c:v>
                </c:pt>
                <c:pt idx="10">
                  <c:v>-1.3</c:v>
                </c:pt>
                <c:pt idx="11">
                  <c:v>-0.8</c:v>
                </c:pt>
                <c:pt idx="12">
                  <c:v>0.2</c:v>
                </c:pt>
                <c:pt idx="13">
                  <c:v>-0.1</c:v>
                </c:pt>
                <c:pt idx="14">
                  <c:v>0.3</c:v>
                </c:pt>
                <c:pt idx="15">
                  <c:v>-0.1</c:v>
                </c:pt>
                <c:pt idx="16">
                  <c:v>-0.5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資本形成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Sheet1!$A$2:$A$18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1.9</c:v>
                </c:pt>
                <c:pt idx="1">
                  <c:v>4.0999999999999996</c:v>
                </c:pt>
                <c:pt idx="2">
                  <c:v>4.4000000000000004</c:v>
                </c:pt>
                <c:pt idx="3">
                  <c:v>6.3</c:v>
                </c:pt>
                <c:pt idx="4">
                  <c:v>5.5</c:v>
                </c:pt>
                <c:pt idx="5">
                  <c:v>4.4000000000000004</c:v>
                </c:pt>
                <c:pt idx="6">
                  <c:v>5.5</c:v>
                </c:pt>
                <c:pt idx="7">
                  <c:v>6</c:v>
                </c:pt>
                <c:pt idx="8">
                  <c:v>5.0999999999999996</c:v>
                </c:pt>
                <c:pt idx="9">
                  <c:v>8.1</c:v>
                </c:pt>
                <c:pt idx="10">
                  <c:v>7.1</c:v>
                </c:pt>
                <c:pt idx="11">
                  <c:v>4.4000000000000004</c:v>
                </c:pt>
                <c:pt idx="12">
                  <c:v>3.4</c:v>
                </c:pt>
                <c:pt idx="13">
                  <c:v>4.3</c:v>
                </c:pt>
                <c:pt idx="14">
                  <c:v>3.4</c:v>
                </c:pt>
                <c:pt idx="15">
                  <c:v>2.9</c:v>
                </c:pt>
                <c:pt idx="16">
                  <c:v>2.8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最終消費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Sheet1!$A$2:$A$18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5.5</c:v>
                </c:pt>
                <c:pt idx="1">
                  <c:v>4.2</c:v>
                </c:pt>
                <c:pt idx="2">
                  <c:v>4</c:v>
                </c:pt>
                <c:pt idx="3">
                  <c:v>3.6</c:v>
                </c:pt>
                <c:pt idx="4">
                  <c:v>3.9</c:v>
                </c:pt>
                <c:pt idx="5">
                  <c:v>4.4000000000000004</c:v>
                </c:pt>
                <c:pt idx="6">
                  <c:v>5.0999999999999996</c:v>
                </c:pt>
                <c:pt idx="7">
                  <c:v>5.6</c:v>
                </c:pt>
                <c:pt idx="8">
                  <c:v>4.3</c:v>
                </c:pt>
                <c:pt idx="9">
                  <c:v>5.3</c:v>
                </c:pt>
                <c:pt idx="10">
                  <c:v>4.8</c:v>
                </c:pt>
                <c:pt idx="11">
                  <c:v>5.9</c:v>
                </c:pt>
                <c:pt idx="12">
                  <c:v>4.3</c:v>
                </c:pt>
                <c:pt idx="13">
                  <c:v>3.6</c:v>
                </c:pt>
                <c:pt idx="14">
                  <c:v>3.6</c:v>
                </c:pt>
                <c:pt idx="15">
                  <c:v>4.0999999999999996</c:v>
                </c:pt>
                <c:pt idx="16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371216"/>
        <c:axId val="386370040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GDP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Sheet1!$A$2:$A$18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8.4</c:v>
                </c:pt>
                <c:pt idx="1">
                  <c:v>8.3000000000000007</c:v>
                </c:pt>
                <c:pt idx="2">
                  <c:v>9.1</c:v>
                </c:pt>
                <c:pt idx="3">
                  <c:v>10</c:v>
                </c:pt>
                <c:pt idx="4">
                  <c:v>10.1</c:v>
                </c:pt>
                <c:pt idx="5">
                  <c:v>11.3</c:v>
                </c:pt>
                <c:pt idx="6">
                  <c:v>12.7</c:v>
                </c:pt>
                <c:pt idx="7">
                  <c:v>14.2</c:v>
                </c:pt>
                <c:pt idx="8">
                  <c:v>9.6999999999999993</c:v>
                </c:pt>
                <c:pt idx="9">
                  <c:v>9.4</c:v>
                </c:pt>
                <c:pt idx="10">
                  <c:v>10.6</c:v>
                </c:pt>
                <c:pt idx="11">
                  <c:v>9.5</c:v>
                </c:pt>
                <c:pt idx="12">
                  <c:v>7.9</c:v>
                </c:pt>
                <c:pt idx="13">
                  <c:v>7.8</c:v>
                </c:pt>
                <c:pt idx="14">
                  <c:v>7.3</c:v>
                </c:pt>
                <c:pt idx="15">
                  <c:v>6.9</c:v>
                </c:pt>
                <c:pt idx="16">
                  <c:v>6.7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6371216"/>
        <c:axId val="386370040"/>
      </c:lineChart>
      <c:catAx>
        <c:axId val="38637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86370040"/>
        <c:crosses val="autoZero"/>
        <c:auto val="1"/>
        <c:lblAlgn val="ctr"/>
        <c:lblOffset val="100"/>
        <c:noMultiLvlLbl val="0"/>
      </c:catAx>
      <c:valAx>
        <c:axId val="3863700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863712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F4BD8EB-C993-4D00-BA43-AB38509F0E9F}" type="datetimeFigureOut">
              <a:rPr lang="zh-CN" altLang="en-US"/>
              <a:pPr>
                <a:defRPr/>
              </a:pPr>
              <a:t>2017/7/21</a:t>
            </a:fld>
            <a:endParaRPr lang="zh-CN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7077437-27D2-4372-B18E-5B6D7C4B68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246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31CA46C-2646-47E0-94E2-9EC347206D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108867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70FBB-FEDD-4617-9441-16FF323664E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73787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DA844-AFE5-4FD3-B828-0C6130A9829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29404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D2D37-2EB8-4834-B971-A4AEC0AFC9A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0462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238E1-2946-4461-8562-085962C528F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6932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46119-8754-462F-A103-1D12FED6F59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8173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B07F3-A4D9-4856-BD66-BDE65B08EAA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27737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FABDE-BA95-4E41-9682-9D8A972F5C6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574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8C0F1-01E1-4964-9B80-F66333E7D3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271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2982D-7982-41CB-9A05-B0796333389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7754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3D8A7-C507-45AB-AA6E-1DB3F3073A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0977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5DFD3-B637-400D-9DFB-AA8E6BE55BF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96757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表プレースホルダー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07A6B-DF62-4DF0-BF78-EBCA43C02EC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8709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7C870E-1BBC-4822-87AD-32D0556502F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/>
            <a:r>
              <a:rPr lang="ja-JP" altLang="en-US" smtClean="0"/>
              <a:t>高度成長から安定成長へ</a:t>
            </a:r>
            <a:endParaRPr lang="zh-CN" altLang="en-US" smtClean="0"/>
          </a:p>
        </p:txBody>
      </p:sp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6535670"/>
              </p:ext>
            </p:extLst>
          </p:nvPr>
        </p:nvGraphicFramePr>
        <p:xfrm>
          <a:off x="457200" y="1268414"/>
          <a:ext cx="8229600" cy="5256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1741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49312"/>
          </a:xfrm>
        </p:spPr>
        <p:txBody>
          <a:bodyPr/>
          <a:lstStyle/>
          <a:p>
            <a:pPr eaLnBrk="1" hangingPunct="1"/>
            <a:r>
              <a:rPr lang="ja-JP" altLang="en-US" sz="4800" smtClean="0"/>
              <a:t>四半期ごとの成長率</a:t>
            </a:r>
          </a:p>
        </p:txBody>
      </p:sp>
      <p:graphicFrame>
        <p:nvGraphicFramePr>
          <p:cNvPr id="7" name="コンテンツ プレースホルダー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0182439"/>
              </p:ext>
            </p:extLst>
          </p:nvPr>
        </p:nvGraphicFramePr>
        <p:xfrm>
          <a:off x="457200" y="1340768"/>
          <a:ext cx="8229600" cy="478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728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/>
          <a:lstStyle/>
          <a:p>
            <a:r>
              <a:rPr lang="ja-JP" altLang="en-US" dirty="0" smtClean="0"/>
              <a:t>世界第二位の中国経済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China as No.1</a:t>
            </a:r>
            <a:r>
              <a:rPr lang="ja-JP" alt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に向かうのか</a:t>
            </a:r>
            <a:r>
              <a:rPr lang="en-US" altLang="ja-JP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altLang="ja-JP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altLang="ja-JP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1820</a:t>
            </a:r>
            <a:r>
              <a:rPr lang="ja-JP" alt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年代は世界の</a:t>
            </a:r>
            <a:r>
              <a:rPr lang="en-US" altLang="ja-JP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GDP</a:t>
            </a:r>
            <a:r>
              <a:rPr lang="ja-JP" alt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の</a:t>
            </a:r>
            <a:r>
              <a:rPr lang="en-US" altLang="ja-JP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1/3</a:t>
            </a:r>
            <a:r>
              <a:rPr lang="ja-JP" alt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は中国</a:t>
            </a:r>
            <a:endParaRPr lang="zh-CN" alt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464496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＊</a:t>
            </a:r>
            <a:r>
              <a:rPr lang="en-US" altLang="ja-JP" dirty="0" smtClean="0"/>
              <a:t>2010</a:t>
            </a:r>
            <a:r>
              <a:rPr lang="ja-JP" altLang="en-US" dirty="0" smtClean="0"/>
              <a:t>年日本を抜いて世界第</a:t>
            </a:r>
            <a:r>
              <a:rPr lang="en-US" altLang="ja-JP" dirty="0" smtClean="0"/>
              <a:t>2</a:t>
            </a:r>
            <a:r>
              <a:rPr lang="ja-JP" altLang="en-US" dirty="0" smtClean="0"/>
              <a:t>位の経済大国　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（日本</a:t>
            </a:r>
            <a:r>
              <a:rPr lang="en-US" altLang="ja-JP" dirty="0" smtClean="0"/>
              <a:t>5</a:t>
            </a:r>
            <a:r>
              <a:rPr lang="ja-JP" altLang="en-US" dirty="0" smtClean="0"/>
              <a:t>兆</a:t>
            </a:r>
            <a:r>
              <a:rPr lang="en-US" altLang="ja-JP" dirty="0" smtClean="0"/>
              <a:t>4742</a:t>
            </a:r>
            <a:r>
              <a:rPr lang="ja-JP" altLang="en-US" dirty="0" smtClean="0"/>
              <a:t>億㌦、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中国</a:t>
            </a:r>
            <a:r>
              <a:rPr lang="en-US" altLang="ja-JP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5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兆</a:t>
            </a:r>
            <a:r>
              <a:rPr lang="en-US" altLang="ja-JP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8786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億㌦</a:t>
            </a:r>
            <a:endParaRPr lang="en-US" altLang="ja-JP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en-US" altLang="ja-JP" dirty="0" smtClean="0"/>
              <a:t>15</a:t>
            </a:r>
            <a:r>
              <a:rPr lang="ja-JP" altLang="en-US" dirty="0" smtClean="0"/>
              <a:t>年日本</a:t>
            </a:r>
            <a:r>
              <a:rPr lang="en-US" altLang="ja-JP" dirty="0" smtClean="0"/>
              <a:t>4</a:t>
            </a:r>
            <a:r>
              <a:rPr lang="ja-JP" altLang="en-US" dirty="0" smtClean="0"/>
              <a:t>兆</a:t>
            </a:r>
            <a:r>
              <a:rPr lang="en-US" altLang="ja-JP" dirty="0" smtClean="0"/>
              <a:t>1232</a:t>
            </a:r>
            <a:r>
              <a:rPr lang="ja-JP" altLang="en-US" dirty="0" smtClean="0"/>
              <a:t>億㌦、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中国</a:t>
            </a:r>
            <a:r>
              <a:rPr lang="en-US" altLang="ja-JP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11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兆</a:t>
            </a:r>
            <a:r>
              <a:rPr lang="en-US" altLang="ja-JP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77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億㌦</a:t>
            </a:r>
            <a:endParaRPr lang="en-US" altLang="ja-JP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一人当たり</a:t>
            </a:r>
            <a:r>
              <a:rPr lang="en-US" altLang="ja-JP" dirty="0" smtClean="0"/>
              <a:t>GDP</a:t>
            </a:r>
            <a:r>
              <a:rPr lang="ja-JP" altLang="en-US" dirty="0" smtClean="0"/>
              <a:t>（</a:t>
            </a:r>
            <a:r>
              <a:rPr lang="en-US" altLang="ja-JP" dirty="0" smtClean="0"/>
              <a:t>15</a:t>
            </a:r>
            <a:r>
              <a:rPr lang="ja-JP" altLang="en-US" dirty="0" smtClean="0"/>
              <a:t>年）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日本</a:t>
            </a:r>
            <a:r>
              <a:rPr lang="en-US" altLang="ja-JP" dirty="0" smtClean="0"/>
              <a:t>3</a:t>
            </a:r>
            <a:r>
              <a:rPr lang="ja-JP" altLang="en-US" dirty="0" smtClean="0"/>
              <a:t>万</a:t>
            </a:r>
            <a:r>
              <a:rPr lang="en-US" altLang="ja-JP" dirty="0" smtClean="0"/>
              <a:t>4523</a:t>
            </a:r>
            <a:r>
              <a:rPr lang="ja-JP" altLang="en-US" dirty="0" smtClean="0"/>
              <a:t>㌦、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中国</a:t>
            </a:r>
            <a:r>
              <a:rPr lang="en-US" altLang="ja-JP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8028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㌦</a:t>
            </a:r>
            <a:endParaRPr lang="en-US" altLang="ja-JP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dirty="0"/>
              <a:t>購買</a:t>
            </a:r>
            <a:r>
              <a:rPr lang="ja-JP" altLang="en-US" dirty="0" smtClean="0"/>
              <a:t>力</a:t>
            </a:r>
            <a:r>
              <a:rPr lang="ja-JP" altLang="en-US" dirty="0"/>
              <a:t>平</a:t>
            </a:r>
            <a:r>
              <a:rPr lang="ja-JP" altLang="en-US" dirty="0" smtClean="0"/>
              <a:t>価でみると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15</a:t>
            </a:r>
            <a:r>
              <a:rPr lang="ja-JP" altLang="en-US" dirty="0" smtClean="0"/>
              <a:t>年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中国</a:t>
            </a:r>
            <a:r>
              <a:rPr lang="en-US" altLang="ja-JP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19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兆</a:t>
            </a:r>
            <a:r>
              <a:rPr lang="en-US" altLang="ja-JP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8144</a:t>
            </a:r>
            <a:r>
              <a:rPr lang="ja-JP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億㌦</a:t>
            </a:r>
            <a:r>
              <a:rPr lang="ja-JP" altLang="en-US" dirty="0" smtClean="0"/>
              <a:t>、米国</a:t>
            </a:r>
            <a:r>
              <a:rPr lang="en-US" altLang="ja-JP" dirty="0" smtClean="0"/>
              <a:t>18</a:t>
            </a:r>
            <a:r>
              <a:rPr lang="ja-JP" altLang="en-US" dirty="0" smtClean="0"/>
              <a:t>兆</a:t>
            </a:r>
            <a:r>
              <a:rPr lang="en-US" altLang="ja-JP" dirty="0" smtClean="0"/>
              <a:t>366</a:t>
            </a:r>
            <a:r>
              <a:rPr lang="ja-JP" altLang="en-US" dirty="0" smtClean="0"/>
              <a:t>億㌦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9801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5900" y="332656"/>
            <a:ext cx="6172200" cy="864096"/>
          </a:xfrm>
        </p:spPr>
        <p:txBody>
          <a:bodyPr/>
          <a:lstStyle/>
          <a:p>
            <a:r>
              <a:rPr lang="ja-JP" altLang="en-US" dirty="0" smtClean="0"/>
              <a:t>「新常態」下の中国経済</a:t>
            </a:r>
            <a:endParaRPr lang="zh-CN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196752"/>
            <a:ext cx="8352928" cy="5112568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・高度成長から安定成長へ（「保八」言及せず）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・中所得国の罠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・未富先老（人口ボーナスから人口オーナス）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若年労働力の減少（人件費の高騰）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二人子の容認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・「三期重複（成長の変換期、構造調整の陣痛期、過去の刺激策の消化期の同時到来）」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・なぜ「一帯一路」なのか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73570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各種機関の</a:t>
            </a:r>
            <a:r>
              <a:rPr lang="en-US" altLang="ja-JP" dirty="0" smtClean="0"/>
              <a:t>GDP</a:t>
            </a:r>
            <a:r>
              <a:rPr lang="ja-JP" altLang="en-US" dirty="0" smtClean="0"/>
              <a:t>成長率予測（％）</a:t>
            </a:r>
            <a:endParaRPr lang="zh-CN" altLang="en-US" dirty="0"/>
          </a:p>
        </p:txBody>
      </p:sp>
      <p:graphicFrame>
        <p:nvGraphicFramePr>
          <p:cNvPr id="5" name="表プレースホルダー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851292701"/>
              </p:ext>
            </p:extLst>
          </p:nvPr>
        </p:nvGraphicFramePr>
        <p:xfrm>
          <a:off x="611559" y="1417635"/>
          <a:ext cx="7992888" cy="5107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4296"/>
                <a:gridCol w="2664296"/>
                <a:gridCol w="2664296"/>
              </a:tblGrid>
              <a:tr h="47359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400" u="none" strike="noStrike" dirty="0">
                          <a:effectLst/>
                        </a:rPr>
                        <a:t>　</a:t>
                      </a:r>
                      <a:endParaRPr lang="ja-JP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400" u="none" strike="noStrike" dirty="0">
                          <a:effectLst/>
                        </a:rPr>
                        <a:t>2017</a:t>
                      </a:r>
                      <a:r>
                        <a:rPr lang="ja-JP" altLang="en-US" sz="2400" u="none" strike="noStrike" dirty="0">
                          <a:effectLst/>
                        </a:rPr>
                        <a:t>年</a:t>
                      </a:r>
                      <a:endParaRPr lang="ja-JP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400" u="none" strike="noStrike" dirty="0">
                          <a:effectLst/>
                        </a:rPr>
                        <a:t>2018</a:t>
                      </a:r>
                      <a:r>
                        <a:rPr lang="ja-JP" altLang="en-US" sz="2400" u="none" strike="noStrike" dirty="0">
                          <a:effectLst/>
                        </a:rPr>
                        <a:t>年</a:t>
                      </a:r>
                      <a:endParaRPr lang="ja-JP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9217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400" u="none" strike="noStrike" dirty="0">
                          <a:effectLst/>
                        </a:rPr>
                        <a:t>アジア開発銀行</a:t>
                      </a:r>
                      <a:endParaRPr lang="ja-JP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u="none" strike="noStrike" dirty="0">
                          <a:effectLst/>
                        </a:rPr>
                        <a:t>6.5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u="none" strike="noStrike" dirty="0">
                          <a:effectLst/>
                        </a:rPr>
                        <a:t>6.2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92173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>
                          <a:effectLst/>
                        </a:rPr>
                        <a:t>経済協力開発機構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u="none" strike="noStrike">
                          <a:effectLst/>
                        </a:rPr>
                        <a:t>6.6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u="none" strike="noStrike" dirty="0">
                          <a:effectLst/>
                        </a:rPr>
                        <a:t>6.4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47359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400" u="none" strike="noStrike">
                          <a:effectLst/>
                        </a:rPr>
                        <a:t>世界銀行</a:t>
                      </a:r>
                      <a:endParaRPr lang="ja-JP" altLang="en-US" sz="2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u="none" strike="noStrike">
                          <a:effectLst/>
                        </a:rPr>
                        <a:t>6.5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u="none" strike="noStrike" dirty="0">
                          <a:effectLst/>
                        </a:rPr>
                        <a:t>6.3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47359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400" u="none" strike="noStrike">
                          <a:effectLst/>
                        </a:rPr>
                        <a:t>国際連合</a:t>
                      </a:r>
                      <a:endParaRPr lang="ja-JP" altLang="en-US" sz="2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u="none" strike="noStrike">
                          <a:effectLst/>
                        </a:rPr>
                        <a:t>6.5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u="none" strike="noStrike" dirty="0">
                          <a:effectLst/>
                        </a:rPr>
                        <a:t>6.5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92173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>
                          <a:effectLst/>
                        </a:rPr>
                        <a:t>国際通貨基金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u="none" strike="noStrike">
                          <a:effectLst/>
                        </a:rPr>
                        <a:t>6.6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u="none" strike="noStrike" dirty="0">
                          <a:effectLst/>
                        </a:rPr>
                        <a:t>6.2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92173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400" u="none" strike="noStrike">
                          <a:effectLst/>
                        </a:rPr>
                        <a:t>社会科学院（中国）</a:t>
                      </a:r>
                      <a:endParaRPr lang="zh-CN" altLang="en-US" sz="2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400" u="none" strike="noStrike">
                          <a:effectLst/>
                        </a:rPr>
                        <a:t>6.6</a:t>
                      </a:r>
                      <a:r>
                        <a:rPr lang="ja-JP" altLang="en-US" sz="2400" u="none" strike="noStrike">
                          <a:effectLst/>
                        </a:rPr>
                        <a:t>前後</a:t>
                      </a:r>
                      <a:endParaRPr lang="ja-JP" altLang="en-US" sz="2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effectLst/>
                        </a:rPr>
                        <a:t>n.a</a:t>
                      </a:r>
                      <a:r>
                        <a:rPr lang="en-US" sz="2400" u="none" strike="noStrike" dirty="0">
                          <a:effectLst/>
                        </a:rPr>
                        <a:t>.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951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US" altLang="ja-JP" smtClean="0"/>
              <a:t>GDP</a:t>
            </a:r>
            <a:r>
              <a:rPr lang="ja-JP" altLang="en-US" smtClean="0"/>
              <a:t>の項目別寄与度</a:t>
            </a:r>
            <a:endParaRPr lang="zh-CN" altLang="en-US" smtClean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560295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981075"/>
            <a:ext cx="5976938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4211638" y="5516563"/>
            <a:ext cx="3384550" cy="57626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dirty="0"/>
              <a:t>人民網</a:t>
            </a:r>
            <a:r>
              <a:rPr lang="en-US" altLang="ja-JP" dirty="0"/>
              <a:t>2014</a:t>
            </a:r>
            <a:r>
              <a:rPr lang="ja-JP" altLang="en-US" dirty="0"/>
              <a:t>年</a:t>
            </a:r>
            <a:r>
              <a:rPr lang="en-US" altLang="ja-JP" dirty="0"/>
              <a:t>12</a:t>
            </a:r>
            <a:r>
              <a:rPr lang="ja-JP" altLang="en-US" dirty="0"/>
              <a:t>月</a:t>
            </a:r>
            <a:r>
              <a:rPr lang="en-US" altLang="ja-JP" dirty="0"/>
              <a:t>25</a:t>
            </a:r>
            <a:r>
              <a:rPr lang="ja-JP" altLang="en-US" dirty="0"/>
              <a:t>日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863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pPr algn="l" eaLnBrk="1" hangingPunct="1"/>
            <a:r>
              <a:rPr lang="ja-JP" altLang="en-US" sz="3600" dirty="0" smtClean="0"/>
              <a:t>「中所得国の罠」と中国</a:t>
            </a:r>
            <a:r>
              <a:rPr lang="ja-JP" altLang="en-US" dirty="0" smtClean="0"/>
              <a:t/>
            </a:r>
            <a:br>
              <a:rPr lang="ja-JP" altLang="en-US" dirty="0" smtClean="0"/>
            </a:br>
            <a:endParaRPr lang="ja-JP" altLang="en-US" sz="2000" dirty="0" smtClean="0">
              <a:solidFill>
                <a:schemeClr val="hlink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12776"/>
            <a:ext cx="8820472" cy="466858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dirty="0"/>
              <a:t>→</a:t>
            </a:r>
            <a:r>
              <a:rPr lang="en-US" altLang="ja-JP" dirty="0"/>
              <a:t>7</a:t>
            </a:r>
            <a:r>
              <a:rPr lang="ja-JP" altLang="en-US" dirty="0"/>
              <a:t>％成長でもｽｳｪｰﾃﾞﾝ並みの</a:t>
            </a:r>
            <a:r>
              <a:rPr lang="en-US" altLang="ja-JP" dirty="0" smtClean="0"/>
              <a:t>GDP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→</a:t>
            </a:r>
            <a:r>
              <a:rPr lang="en-US" altLang="ja-JP" dirty="0"/>
              <a:t>2012</a:t>
            </a:r>
            <a:r>
              <a:rPr lang="ja-JP" altLang="en-US" dirty="0"/>
              <a:t>年の経済総量は</a:t>
            </a:r>
            <a:r>
              <a:rPr lang="en-US" altLang="ja-JP" dirty="0"/>
              <a:t>1978</a:t>
            </a:r>
            <a:r>
              <a:rPr lang="ja-JP" altLang="en-US" dirty="0"/>
              <a:t>年の</a:t>
            </a:r>
            <a:r>
              <a:rPr lang="en-US" altLang="ja-JP" dirty="0"/>
              <a:t>24</a:t>
            </a:r>
            <a:r>
              <a:rPr lang="ja-JP" altLang="en-US" dirty="0"/>
              <a:t>倍、</a:t>
            </a:r>
            <a:r>
              <a:rPr lang="en-US" altLang="ja-JP" dirty="0"/>
              <a:t>90</a:t>
            </a:r>
            <a:r>
              <a:rPr lang="ja-JP" altLang="en-US" dirty="0"/>
              <a:t>年の</a:t>
            </a:r>
            <a:r>
              <a:rPr lang="en-US" altLang="ja-JP" dirty="0"/>
              <a:t>8.6</a:t>
            </a:r>
            <a:r>
              <a:rPr lang="ja-JP" altLang="en-US" dirty="0" smtClean="0"/>
              <a:t>倍、現</a:t>
            </a:r>
            <a:r>
              <a:rPr lang="ja-JP" altLang="en-US" dirty="0"/>
              <a:t>在の</a:t>
            </a:r>
            <a:r>
              <a:rPr lang="en-US" altLang="ja-JP" dirty="0"/>
              <a:t>1</a:t>
            </a:r>
            <a:r>
              <a:rPr lang="ja-JP" altLang="en-US" dirty="0"/>
              <a:t>％の成長は</a:t>
            </a:r>
            <a:r>
              <a:rPr lang="en-US" altLang="ja-JP" dirty="0"/>
              <a:t>78</a:t>
            </a:r>
            <a:r>
              <a:rPr lang="ja-JP" altLang="en-US" dirty="0"/>
              <a:t>年の</a:t>
            </a:r>
            <a:r>
              <a:rPr lang="en-US" altLang="ja-JP" dirty="0"/>
              <a:t>24</a:t>
            </a:r>
            <a:r>
              <a:rPr lang="ja-JP" altLang="en-US" dirty="0"/>
              <a:t>％、</a:t>
            </a:r>
            <a:r>
              <a:rPr lang="en-US" altLang="ja-JP" dirty="0"/>
              <a:t>90</a:t>
            </a:r>
            <a:r>
              <a:rPr lang="ja-JP" altLang="en-US" dirty="0"/>
              <a:t>年の</a:t>
            </a:r>
            <a:r>
              <a:rPr lang="en-US" altLang="ja-JP" dirty="0"/>
              <a:t>8.6</a:t>
            </a:r>
            <a:r>
              <a:rPr lang="ja-JP" altLang="en-US" dirty="0"/>
              <a:t>％に相</a:t>
            </a:r>
            <a:r>
              <a:rPr lang="ja-JP" altLang="en-US" dirty="0" smtClean="0"/>
              <a:t>当</a:t>
            </a:r>
            <a:r>
              <a:rPr lang="ja-JP" altLang="en-US" sz="2400" dirty="0" smtClean="0"/>
              <a:t>（「</a:t>
            </a:r>
            <a:r>
              <a:rPr lang="ja-JP" altLang="en-US" sz="2400" dirty="0"/>
              <a:t>中国信息報」</a:t>
            </a:r>
            <a:r>
              <a:rPr lang="en-US" altLang="ja-JP" sz="2400" dirty="0"/>
              <a:t>2013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</a:t>
            </a:r>
            <a:r>
              <a:rPr lang="en-US" altLang="ja-JP" sz="2400" dirty="0"/>
              <a:t>18</a:t>
            </a:r>
            <a:r>
              <a:rPr lang="ja-JP" altLang="en-US" sz="2400" dirty="0"/>
              <a:t>日</a:t>
            </a:r>
            <a:r>
              <a:rPr lang="ja-JP" altLang="en-US" sz="2400" dirty="0" smtClean="0"/>
              <a:t>）</a:t>
            </a:r>
            <a:endParaRPr lang="en-US" altLang="ja-JP" sz="2400" dirty="0" smtClean="0"/>
          </a:p>
          <a:p>
            <a:pPr eaLnBrk="1" hangingPunct="1">
              <a:buFontTx/>
              <a:buNone/>
            </a:pPr>
            <a:r>
              <a:rPr lang="ja-JP" altLang="en-US" dirty="0" smtClean="0"/>
              <a:t>→</a:t>
            </a:r>
            <a:r>
              <a:rPr lang="en-US" altLang="ja-JP" dirty="0"/>
              <a:t>1960</a:t>
            </a:r>
            <a:r>
              <a:rPr lang="ja-JP" altLang="en-US" dirty="0"/>
              <a:t>年以降</a:t>
            </a:r>
            <a:r>
              <a:rPr lang="en-US" altLang="ja-JP" dirty="0"/>
              <a:t>101</a:t>
            </a:r>
            <a:r>
              <a:rPr lang="ja-JP" altLang="en-US" dirty="0"/>
              <a:t>カ国が中所得国に→</a:t>
            </a:r>
            <a:r>
              <a:rPr lang="en-US" altLang="ja-JP" dirty="0"/>
              <a:t>2008</a:t>
            </a:r>
            <a:r>
              <a:rPr lang="ja-JP" altLang="en-US" dirty="0"/>
              <a:t>年で高所</a:t>
            </a:r>
            <a:r>
              <a:rPr lang="ja-JP" altLang="en-US" dirty="0" smtClean="0"/>
              <a:t>得国</a:t>
            </a:r>
            <a:r>
              <a:rPr lang="ja-JP" altLang="en-US" dirty="0"/>
              <a:t>になったのは</a:t>
            </a:r>
            <a:r>
              <a:rPr lang="en-US" altLang="ja-JP" dirty="0"/>
              <a:t>13</a:t>
            </a:r>
            <a:r>
              <a:rPr lang="ja-JP" altLang="en-US" dirty="0"/>
              <a:t>カ国の</a:t>
            </a:r>
            <a:r>
              <a:rPr lang="ja-JP" altLang="en-US" dirty="0" smtClean="0"/>
              <a:t>み</a:t>
            </a:r>
            <a:endParaRPr lang="en-US" altLang="ja-JP" dirty="0" smtClean="0"/>
          </a:p>
          <a:p>
            <a:pPr eaLnBrk="1" hangingPunct="1">
              <a:buFontTx/>
              <a:buNone/>
            </a:pPr>
            <a:r>
              <a:rPr lang="ja-JP" altLang="en-US" dirty="0" smtClean="0"/>
              <a:t>→</a:t>
            </a:r>
            <a:r>
              <a:rPr lang="ja-JP" altLang="en-US" dirty="0"/>
              <a:t>高度成長のうちに解決しておくべき問題山積</a:t>
            </a:r>
            <a:r>
              <a:rPr lang="ja-JP" altLang="en-US" sz="2800" dirty="0"/>
              <a:t/>
            </a:r>
            <a:br>
              <a:rPr lang="ja-JP" altLang="en-US" sz="2800" dirty="0"/>
            </a:br>
            <a:endParaRPr lang="en-US" altLang="ja-JP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ja-JP" altLang="en-US" dirty="0" smtClean="0"/>
              <a:t>未富先老</a:t>
            </a:r>
            <a:endParaRPr lang="zh-CN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＊</a:t>
            </a:r>
            <a:r>
              <a:rPr lang="en-US" altLang="ja-JP" dirty="0" smtClean="0"/>
              <a:t>65</a:t>
            </a:r>
            <a:r>
              <a:rPr lang="ja-JP" altLang="en-US" dirty="0" smtClean="0"/>
              <a:t>歳以上人口（</a:t>
            </a:r>
            <a:r>
              <a:rPr lang="en-US" altLang="ja-JP" dirty="0" smtClean="0"/>
              <a:t>1</a:t>
            </a:r>
            <a:r>
              <a:rPr lang="ja-JP" altLang="en-US" dirty="0" smtClean="0"/>
              <a:t>億</a:t>
            </a:r>
            <a:r>
              <a:rPr lang="en-US" altLang="ja-JP" dirty="0" smtClean="0"/>
              <a:t>3755</a:t>
            </a:r>
            <a:r>
              <a:rPr lang="ja-JP" altLang="en-US" dirty="0" smtClean="0"/>
              <a:t>万人）</a:t>
            </a:r>
            <a:r>
              <a:rPr lang="en-US" altLang="ja-JP" dirty="0" smtClean="0"/>
              <a:t>10.1</a:t>
            </a:r>
            <a:r>
              <a:rPr lang="ja-JP" altLang="en-US" dirty="0" smtClean="0"/>
              <a:t>％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＊一人っ子同士の場合→</a:t>
            </a:r>
            <a:r>
              <a:rPr lang="ja-JP" altLang="en-US" dirty="0" smtClean="0">
                <a:solidFill>
                  <a:schemeClr val="tx2"/>
                </a:solidFill>
              </a:rPr>
              <a:t>単</a:t>
            </a:r>
            <a:r>
              <a:rPr lang="ja-JP" altLang="en-US" dirty="0">
                <a:solidFill>
                  <a:schemeClr val="tx2"/>
                </a:solidFill>
              </a:rPr>
              <a:t>独</a:t>
            </a:r>
            <a:r>
              <a:rPr lang="zh-CN" altLang="en-US" dirty="0">
                <a:solidFill>
                  <a:schemeClr val="tx2"/>
                </a:solidFill>
                <a:ea typeface="SimSun" panose="02010600030101010101" pitchFamily="2" charset="-122"/>
              </a:rPr>
              <a:t>两</a:t>
            </a:r>
            <a:r>
              <a:rPr lang="zh-CN" altLang="en-US" dirty="0" smtClean="0">
                <a:solidFill>
                  <a:schemeClr val="tx2"/>
                </a:solidFill>
                <a:ea typeface="SimSun" panose="02010600030101010101" pitchFamily="2" charset="-122"/>
              </a:rPr>
              <a:t>孩</a:t>
            </a:r>
            <a:r>
              <a:rPr lang="en-US" altLang="ja-JP" dirty="0" smtClean="0">
                <a:solidFill>
                  <a:schemeClr val="tx2"/>
                </a:solidFill>
                <a:ea typeface="SimSun" panose="02010600030101010101" pitchFamily="2" charset="-122"/>
              </a:rPr>
              <a:t>(2014</a:t>
            </a:r>
            <a:r>
              <a:rPr lang="ja-JP" altLang="en-US" dirty="0" smtClean="0">
                <a:solidFill>
                  <a:schemeClr val="tx2"/>
                </a:solidFill>
                <a:ea typeface="SimSun" panose="02010600030101010101" pitchFamily="2" charset="-122"/>
              </a:rPr>
              <a:t>年）　</a:t>
            </a:r>
            <a:r>
              <a:rPr lang="ja-JP" altLang="en-US" dirty="0">
                <a:solidFill>
                  <a:schemeClr val="tx2"/>
                </a:solidFill>
                <a:latin typeface="+mj-ea"/>
                <a:ea typeface="+mj-ea"/>
              </a:rPr>
              <a:t>　</a:t>
            </a:r>
            <a:r>
              <a:rPr lang="ja-JP" altLang="en-US" dirty="0" smtClean="0">
                <a:solidFill>
                  <a:schemeClr val="tx2"/>
                </a:solidFill>
                <a:latin typeface="+mj-ea"/>
                <a:ea typeface="+mj-ea"/>
              </a:rPr>
              <a:t>→条件なしの二人子容認</a:t>
            </a:r>
            <a:r>
              <a:rPr lang="en-US" altLang="ja-JP" dirty="0" smtClean="0">
                <a:solidFill>
                  <a:schemeClr val="tx2"/>
                </a:solidFill>
                <a:latin typeface="+mj-ea"/>
                <a:ea typeface="+mj-ea"/>
              </a:rPr>
              <a:t>(2016</a:t>
            </a:r>
            <a:r>
              <a:rPr lang="ja-JP" altLang="en-US" dirty="0" smtClean="0">
                <a:solidFill>
                  <a:schemeClr val="tx2"/>
                </a:solidFill>
                <a:latin typeface="+mj-ea"/>
                <a:ea typeface="+mj-ea"/>
              </a:rPr>
              <a:t>年）</a:t>
            </a:r>
            <a:endParaRPr lang="en-US" altLang="ja-JP" dirty="0" smtClean="0">
              <a:solidFill>
                <a:schemeClr val="tx2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ja-JP" altLang="en-US" dirty="0" smtClean="0">
                <a:solidFill>
                  <a:schemeClr val="tx2"/>
                </a:solidFill>
                <a:latin typeface="+mj-ea"/>
                <a:ea typeface="+mj-ea"/>
              </a:rPr>
              <a:t>＊若年労働力の不足（賃金の高騰）</a:t>
            </a:r>
            <a:endParaRPr lang="en-US" altLang="ja-JP" dirty="0" smtClean="0">
              <a:solidFill>
                <a:schemeClr val="tx2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tx2"/>
                </a:solidFill>
                <a:latin typeface="+mj-ea"/>
                <a:ea typeface="+mj-ea"/>
              </a:rPr>
              <a:t>　</a:t>
            </a:r>
            <a:r>
              <a:rPr lang="ja-JP" altLang="en-US" dirty="0" smtClean="0">
                <a:solidFill>
                  <a:schemeClr val="tx2"/>
                </a:solidFill>
                <a:latin typeface="+mj-ea"/>
                <a:ea typeface="+mj-ea"/>
              </a:rPr>
              <a:t>・出稼ぎ労働者は</a:t>
            </a:r>
            <a:r>
              <a:rPr lang="en-US" altLang="ja-JP" dirty="0" smtClean="0">
                <a:solidFill>
                  <a:schemeClr val="tx2"/>
                </a:solidFill>
                <a:latin typeface="+mj-ea"/>
                <a:ea typeface="+mj-ea"/>
              </a:rPr>
              <a:t>2</a:t>
            </a:r>
            <a:r>
              <a:rPr lang="ja-JP" altLang="en-US" dirty="0" smtClean="0">
                <a:solidFill>
                  <a:schemeClr val="tx2"/>
                </a:solidFill>
                <a:latin typeface="+mj-ea"/>
                <a:ea typeface="+mj-ea"/>
              </a:rPr>
              <a:t>億</a:t>
            </a:r>
            <a:r>
              <a:rPr lang="en-US" altLang="ja-JP" dirty="0" smtClean="0">
                <a:solidFill>
                  <a:schemeClr val="tx2"/>
                </a:solidFill>
                <a:latin typeface="+mj-ea"/>
                <a:ea typeface="+mj-ea"/>
              </a:rPr>
              <a:t>5300</a:t>
            </a:r>
            <a:r>
              <a:rPr lang="ja-JP" altLang="en-US" dirty="0" smtClean="0">
                <a:solidFill>
                  <a:schemeClr val="tx2"/>
                </a:solidFill>
                <a:latin typeface="+mj-ea"/>
                <a:ea typeface="+mj-ea"/>
              </a:rPr>
              <a:t>万人</a:t>
            </a:r>
            <a:endParaRPr lang="en-US" altLang="ja-JP" sz="2400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ja-JP" altLang="en-US" sz="2400" dirty="0" smtClean="0">
                <a:solidFill>
                  <a:schemeClr val="tx2"/>
                </a:solidFill>
                <a:latin typeface="+mj-ea"/>
                <a:ea typeface="+mj-ea"/>
              </a:rPr>
              <a:t>　　</a:t>
            </a:r>
            <a:r>
              <a:rPr lang="en-US" altLang="ja-JP" sz="2400" dirty="0" smtClean="0">
                <a:solidFill>
                  <a:schemeClr val="tx2"/>
                </a:solidFill>
                <a:latin typeface="+mj-ea"/>
                <a:ea typeface="+mj-ea"/>
              </a:rPr>
              <a:t>(</a:t>
            </a:r>
            <a:r>
              <a:rPr lang="ja-JP" altLang="en-US" sz="2400" dirty="0" smtClean="0">
                <a:solidFill>
                  <a:schemeClr val="tx2"/>
                </a:solidFill>
                <a:latin typeface="+mj-ea"/>
                <a:ea typeface="+mj-ea"/>
              </a:rPr>
              <a:t>近場で就職できるようになる）</a:t>
            </a:r>
            <a:endParaRPr lang="en-US" altLang="ja-JP" sz="2800" dirty="0">
              <a:solidFill>
                <a:schemeClr val="tx2"/>
              </a:solidFill>
              <a:latin typeface="+mj-ea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ja-JP" altLang="en-US" dirty="0" smtClean="0">
                <a:solidFill>
                  <a:schemeClr val="tx2"/>
                </a:solidFill>
                <a:latin typeface="+mj-ea"/>
                <a:ea typeface="+mj-ea"/>
              </a:rPr>
              <a:t>　・</a:t>
            </a:r>
            <a:r>
              <a:rPr lang="ja-JP" altLang="en-US" dirty="0" smtClean="0"/>
              <a:t>三高一低の一人っ子世代</a:t>
            </a:r>
            <a:r>
              <a:rPr lang="ja-JP" altLang="en-US" sz="2000" dirty="0" smtClean="0"/>
              <a:t>（八〇后、九〇后、〇〇后）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ja-JP" altLang="en-US" dirty="0"/>
              <a:t>　（教育レベル、職業選択意識、物質的・精神的要求が高い、忍耐力が低い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ja-JP" altLang="en-US" dirty="0"/>
              <a:t>　</a:t>
            </a:r>
            <a:endParaRPr lang="en-US" altLang="ja-JP" dirty="0" smtClean="0">
              <a:latin typeface="+mj-ea"/>
              <a:ea typeface="+mj-ea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712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ja-JP" altLang="en-US" dirty="0" smtClean="0"/>
              <a:t>当局に意見の対立か</a:t>
            </a:r>
            <a:endParaRPr lang="zh-CN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88632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＊</a:t>
            </a:r>
            <a:r>
              <a:rPr lang="en-US" altLang="ja-JP" dirty="0" smtClean="0"/>
              <a:t>V</a:t>
            </a:r>
            <a:r>
              <a:rPr lang="ja-JP" altLang="en-US" dirty="0" smtClean="0"/>
              <a:t>字・</a:t>
            </a:r>
            <a:r>
              <a:rPr lang="en-US" altLang="ja-JP" dirty="0" smtClean="0"/>
              <a:t>U</a:t>
            </a:r>
            <a:r>
              <a:rPr lang="ja-JP" altLang="en-US" dirty="0" smtClean="0"/>
              <a:t>字回復は望んではいけない→</a:t>
            </a:r>
            <a:r>
              <a:rPr lang="en-US" altLang="ja-JP" dirty="0" smtClean="0"/>
              <a:t>L</a:t>
            </a:r>
            <a:r>
              <a:rPr lang="ja-JP" altLang="en-US" dirty="0" smtClean="0"/>
              <a:t>字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</a:t>
            </a:r>
            <a:r>
              <a:rPr lang="en-US" altLang="ja-JP" dirty="0" smtClean="0"/>
              <a:t>vs</a:t>
            </a:r>
            <a:r>
              <a:rPr lang="ja-JP" altLang="en-US" dirty="0" smtClean="0"/>
              <a:t>　再度</a:t>
            </a:r>
            <a:r>
              <a:rPr lang="en-US" altLang="ja-JP" dirty="0" smtClean="0"/>
              <a:t>4</a:t>
            </a:r>
            <a:r>
              <a:rPr lang="ja-JP" altLang="en-US" dirty="0" smtClean="0"/>
              <a:t>兆元の投資が必要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→粗放型を脱却できるの</a:t>
            </a:r>
            <a:r>
              <a:rPr lang="ja-JP" altLang="en-US" dirty="0" smtClean="0"/>
              <a:t>か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→</a:t>
            </a:r>
            <a:r>
              <a:rPr lang="en-US" altLang="ja-JP" dirty="0" smtClean="0"/>
              <a:t>2017</a:t>
            </a:r>
            <a:r>
              <a:rPr lang="ja-JP" altLang="en-US" dirty="0" smtClean="0"/>
              <a:t>年</a:t>
            </a:r>
            <a:r>
              <a:rPr lang="en-US" altLang="ja-JP" dirty="0" smtClean="0"/>
              <a:t>4</a:t>
            </a:r>
            <a:r>
              <a:rPr lang="ja-JP" altLang="en-US" dirty="0" smtClean="0"/>
              <a:t>月河北省に雄安新区建設と発表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＊安楽死しないゾンビ（キョンシー）企業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→構造調整が進まない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→国進民退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＊既得権</a:t>
            </a:r>
            <a:r>
              <a:rPr lang="ja-JP" altLang="en-US" dirty="0" smtClean="0"/>
              <a:t>益との闘い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sz="2400" dirty="0" smtClean="0"/>
              <a:t>～おいしい肉はなくなった、硬い骨ばかり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ja-JP" altLang="en-US" sz="2400" dirty="0" smtClean="0"/>
              <a:t>～反腐敗運動、権力闘争（？）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084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＊体外循環する資金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→影の銀行、インターネット金融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→二極化する住宅価格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（</a:t>
            </a:r>
            <a:r>
              <a:rPr lang="en-US" altLang="ja-JP" dirty="0" smtClean="0"/>
              <a:t>2010</a:t>
            </a:r>
            <a:r>
              <a:rPr lang="ja-JP" altLang="en-US" dirty="0" smtClean="0"/>
              <a:t>年</a:t>
            </a:r>
            <a:r>
              <a:rPr lang="en-US" altLang="ja-JP" dirty="0" smtClean="0"/>
              <a:t>12</a:t>
            </a:r>
            <a:r>
              <a:rPr lang="ja-JP" altLang="en-US" dirty="0" smtClean="0"/>
              <a:t>月＝</a:t>
            </a:r>
            <a:r>
              <a:rPr lang="en-US" altLang="ja-JP" dirty="0" smtClean="0"/>
              <a:t>100</a:t>
            </a:r>
            <a:r>
              <a:rPr lang="ja-JP" altLang="en-US" dirty="0" smtClean="0"/>
              <a:t>→</a:t>
            </a:r>
            <a:r>
              <a:rPr lang="en-US" altLang="ja-JP" dirty="0" smtClean="0"/>
              <a:t>2017</a:t>
            </a:r>
            <a:r>
              <a:rPr lang="ja-JP" altLang="en-US" dirty="0" smtClean="0"/>
              <a:t>年</a:t>
            </a:r>
            <a:r>
              <a:rPr lang="en-US" altLang="ja-JP" dirty="0" smtClean="0"/>
              <a:t>5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～上海</a:t>
            </a:r>
            <a:r>
              <a:rPr lang="ja-JP" altLang="en-US" dirty="0" smtClean="0"/>
              <a:t>（</a:t>
            </a:r>
            <a:r>
              <a:rPr lang="en-US" altLang="ja-JP" dirty="0" smtClean="0"/>
              <a:t>184.8</a:t>
            </a:r>
            <a:r>
              <a:rPr lang="ja-JP" altLang="en-US" dirty="0" smtClean="0"/>
              <a:t>）</a:t>
            </a:r>
            <a:r>
              <a:rPr lang="ja-JP" altLang="en-US" dirty="0" smtClean="0"/>
              <a:t>北京（</a:t>
            </a:r>
            <a:r>
              <a:rPr lang="en-US" altLang="ja-JP" dirty="0" smtClean="0"/>
              <a:t>170.8</a:t>
            </a:r>
            <a:r>
              <a:rPr lang="ja-JP" altLang="en-US" dirty="0" smtClean="0"/>
              <a:t>）大連（</a:t>
            </a:r>
            <a:r>
              <a:rPr lang="en-US" altLang="ja-JP" dirty="0" smtClean="0"/>
              <a:t>110.8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</a:t>
            </a:r>
            <a:r>
              <a:rPr lang="ja-JP" altLang="en-US" dirty="0" smtClean="0"/>
              <a:t>誰が経済政策に責任をもっているのか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リコノミクスはどこへいったのか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</a:t>
            </a:r>
            <a:r>
              <a:rPr lang="en-US" altLang="ja-JP" dirty="0" smtClean="0"/>
              <a:t>2017</a:t>
            </a:r>
            <a:r>
              <a:rPr lang="ja-JP" altLang="en-US" dirty="0" smtClean="0"/>
              <a:t>年の党大会前の権力闘争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（中国には民主的な選挙はないけれど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党内では生死を賭した権力闘争）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61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ja-JP" altLang="en-US" dirty="0" smtClean="0"/>
              <a:t>一帯一路</a:t>
            </a:r>
            <a:endParaRPr lang="zh-CN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＊インフラ建設に</a:t>
            </a:r>
            <a:r>
              <a:rPr lang="en-US" altLang="ja-JP" dirty="0" smtClean="0"/>
              <a:t>8</a:t>
            </a:r>
            <a:r>
              <a:rPr lang="ja-JP" altLang="en-US" dirty="0" smtClean="0"/>
              <a:t>兆㌦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 「</a:t>
            </a:r>
            <a:r>
              <a:rPr lang="zh-CN" altLang="en-US" dirty="0">
                <a:ea typeface="ＭＳ ゴシック" panose="020B0609070205080204" pitchFamily="49" charset="-128"/>
              </a:rPr>
              <a:t>韜光</a:t>
            </a:r>
            <a:r>
              <a:rPr lang="ja-JP" altLang="en-US" dirty="0">
                <a:ea typeface="ＭＳ ゴシック" panose="020B0609070205080204" pitchFamily="49" charset="-128"/>
              </a:rPr>
              <a:t>養</a:t>
            </a:r>
            <a:r>
              <a:rPr lang="zh-CN" altLang="en-US" dirty="0">
                <a:ea typeface="ＭＳ ゴシック" panose="020B0609070205080204" pitchFamily="49" charset="-128"/>
              </a:rPr>
              <a:t>晦</a:t>
            </a:r>
            <a:r>
              <a:rPr lang="ja-JP" altLang="en-US" dirty="0" smtClean="0"/>
              <a:t>」路線の変更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覇道か王道か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＊中国の夢～世</a:t>
            </a:r>
            <a:r>
              <a:rPr lang="ja-JP" altLang="en-US" dirty="0"/>
              <a:t>界（平和、発展、協力、双</a:t>
            </a:r>
            <a:r>
              <a:rPr lang="zh-CN" altLang="en-US" dirty="0">
                <a:ea typeface="SimSun" panose="02010600030101010101" pitchFamily="2" charset="-122"/>
              </a:rPr>
              <a:t>赢</a:t>
            </a:r>
            <a:r>
              <a:rPr lang="ja-JP" altLang="en-US" dirty="0"/>
              <a:t>）</a:t>
            </a:r>
            <a:br>
              <a:rPr lang="ja-JP" altLang="en-US" dirty="0"/>
            </a:br>
            <a:r>
              <a:rPr lang="ja-JP" altLang="en-US" dirty="0"/>
              <a:t>　　　　　　　　　</a:t>
            </a:r>
            <a:r>
              <a:rPr lang="ja-JP" altLang="en-US" dirty="0" smtClean="0"/>
              <a:t>国</a:t>
            </a:r>
            <a:r>
              <a:rPr lang="ja-JP" altLang="en-US" dirty="0"/>
              <a:t>内（富強、民主、文明、調和</a:t>
            </a:r>
            <a:r>
              <a:rPr lang="en-US" altLang="ja-JP" dirty="0"/>
              <a:t>) 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中華民族の偉大な復興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＊過剰生産のはけ口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</a:t>
            </a:r>
            <a:r>
              <a:rPr lang="en-US" altLang="ja-JP" dirty="0" smtClean="0"/>
              <a:t>AIIB</a:t>
            </a:r>
            <a:r>
              <a:rPr lang="ja-JP" altLang="en-US" dirty="0" smtClean="0"/>
              <a:t>～早い審査</a:t>
            </a:r>
            <a:r>
              <a:rPr lang="ja-JP" altLang="en-US" sz="2400" dirty="0" smtClean="0"/>
              <a:t>（</a:t>
            </a:r>
            <a:r>
              <a:rPr lang="en-US" altLang="ja-JP" sz="2400" dirty="0" smtClean="0"/>
              <a:t>FS</a:t>
            </a:r>
            <a:r>
              <a:rPr lang="ja-JP" altLang="en-US" sz="2400" dirty="0" smtClean="0"/>
              <a:t>はきちんと行われているのか）</a:t>
            </a:r>
            <a:endParaRPr lang="en-US" altLang="ja-JP" sz="2400" dirty="0" smtClean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77813"/>
            <a:ext cx="8147050" cy="846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800" dirty="0" smtClean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69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コンテンツ プレースホルダー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8" y="1293210"/>
            <a:ext cx="7286625" cy="4394044"/>
          </a:xfrm>
        </p:spPr>
      </p:pic>
      <p:grpSp>
        <p:nvGrpSpPr>
          <p:cNvPr id="22" name="グループ化 21"/>
          <p:cNvGrpSpPr/>
          <p:nvPr/>
        </p:nvGrpSpPr>
        <p:grpSpPr>
          <a:xfrm>
            <a:off x="1800226" y="2441122"/>
            <a:ext cx="5486399" cy="2559503"/>
            <a:chOff x="2400301" y="2111829"/>
            <a:chExt cx="7315199" cy="3412671"/>
          </a:xfrm>
        </p:grpSpPr>
        <p:sp>
          <p:nvSpPr>
            <p:cNvPr id="8" name="フリーフォーム: 図形 7"/>
            <p:cNvSpPr/>
            <p:nvPr/>
          </p:nvSpPr>
          <p:spPr>
            <a:xfrm>
              <a:off x="9154886" y="3477986"/>
              <a:ext cx="560614" cy="295499"/>
            </a:xfrm>
            <a:custGeom>
              <a:avLst/>
              <a:gdLst>
                <a:gd name="connsiteX0" fmla="*/ 560614 w 560614"/>
                <a:gd name="connsiteY0" fmla="*/ 0 h 295499"/>
                <a:gd name="connsiteX1" fmla="*/ 277586 w 560614"/>
                <a:gd name="connsiteY1" fmla="*/ 277586 h 295499"/>
                <a:gd name="connsiteX2" fmla="*/ 0 w 560614"/>
                <a:gd name="connsiteY2" fmla="*/ 244928 h 295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0614" h="295499">
                  <a:moveTo>
                    <a:pt x="560614" y="0"/>
                  </a:moveTo>
                  <a:cubicBezTo>
                    <a:pt x="465818" y="118382"/>
                    <a:pt x="371022" y="236765"/>
                    <a:pt x="277586" y="277586"/>
                  </a:cubicBezTo>
                  <a:cubicBezTo>
                    <a:pt x="184150" y="318407"/>
                    <a:pt x="92075" y="281667"/>
                    <a:pt x="0" y="24492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フリーフォーム: 図形 9"/>
            <p:cNvSpPr/>
            <p:nvPr/>
          </p:nvSpPr>
          <p:spPr>
            <a:xfrm>
              <a:off x="8811986" y="3717471"/>
              <a:ext cx="376860" cy="296545"/>
            </a:xfrm>
            <a:custGeom>
              <a:avLst/>
              <a:gdLst>
                <a:gd name="connsiteX0" fmla="*/ 364671 w 376860"/>
                <a:gd name="connsiteY0" fmla="*/ 0 h 296545"/>
                <a:gd name="connsiteX1" fmla="*/ 332014 w 376860"/>
                <a:gd name="connsiteY1" fmla="*/ 293915 h 296545"/>
                <a:gd name="connsiteX2" fmla="*/ 0 w 376860"/>
                <a:gd name="connsiteY2" fmla="*/ 119743 h 296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6860" h="296545">
                  <a:moveTo>
                    <a:pt x="364671" y="0"/>
                  </a:moveTo>
                  <a:cubicBezTo>
                    <a:pt x="378732" y="136979"/>
                    <a:pt x="392793" y="273958"/>
                    <a:pt x="332014" y="293915"/>
                  </a:cubicBezTo>
                  <a:cubicBezTo>
                    <a:pt x="271235" y="313872"/>
                    <a:pt x="135617" y="216807"/>
                    <a:pt x="0" y="119743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フリーフォーム: 図形 10"/>
            <p:cNvSpPr/>
            <p:nvPr/>
          </p:nvSpPr>
          <p:spPr>
            <a:xfrm>
              <a:off x="8692243" y="3842657"/>
              <a:ext cx="386443" cy="1284514"/>
            </a:xfrm>
            <a:custGeom>
              <a:avLst/>
              <a:gdLst>
                <a:gd name="connsiteX0" fmla="*/ 108857 w 469297"/>
                <a:gd name="connsiteY0" fmla="*/ 0 h 1284514"/>
                <a:gd name="connsiteX1" fmla="*/ 468086 w 469297"/>
                <a:gd name="connsiteY1" fmla="*/ 424543 h 1284514"/>
                <a:gd name="connsiteX2" fmla="*/ 0 w 469297"/>
                <a:gd name="connsiteY2" fmla="*/ 1284514 h 128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9297" h="1284514">
                  <a:moveTo>
                    <a:pt x="108857" y="0"/>
                  </a:moveTo>
                  <a:cubicBezTo>
                    <a:pt x="297543" y="105228"/>
                    <a:pt x="486229" y="210457"/>
                    <a:pt x="468086" y="424543"/>
                  </a:cubicBezTo>
                  <a:cubicBezTo>
                    <a:pt x="449943" y="638629"/>
                    <a:pt x="224971" y="961571"/>
                    <a:pt x="0" y="128451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リーフォーム: 図形 14"/>
            <p:cNvSpPr/>
            <p:nvPr/>
          </p:nvSpPr>
          <p:spPr>
            <a:xfrm>
              <a:off x="7070271" y="4767876"/>
              <a:ext cx="1807029" cy="756624"/>
            </a:xfrm>
            <a:custGeom>
              <a:avLst/>
              <a:gdLst>
                <a:gd name="connsiteX0" fmla="*/ 1807029 w 1807029"/>
                <a:gd name="connsiteY0" fmla="*/ 756624 h 756624"/>
                <a:gd name="connsiteX1" fmla="*/ 1643743 w 1807029"/>
                <a:gd name="connsiteY1" fmla="*/ 408281 h 756624"/>
                <a:gd name="connsiteX2" fmla="*/ 1268186 w 1807029"/>
                <a:gd name="connsiteY2" fmla="*/ 168795 h 756624"/>
                <a:gd name="connsiteX3" fmla="*/ 1099458 w 1807029"/>
                <a:gd name="connsiteY3" fmla="*/ 67 h 756624"/>
                <a:gd name="connsiteX4" fmla="*/ 261258 w 1807029"/>
                <a:gd name="connsiteY4" fmla="*/ 147024 h 756624"/>
                <a:gd name="connsiteX5" fmla="*/ 0 w 1807029"/>
                <a:gd name="connsiteY5" fmla="*/ 43610 h 756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7029" h="756624">
                  <a:moveTo>
                    <a:pt x="1807029" y="756624"/>
                  </a:moveTo>
                  <a:cubicBezTo>
                    <a:pt x="1770289" y="631438"/>
                    <a:pt x="1733550" y="506252"/>
                    <a:pt x="1643743" y="408281"/>
                  </a:cubicBezTo>
                  <a:cubicBezTo>
                    <a:pt x="1553936" y="310310"/>
                    <a:pt x="1358900" y="236831"/>
                    <a:pt x="1268186" y="168795"/>
                  </a:cubicBezTo>
                  <a:cubicBezTo>
                    <a:pt x="1177472" y="100759"/>
                    <a:pt x="1267279" y="3695"/>
                    <a:pt x="1099458" y="67"/>
                  </a:cubicBezTo>
                  <a:cubicBezTo>
                    <a:pt x="931637" y="-3561"/>
                    <a:pt x="444501" y="139767"/>
                    <a:pt x="261258" y="147024"/>
                  </a:cubicBezTo>
                  <a:cubicBezTo>
                    <a:pt x="78015" y="154281"/>
                    <a:pt x="39007" y="98945"/>
                    <a:pt x="0" y="4361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フリーフォーム: 図形 15"/>
            <p:cNvSpPr/>
            <p:nvPr/>
          </p:nvSpPr>
          <p:spPr>
            <a:xfrm>
              <a:off x="7075714" y="3744686"/>
              <a:ext cx="513667" cy="1088571"/>
            </a:xfrm>
            <a:custGeom>
              <a:avLst/>
              <a:gdLst>
                <a:gd name="connsiteX0" fmla="*/ 0 w 513667"/>
                <a:gd name="connsiteY0" fmla="*/ 1088571 h 1088571"/>
                <a:gd name="connsiteX1" fmla="*/ 435429 w 513667"/>
                <a:gd name="connsiteY1" fmla="*/ 729343 h 1088571"/>
                <a:gd name="connsiteX2" fmla="*/ 511629 w 513667"/>
                <a:gd name="connsiteY2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667" h="1088571">
                  <a:moveTo>
                    <a:pt x="0" y="1088571"/>
                  </a:moveTo>
                  <a:cubicBezTo>
                    <a:pt x="175079" y="999671"/>
                    <a:pt x="350158" y="910771"/>
                    <a:pt x="435429" y="729343"/>
                  </a:cubicBezTo>
                  <a:cubicBezTo>
                    <a:pt x="520700" y="547915"/>
                    <a:pt x="516164" y="273957"/>
                    <a:pt x="511629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フリーフォーム: 図形 17"/>
            <p:cNvSpPr/>
            <p:nvPr/>
          </p:nvSpPr>
          <p:spPr>
            <a:xfrm>
              <a:off x="4131129" y="3761014"/>
              <a:ext cx="3548742" cy="1616529"/>
            </a:xfrm>
            <a:custGeom>
              <a:avLst/>
              <a:gdLst>
                <a:gd name="connsiteX0" fmla="*/ 3445328 w 3543432"/>
                <a:gd name="connsiteY0" fmla="*/ 0 h 1653546"/>
                <a:gd name="connsiteX1" fmla="*/ 3461657 w 3543432"/>
                <a:gd name="connsiteY1" fmla="*/ 930729 h 1653546"/>
                <a:gd name="connsiteX2" fmla="*/ 2558142 w 3543432"/>
                <a:gd name="connsiteY2" fmla="*/ 1594757 h 1653546"/>
                <a:gd name="connsiteX3" fmla="*/ 0 w 3543432"/>
                <a:gd name="connsiteY3" fmla="*/ 1578429 h 165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43432" h="1653546">
                  <a:moveTo>
                    <a:pt x="3445328" y="0"/>
                  </a:moveTo>
                  <a:cubicBezTo>
                    <a:pt x="3527424" y="332468"/>
                    <a:pt x="3609521" y="664936"/>
                    <a:pt x="3461657" y="930729"/>
                  </a:cubicBezTo>
                  <a:cubicBezTo>
                    <a:pt x="3313793" y="1196522"/>
                    <a:pt x="3135085" y="1486807"/>
                    <a:pt x="2558142" y="1594757"/>
                  </a:cubicBezTo>
                  <a:cubicBezTo>
                    <a:pt x="1981199" y="1702707"/>
                    <a:pt x="990599" y="1640568"/>
                    <a:pt x="0" y="1578429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フリーフォーム: 図形 19"/>
            <p:cNvSpPr/>
            <p:nvPr/>
          </p:nvSpPr>
          <p:spPr>
            <a:xfrm>
              <a:off x="3216729" y="2612062"/>
              <a:ext cx="1868139" cy="2700168"/>
            </a:xfrm>
            <a:custGeom>
              <a:avLst/>
              <a:gdLst>
                <a:gd name="connsiteX0" fmla="*/ 914400 w 1880093"/>
                <a:gd name="connsiteY0" fmla="*/ 2703291 h 2703291"/>
                <a:gd name="connsiteX1" fmla="*/ 1752600 w 1880093"/>
                <a:gd name="connsiteY1" fmla="*/ 2414819 h 2703291"/>
                <a:gd name="connsiteX2" fmla="*/ 1839685 w 1880093"/>
                <a:gd name="connsiteY2" fmla="*/ 1723576 h 2703291"/>
                <a:gd name="connsiteX3" fmla="*/ 1382485 w 1880093"/>
                <a:gd name="connsiteY3" fmla="*/ 1783448 h 2703291"/>
                <a:gd name="connsiteX4" fmla="*/ 375557 w 1880093"/>
                <a:gd name="connsiteY4" fmla="*/ 243119 h 2703291"/>
                <a:gd name="connsiteX5" fmla="*/ 0 w 1880093"/>
                <a:gd name="connsiteY5" fmla="*/ 25405 h 2703291"/>
                <a:gd name="connsiteX0" fmla="*/ 914400 w 1877328"/>
                <a:gd name="connsiteY0" fmla="*/ 2700354 h 2700354"/>
                <a:gd name="connsiteX1" fmla="*/ 1752600 w 1877328"/>
                <a:gd name="connsiteY1" fmla="*/ 2411882 h 2700354"/>
                <a:gd name="connsiteX2" fmla="*/ 1839685 w 1877328"/>
                <a:gd name="connsiteY2" fmla="*/ 1720639 h 2700354"/>
                <a:gd name="connsiteX3" fmla="*/ 1420966 w 1877328"/>
                <a:gd name="connsiteY3" fmla="*/ 1698868 h 2700354"/>
                <a:gd name="connsiteX4" fmla="*/ 375557 w 1877328"/>
                <a:gd name="connsiteY4" fmla="*/ 240182 h 2700354"/>
                <a:gd name="connsiteX5" fmla="*/ 0 w 1877328"/>
                <a:gd name="connsiteY5" fmla="*/ 22468 h 2700354"/>
                <a:gd name="connsiteX0" fmla="*/ 914400 w 1886842"/>
                <a:gd name="connsiteY0" fmla="*/ 2700168 h 2700168"/>
                <a:gd name="connsiteX1" fmla="*/ 1752600 w 1886842"/>
                <a:gd name="connsiteY1" fmla="*/ 2411696 h 2700168"/>
                <a:gd name="connsiteX2" fmla="*/ 1839685 w 1886842"/>
                <a:gd name="connsiteY2" fmla="*/ 1720453 h 2700168"/>
                <a:gd name="connsiteX3" fmla="*/ 1289029 w 1886842"/>
                <a:gd name="connsiteY3" fmla="*/ 1693239 h 2700168"/>
                <a:gd name="connsiteX4" fmla="*/ 375557 w 1886842"/>
                <a:gd name="connsiteY4" fmla="*/ 239996 h 2700168"/>
                <a:gd name="connsiteX5" fmla="*/ 0 w 1886842"/>
                <a:gd name="connsiteY5" fmla="*/ 22282 h 270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6842" h="2700168">
                  <a:moveTo>
                    <a:pt x="914400" y="2700168"/>
                  </a:moveTo>
                  <a:cubicBezTo>
                    <a:pt x="1256393" y="2637575"/>
                    <a:pt x="1598386" y="2574982"/>
                    <a:pt x="1752600" y="2411696"/>
                  </a:cubicBezTo>
                  <a:cubicBezTo>
                    <a:pt x="1906814" y="2248410"/>
                    <a:pt x="1916947" y="1840196"/>
                    <a:pt x="1839685" y="1720453"/>
                  </a:cubicBezTo>
                  <a:cubicBezTo>
                    <a:pt x="1762423" y="1600710"/>
                    <a:pt x="1533050" y="1939982"/>
                    <a:pt x="1289029" y="1693239"/>
                  </a:cubicBezTo>
                  <a:cubicBezTo>
                    <a:pt x="1045008" y="1446496"/>
                    <a:pt x="590395" y="518489"/>
                    <a:pt x="375557" y="239996"/>
                  </a:cubicBezTo>
                  <a:cubicBezTo>
                    <a:pt x="160719" y="-38497"/>
                    <a:pt x="72571" y="-15365"/>
                    <a:pt x="0" y="22282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フリーフォーム: 図形 20"/>
            <p:cNvSpPr/>
            <p:nvPr/>
          </p:nvSpPr>
          <p:spPr>
            <a:xfrm>
              <a:off x="2400301" y="2111829"/>
              <a:ext cx="620486" cy="500233"/>
            </a:xfrm>
            <a:custGeom>
              <a:avLst/>
              <a:gdLst>
                <a:gd name="connsiteX0" fmla="*/ 707571 w 707571"/>
                <a:gd name="connsiteY0" fmla="*/ 544285 h 544285"/>
                <a:gd name="connsiteX1" fmla="*/ 462643 w 707571"/>
                <a:gd name="connsiteY1" fmla="*/ 473528 h 544285"/>
                <a:gd name="connsiteX2" fmla="*/ 315686 w 707571"/>
                <a:gd name="connsiteY2" fmla="*/ 152400 h 544285"/>
                <a:gd name="connsiteX3" fmla="*/ 0 w 707571"/>
                <a:gd name="connsiteY3" fmla="*/ 0 h 54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7571" h="544285">
                  <a:moveTo>
                    <a:pt x="707571" y="544285"/>
                  </a:moveTo>
                  <a:cubicBezTo>
                    <a:pt x="617764" y="541563"/>
                    <a:pt x="527957" y="538842"/>
                    <a:pt x="462643" y="473528"/>
                  </a:cubicBezTo>
                  <a:cubicBezTo>
                    <a:pt x="397329" y="408214"/>
                    <a:pt x="392793" y="231321"/>
                    <a:pt x="315686" y="152400"/>
                  </a:cubicBezTo>
                  <a:cubicBezTo>
                    <a:pt x="238579" y="73479"/>
                    <a:pt x="119289" y="36739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3" name="フリーフォーム: 図形 22"/>
          <p:cNvSpPr/>
          <p:nvPr/>
        </p:nvSpPr>
        <p:spPr>
          <a:xfrm>
            <a:off x="1413024" y="2127591"/>
            <a:ext cx="266956" cy="234737"/>
          </a:xfrm>
          <a:custGeom>
            <a:avLst/>
            <a:gdLst>
              <a:gd name="connsiteX0" fmla="*/ 355941 w 355941"/>
              <a:gd name="connsiteY0" fmla="*/ 312982 h 312982"/>
              <a:gd name="connsiteX1" fmla="*/ 92054 w 355941"/>
              <a:gd name="connsiteY1" fmla="*/ 147286 h 312982"/>
              <a:gd name="connsiteX2" fmla="*/ 0 w 355941"/>
              <a:gd name="connsiteY2" fmla="*/ 0 h 31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941" h="312982">
                <a:moveTo>
                  <a:pt x="355941" y="312982"/>
                </a:moveTo>
                <a:cubicBezTo>
                  <a:pt x="253659" y="256216"/>
                  <a:pt x="151377" y="199450"/>
                  <a:pt x="92054" y="147286"/>
                </a:cubicBezTo>
                <a:cubicBezTo>
                  <a:pt x="32731" y="95122"/>
                  <a:pt x="16365" y="47561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" name="グループ化 29"/>
          <p:cNvGrpSpPr/>
          <p:nvPr/>
        </p:nvGrpSpPr>
        <p:grpSpPr>
          <a:xfrm>
            <a:off x="1422230" y="1915868"/>
            <a:ext cx="5279279" cy="1026398"/>
            <a:chOff x="1896306" y="1466722"/>
            <a:chExt cx="7039039" cy="1313299"/>
          </a:xfrm>
        </p:grpSpPr>
        <p:sp>
          <p:nvSpPr>
            <p:cNvPr id="24" name="フリーフォーム: 図形 23"/>
            <p:cNvSpPr/>
            <p:nvPr/>
          </p:nvSpPr>
          <p:spPr>
            <a:xfrm>
              <a:off x="1896306" y="1466722"/>
              <a:ext cx="2123372" cy="239340"/>
            </a:xfrm>
            <a:custGeom>
              <a:avLst/>
              <a:gdLst>
                <a:gd name="connsiteX0" fmla="*/ 0 w 2123372"/>
                <a:gd name="connsiteY0" fmla="*/ 239340 h 239340"/>
                <a:gd name="connsiteX1" fmla="*/ 1061686 w 2123372"/>
                <a:gd name="connsiteY1" fmla="*/ 214792 h 239340"/>
                <a:gd name="connsiteX2" fmla="*/ 2123372 w 2123372"/>
                <a:gd name="connsiteY2" fmla="*/ 0 h 23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23372" h="239340">
                  <a:moveTo>
                    <a:pt x="0" y="239340"/>
                  </a:moveTo>
                  <a:lnTo>
                    <a:pt x="1061686" y="214792"/>
                  </a:lnTo>
                  <a:cubicBezTo>
                    <a:pt x="1415581" y="174902"/>
                    <a:pt x="1769476" y="87451"/>
                    <a:pt x="2123372" y="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フリーフォーム: 図形 24"/>
            <p:cNvSpPr/>
            <p:nvPr/>
          </p:nvSpPr>
          <p:spPr>
            <a:xfrm>
              <a:off x="3310841" y="1485133"/>
              <a:ext cx="690426" cy="902126"/>
            </a:xfrm>
            <a:custGeom>
              <a:avLst/>
              <a:gdLst>
                <a:gd name="connsiteX0" fmla="*/ 690426 w 690426"/>
                <a:gd name="connsiteY0" fmla="*/ 0 h 902126"/>
                <a:gd name="connsiteX1" fmla="*/ 52187 w 690426"/>
                <a:gd name="connsiteY1" fmla="*/ 576870 h 902126"/>
                <a:gd name="connsiteX2" fmla="*/ 82872 w 690426"/>
                <a:gd name="connsiteY2" fmla="*/ 902126 h 90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0426" h="902126">
                  <a:moveTo>
                    <a:pt x="690426" y="0"/>
                  </a:moveTo>
                  <a:cubicBezTo>
                    <a:pt x="421936" y="213258"/>
                    <a:pt x="153446" y="426516"/>
                    <a:pt x="52187" y="576870"/>
                  </a:cubicBezTo>
                  <a:cubicBezTo>
                    <a:pt x="-49072" y="727224"/>
                    <a:pt x="16900" y="814675"/>
                    <a:pt x="82872" y="902126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フリーフォーム: 図形 25"/>
            <p:cNvSpPr/>
            <p:nvPr/>
          </p:nvSpPr>
          <p:spPr>
            <a:xfrm>
              <a:off x="3418260" y="2411807"/>
              <a:ext cx="2773885" cy="368214"/>
            </a:xfrm>
            <a:custGeom>
              <a:avLst/>
              <a:gdLst>
                <a:gd name="connsiteX0" fmla="*/ 0 w 2773885"/>
                <a:gd name="connsiteY0" fmla="*/ 0 h 492478"/>
                <a:gd name="connsiteX1" fmla="*/ 2019045 w 2773885"/>
                <a:gd name="connsiteY1" fmla="*/ 484816 h 492478"/>
                <a:gd name="connsiteX2" fmla="*/ 2773885 w 2773885"/>
                <a:gd name="connsiteY2" fmla="*/ 251613 h 49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73885" h="492478">
                  <a:moveTo>
                    <a:pt x="0" y="0"/>
                  </a:moveTo>
                  <a:cubicBezTo>
                    <a:pt x="778365" y="221440"/>
                    <a:pt x="1556731" y="442881"/>
                    <a:pt x="2019045" y="484816"/>
                  </a:cubicBezTo>
                  <a:cubicBezTo>
                    <a:pt x="2481359" y="526752"/>
                    <a:pt x="2627622" y="389182"/>
                    <a:pt x="2773885" y="251613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フリーフォーム: 図形 28"/>
            <p:cNvSpPr/>
            <p:nvPr/>
          </p:nvSpPr>
          <p:spPr>
            <a:xfrm>
              <a:off x="6088067" y="1933096"/>
              <a:ext cx="2847278" cy="803967"/>
            </a:xfrm>
            <a:custGeom>
              <a:avLst/>
              <a:gdLst>
                <a:gd name="connsiteX0" fmla="*/ 85667 w 2847278"/>
                <a:gd name="connsiteY0" fmla="*/ 490985 h 803967"/>
                <a:gd name="connsiteX1" fmla="*/ 134763 w 2847278"/>
                <a:gd name="connsiteY1" fmla="*/ 104359 h 803967"/>
                <a:gd name="connsiteX2" fmla="*/ 1356008 w 2847278"/>
                <a:gd name="connsiteY2" fmla="*/ 55264 h 803967"/>
                <a:gd name="connsiteX3" fmla="*/ 2847278 w 2847278"/>
                <a:gd name="connsiteY3" fmla="*/ 803967 h 80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7278" h="803967">
                  <a:moveTo>
                    <a:pt x="85667" y="490985"/>
                  </a:moveTo>
                  <a:cubicBezTo>
                    <a:pt x="4353" y="333982"/>
                    <a:pt x="-76961" y="176979"/>
                    <a:pt x="134763" y="104359"/>
                  </a:cubicBezTo>
                  <a:cubicBezTo>
                    <a:pt x="346487" y="31739"/>
                    <a:pt x="903922" y="-61337"/>
                    <a:pt x="1356008" y="55264"/>
                  </a:cubicBezTo>
                  <a:cubicBezTo>
                    <a:pt x="1808094" y="171865"/>
                    <a:pt x="2327686" y="487916"/>
                    <a:pt x="2847278" y="803967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1" name="正方形/長方形 30"/>
          <p:cNvSpPr/>
          <p:nvPr/>
        </p:nvSpPr>
        <p:spPr>
          <a:xfrm>
            <a:off x="855209" y="4841423"/>
            <a:ext cx="1841964" cy="845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7" name="直線コネクタ 36"/>
          <p:cNvCxnSpPr/>
          <p:nvPr/>
        </p:nvCxnSpPr>
        <p:spPr>
          <a:xfrm>
            <a:off x="928688" y="5145418"/>
            <a:ext cx="368215" cy="0"/>
          </a:xfrm>
          <a:prstGeom prst="line">
            <a:avLst/>
          </a:prstGeom>
          <a:ln w="381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928688" y="5358675"/>
            <a:ext cx="36821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1309150" y="5023882"/>
            <a:ext cx="2076209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1500" dirty="0"/>
              <a:t>シルクロード経済ベルト</a:t>
            </a:r>
            <a:endParaRPr lang="en-US" altLang="ja-JP" sz="1500" dirty="0"/>
          </a:p>
          <a:p>
            <a:r>
              <a:rPr lang="ja-JP" altLang="en-US" sz="1500" dirty="0"/>
              <a:t>海のシルクロード</a:t>
            </a:r>
          </a:p>
        </p:txBody>
      </p:sp>
    </p:spTree>
    <p:extLst>
      <p:ext uri="{BB962C8B-B14F-4D97-AF65-F5344CB8AC3E}">
        <p14:creationId xmlns:p14="http://schemas.microsoft.com/office/powerpoint/2010/main" val="504889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6287"/>
          </a:xfrm>
        </p:spPr>
        <p:txBody>
          <a:bodyPr/>
          <a:lstStyle/>
          <a:p>
            <a:pPr eaLnBrk="1" hangingPunct="1"/>
            <a:r>
              <a:rPr lang="ja-JP" altLang="en-US" smtClean="0"/>
              <a:t>所得格差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4933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z="2800" smtClean="0"/>
              <a:t>＊ジニ係数　</a:t>
            </a:r>
            <a:r>
              <a:rPr lang="en-US" altLang="ja-JP" sz="2800" smtClean="0"/>
              <a:t>0.421</a:t>
            </a:r>
            <a:r>
              <a:rPr lang="ja-JP" altLang="en-US" sz="2800" smtClean="0"/>
              <a:t>（世銀、</a:t>
            </a:r>
            <a:r>
              <a:rPr lang="en-US" altLang="ja-JP" sz="2800" smtClean="0"/>
              <a:t>2009</a:t>
            </a:r>
            <a:r>
              <a:rPr lang="ja-JP" altLang="en-US" sz="2800" smtClean="0"/>
              <a:t>年）</a:t>
            </a:r>
            <a:r>
              <a:rPr lang="en-US" altLang="ja-JP" sz="2800" smtClean="0"/>
              <a:t>~</a:t>
            </a:r>
            <a:r>
              <a:rPr lang="ja-JP" altLang="en-US" sz="2800" smtClean="0"/>
              <a:t>危険ライン超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   </a:t>
            </a:r>
            <a:r>
              <a:rPr lang="en-US" altLang="ja-JP" sz="2800" smtClean="0"/>
              <a:t>(</a:t>
            </a:r>
            <a:r>
              <a:rPr lang="ja-JP" altLang="en-US" sz="2800" smtClean="0"/>
              <a:t>中国統計局</a:t>
            </a:r>
            <a:r>
              <a:rPr lang="en-US" altLang="ja-JP" sz="2800" smtClean="0"/>
              <a:t>2013</a:t>
            </a:r>
            <a:r>
              <a:rPr lang="ja-JP" altLang="en-US" sz="2800" smtClean="0"/>
              <a:t>年</a:t>
            </a:r>
            <a:r>
              <a:rPr lang="en-US" altLang="ja-JP" sz="2800" smtClean="0"/>
              <a:t>0.473</a:t>
            </a:r>
            <a:r>
              <a:rPr lang="ja-JP" altLang="en-US" sz="2800" smtClean="0"/>
              <a:t>）←</a:t>
            </a:r>
            <a:r>
              <a:rPr lang="en-US" altLang="ja-JP" sz="2800" smtClean="0"/>
              <a:t>2012</a:t>
            </a:r>
            <a:r>
              <a:rPr lang="ja-JP" altLang="en-US" sz="2800" smtClean="0"/>
              <a:t>年</a:t>
            </a:r>
            <a:r>
              <a:rPr lang="en-US" altLang="ja-JP" sz="2800" smtClean="0"/>
              <a:t>0.477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＊中国都市部の貧富格差</a:t>
            </a:r>
            <a:r>
              <a:rPr lang="en-US" altLang="ja-JP" sz="2800" smtClean="0"/>
              <a:t>242</a:t>
            </a:r>
            <a:r>
              <a:rPr lang="ja-JP" altLang="en-US" sz="2800" smtClean="0"/>
              <a:t>倍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　（最富裕</a:t>
            </a:r>
            <a:r>
              <a:rPr lang="en-US" altLang="ja-JP" sz="2800" smtClean="0"/>
              <a:t>5</a:t>
            </a:r>
            <a:r>
              <a:rPr lang="ja-JP" altLang="en-US" sz="2800" smtClean="0"/>
              <a:t>％と最貧困</a:t>
            </a:r>
            <a:r>
              <a:rPr lang="en-US" altLang="ja-JP" sz="2800" smtClean="0"/>
              <a:t>5</a:t>
            </a:r>
            <a:r>
              <a:rPr lang="ja-JP" altLang="en-US" sz="2800" smtClean="0"/>
              <a:t>％の差）（</a:t>
            </a:r>
            <a:r>
              <a:rPr lang="en-US" altLang="ja-JP" sz="2800" smtClean="0"/>
              <a:t>『</a:t>
            </a:r>
            <a:r>
              <a:rPr lang="ja-JP" altLang="en-US" sz="2800" smtClean="0"/>
              <a:t>日本経済新聞</a:t>
            </a:r>
            <a:r>
              <a:rPr lang="en-US" altLang="ja-JP" sz="2800" smtClean="0"/>
              <a:t>』2013.8.4</a:t>
            </a:r>
            <a:r>
              <a:rPr lang="ja-JP" altLang="en-US" sz="2800" smtClean="0"/>
              <a:t>）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＊新貧困線（年収</a:t>
            </a:r>
            <a:r>
              <a:rPr lang="en-US" altLang="ja-JP" sz="2800" smtClean="0"/>
              <a:t>2300</a:t>
            </a:r>
            <a:r>
              <a:rPr lang="ja-JP" altLang="en-US" sz="2800" smtClean="0"/>
              <a:t>元）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　</a:t>
            </a:r>
            <a:r>
              <a:rPr lang="en-US" altLang="ja-JP" sz="2800" smtClean="0"/>
              <a:t>1</a:t>
            </a:r>
            <a:r>
              <a:rPr lang="ja-JP" altLang="en-US" sz="2800" smtClean="0"/>
              <a:t>億</a:t>
            </a:r>
            <a:r>
              <a:rPr lang="en-US" altLang="ja-JP" sz="2800" smtClean="0"/>
              <a:t>2238</a:t>
            </a:r>
            <a:r>
              <a:rPr lang="ja-JP" altLang="en-US" sz="2800" smtClean="0"/>
              <a:t>万人（</a:t>
            </a:r>
            <a:r>
              <a:rPr lang="en-US" altLang="ja-JP" sz="2800" smtClean="0"/>
              <a:t>2010</a:t>
            </a:r>
            <a:r>
              <a:rPr lang="ja-JP" altLang="en-US" sz="2800" smtClean="0"/>
              <a:t>年）→</a:t>
            </a:r>
            <a:r>
              <a:rPr lang="en-US" altLang="ja-JP" sz="2800" smtClean="0"/>
              <a:t>8249</a:t>
            </a:r>
            <a:r>
              <a:rPr lang="ja-JP" altLang="en-US" sz="2800" smtClean="0"/>
              <a:t>万人（</a:t>
            </a:r>
            <a:r>
              <a:rPr lang="en-US" altLang="ja-JP" sz="2800" smtClean="0"/>
              <a:t>2013</a:t>
            </a:r>
            <a:r>
              <a:rPr lang="ja-JP" altLang="en-US" sz="2800" smtClean="0"/>
              <a:t>年）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　　　　　　　　　　　　　　　　（「人民網」</a:t>
            </a:r>
            <a:r>
              <a:rPr lang="en-US" altLang="ja-JP" sz="2800" smtClean="0"/>
              <a:t>2014</a:t>
            </a:r>
            <a:r>
              <a:rPr lang="ja-JP" altLang="en-US" sz="2800" smtClean="0"/>
              <a:t>年</a:t>
            </a:r>
            <a:r>
              <a:rPr lang="en-US" altLang="ja-JP" sz="2800" smtClean="0"/>
              <a:t>3</a:t>
            </a:r>
            <a:r>
              <a:rPr lang="ja-JP" altLang="en-US" sz="2800" smtClean="0"/>
              <a:t>月</a:t>
            </a:r>
            <a:r>
              <a:rPr lang="en-US" altLang="ja-JP" sz="2800" smtClean="0"/>
              <a:t>11</a:t>
            </a:r>
            <a:r>
              <a:rPr lang="ja-JP" altLang="en-US" sz="2800" smtClean="0"/>
              <a:t>日）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＊地域格差は縮小しても、居住者の格差は縮小せず</a:t>
            </a:r>
          </a:p>
          <a:p>
            <a:pPr eaLnBrk="1" hangingPunct="1">
              <a:buFontTx/>
              <a:buNone/>
            </a:pPr>
            <a:r>
              <a:rPr lang="ja-JP" altLang="en-US" sz="2800" smtClean="0"/>
              <a:t>　　少数民族の不満</a:t>
            </a:r>
          </a:p>
          <a:p>
            <a:pPr eaLnBrk="1" hangingPunct="1">
              <a:buFontTx/>
              <a:buNone/>
            </a:pPr>
            <a:endParaRPr lang="ja-JP" altLang="en-US" sz="2800" smtClean="0"/>
          </a:p>
          <a:p>
            <a:pPr eaLnBrk="1" hangingPunct="1">
              <a:buFontTx/>
              <a:buNone/>
            </a:pPr>
            <a:r>
              <a:rPr lang="ja-JP" altLang="en-US" sz="2600" smtClean="0"/>
              <a:t>　　　　　　　　　　　　</a:t>
            </a:r>
          </a:p>
          <a:p>
            <a:pPr eaLnBrk="1" hangingPunct="1">
              <a:buFontTx/>
              <a:buNone/>
            </a:pPr>
            <a:endParaRPr lang="ja-JP" altLang="en-US" sz="2800" smtClean="0"/>
          </a:p>
          <a:p>
            <a:pPr eaLnBrk="1" hangingPunct="1">
              <a:buFontTx/>
              <a:buNone/>
            </a:pPr>
            <a:endParaRPr lang="en-US" altLang="ja-JP" sz="28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タイトル 1"/>
          <p:cNvSpPr>
            <a:spLocks noGrp="1"/>
          </p:cNvSpPr>
          <p:nvPr>
            <p:ph type="title"/>
          </p:nvPr>
        </p:nvSpPr>
        <p:spPr>
          <a:xfrm>
            <a:off x="628650" y="333375"/>
            <a:ext cx="7886700" cy="1008063"/>
          </a:xfrm>
        </p:spPr>
        <p:txBody>
          <a:bodyPr/>
          <a:lstStyle/>
          <a:p>
            <a:r>
              <a:rPr lang="ja-JP" altLang="en-US" smtClean="0"/>
              <a:t>過剰生産～</a:t>
            </a:r>
            <a:r>
              <a:rPr lang="ja-JP" altLang="en-US" sz="2400" smtClean="0"/>
              <a:t>（</a:t>
            </a:r>
            <a:r>
              <a:rPr lang="en-US" altLang="ja-JP" sz="2400" smtClean="0"/>
              <a:t>2013</a:t>
            </a:r>
            <a:r>
              <a:rPr lang="ja-JP" altLang="en-US" sz="2400" smtClean="0"/>
              <a:t>年</a:t>
            </a:r>
            <a:r>
              <a:rPr lang="en-US" altLang="ja-JP" sz="2400" smtClean="0"/>
              <a:t>11</a:t>
            </a:r>
            <a:r>
              <a:rPr lang="ja-JP" altLang="en-US" sz="2400" smtClean="0"/>
              <a:t>月</a:t>
            </a:r>
            <a:r>
              <a:rPr lang="en-US" altLang="ja-JP" sz="2400" smtClean="0"/>
              <a:t>21</a:t>
            </a:r>
            <a:r>
              <a:rPr lang="ja-JP" altLang="en-US" sz="2400" smtClean="0"/>
              <a:t>日「経済日報」）</a:t>
            </a:r>
            <a:endParaRPr lang="zh-CN" altLang="en-US" sz="2400" smtClean="0"/>
          </a:p>
        </p:txBody>
      </p:sp>
      <p:sp>
        <p:nvSpPr>
          <p:cNvPr id="24579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7213"/>
            <a:ext cx="3886200" cy="4697412"/>
          </a:xfrm>
        </p:spPr>
        <p:txBody>
          <a:bodyPr/>
          <a:lstStyle/>
          <a:p>
            <a:pPr>
              <a:buFontTx/>
              <a:buNone/>
            </a:pPr>
            <a:r>
              <a:rPr lang="ja-JP" altLang="en-US" sz="3600" smtClean="0"/>
              <a:t>＊過剰設備比率</a:t>
            </a:r>
          </a:p>
          <a:p>
            <a:pPr>
              <a:buFontTx/>
              <a:buNone/>
            </a:pPr>
            <a:r>
              <a:rPr lang="ja-JP" altLang="en-US" sz="3600" smtClean="0"/>
              <a:t>　鉄鋼～</a:t>
            </a:r>
            <a:r>
              <a:rPr lang="en-US" altLang="ja-JP" sz="3600" smtClean="0"/>
              <a:t>28.0</a:t>
            </a:r>
            <a:r>
              <a:rPr lang="ja-JP" altLang="en-US" sz="3600" smtClean="0"/>
              <a:t>％</a:t>
            </a:r>
          </a:p>
          <a:p>
            <a:pPr>
              <a:buFontTx/>
              <a:buNone/>
            </a:pPr>
            <a:r>
              <a:rPr lang="ja-JP" altLang="en-US" sz="3600" smtClean="0"/>
              <a:t>　セメント～</a:t>
            </a:r>
            <a:r>
              <a:rPr lang="en-US" altLang="ja-JP" sz="3600" smtClean="0"/>
              <a:t>26.7</a:t>
            </a:r>
            <a:r>
              <a:rPr lang="ja-JP" altLang="en-US" sz="3600" smtClean="0"/>
              <a:t>％</a:t>
            </a:r>
          </a:p>
          <a:p>
            <a:pPr>
              <a:buFontTx/>
              <a:buNone/>
            </a:pPr>
            <a:r>
              <a:rPr lang="ja-JP" altLang="en-US" sz="3600" smtClean="0"/>
              <a:t>　アルミ～</a:t>
            </a:r>
            <a:r>
              <a:rPr lang="en-US" altLang="ja-JP" sz="3600" smtClean="0"/>
              <a:t>28.1</a:t>
            </a:r>
            <a:r>
              <a:rPr lang="ja-JP" altLang="en-US" sz="3600" smtClean="0"/>
              <a:t>％</a:t>
            </a:r>
          </a:p>
          <a:p>
            <a:pPr>
              <a:buFontTx/>
              <a:buNone/>
            </a:pPr>
            <a:r>
              <a:rPr lang="ja-JP" altLang="en-US" sz="3600" smtClean="0"/>
              <a:t>　板硝子～</a:t>
            </a:r>
            <a:r>
              <a:rPr lang="en-US" altLang="ja-JP" sz="3600" smtClean="0"/>
              <a:t>26.9</a:t>
            </a:r>
            <a:r>
              <a:rPr lang="ja-JP" altLang="en-US" sz="3600" smtClean="0"/>
              <a:t>％</a:t>
            </a:r>
          </a:p>
          <a:p>
            <a:pPr>
              <a:buFontTx/>
              <a:buNone/>
            </a:pPr>
            <a:r>
              <a:rPr lang="ja-JP" altLang="en-US" sz="3600" smtClean="0"/>
              <a:t>　造船～</a:t>
            </a:r>
            <a:r>
              <a:rPr lang="en-US" altLang="ja-JP" sz="3600" smtClean="0"/>
              <a:t>25.0</a:t>
            </a:r>
            <a:r>
              <a:rPr lang="ja-JP" altLang="en-US" sz="3600" smtClean="0"/>
              <a:t>％</a:t>
            </a:r>
          </a:p>
          <a:p>
            <a:pPr>
              <a:buFontTx/>
              <a:buNone/>
            </a:pPr>
            <a:r>
              <a:rPr lang="ja-JP" altLang="en-US" sz="3600" smtClean="0"/>
              <a:t>　自動車～</a:t>
            </a:r>
            <a:r>
              <a:rPr lang="en-US" altLang="ja-JP" sz="3600" smtClean="0"/>
              <a:t>25.0</a:t>
            </a:r>
            <a:r>
              <a:rPr lang="ja-JP" altLang="en-US" sz="3600" smtClean="0"/>
              <a:t>％</a:t>
            </a:r>
          </a:p>
          <a:p>
            <a:endParaRPr lang="zh-CN" altLang="en-US" smtClean="0"/>
          </a:p>
        </p:txBody>
      </p:sp>
      <p:graphicFrame>
        <p:nvGraphicFramePr>
          <p:cNvPr id="24580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628650" y="1827213"/>
          <a:ext cx="3871913" cy="469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Acrobat Document" r:id="rId3" imgW="4133805" imgH="5133885" progId="AcroExch.Document.11">
                  <p:embed/>
                </p:oleObj>
              </mc:Choice>
              <mc:Fallback>
                <p:oleObj name="Acrobat Document" r:id="rId3" imgW="4133805" imgH="5133885" progId="AcroExch.Document.11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1827213"/>
                        <a:ext cx="3871913" cy="469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8267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民主化が必要か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選挙で選ばれたわけではない政権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所得格差拡大の不満が爆発するか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→共産党自身が変貌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狭義の政治体制を変化させることなく、社会体制の変化は可能か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ja-JP" altLang="en-US" dirty="0" smtClean="0"/>
              <a:t>中国になお残る問題点</a:t>
            </a:r>
            <a:endParaRPr lang="zh-CN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＊所得格差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＊環境問題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温暖化ガス、</a:t>
            </a:r>
            <a:r>
              <a:rPr lang="en-US" altLang="ja-JP" dirty="0" smtClean="0"/>
              <a:t>PM2.5</a:t>
            </a:r>
            <a:r>
              <a:rPr lang="ja-JP" altLang="en-US" dirty="0" smtClean="0"/>
              <a:t>、水の汚染・・・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→環境問題の弁護士</a:t>
            </a:r>
            <a:r>
              <a:rPr lang="en-US" altLang="ja-JP" dirty="0" smtClean="0"/>
              <a:t>/</a:t>
            </a:r>
            <a:r>
              <a:rPr lang="ja-JP" altLang="en-US" dirty="0" smtClean="0"/>
              <a:t>人権派の弁護士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＊経済の停滞→人々の不満・不安→社会不安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sz="2800" dirty="0" smtClean="0"/>
              <a:t>（言論の自由がない社会での異議申し立て運動）</a:t>
            </a: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77292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ja-JP" altLang="en-US" dirty="0" smtClean="0"/>
              <a:t>「新常態」はどこへ行くのか</a:t>
            </a:r>
            <a:endParaRPr lang="zh-CN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＊北戴河会議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＊もし「投資を増やせ」ということになったら</a:t>
            </a:r>
            <a:r>
              <a:rPr lang="en-US" altLang="ja-JP" dirty="0" smtClean="0"/>
              <a:t>V</a:t>
            </a:r>
            <a:r>
              <a:rPr lang="ja-JP" altLang="en-US" dirty="0" smtClean="0"/>
              <a:t>字あるいは</a:t>
            </a:r>
            <a:r>
              <a:rPr lang="en-US" altLang="ja-JP" dirty="0" smtClean="0"/>
              <a:t>U</a:t>
            </a:r>
            <a:r>
              <a:rPr lang="ja-JP" altLang="en-US" dirty="0" smtClean="0"/>
              <a:t>字回復するかもしれないが、反動不況が起こる可能性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＊政治闘争が起こる可能性</a:t>
            </a:r>
            <a:r>
              <a:rPr lang="ja-JP" altLang="en-US" sz="2400" dirty="0" smtClean="0"/>
              <a:t>（</a:t>
            </a:r>
            <a:r>
              <a:rPr lang="en-US" altLang="ja-JP" sz="2400" dirty="0" smtClean="0"/>
              <a:t>2017</a:t>
            </a:r>
            <a:r>
              <a:rPr lang="ja-JP" altLang="en-US" sz="2400" smtClean="0"/>
              <a:t>年に党大会）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675076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12510</TotalTime>
  <Words>508</Words>
  <Application>Microsoft Office PowerPoint</Application>
  <PresentationFormat>画面に合わせる (4:3)</PresentationFormat>
  <Paragraphs>127</Paragraphs>
  <Slides>18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6" baseType="lpstr">
      <vt:lpstr>ＭＳ Ｐゴシック</vt:lpstr>
      <vt:lpstr>ＭＳ Ｐ明朝</vt:lpstr>
      <vt:lpstr>ＭＳ ゴシック</vt:lpstr>
      <vt:lpstr>SimSun</vt:lpstr>
      <vt:lpstr>Arial</vt:lpstr>
      <vt:lpstr>Wingdings</vt:lpstr>
      <vt:lpstr>標準デザイン</vt:lpstr>
      <vt:lpstr>Acrobat Document</vt:lpstr>
      <vt:lpstr>高度成長から安定成長へ</vt:lpstr>
      <vt:lpstr>四半期ごとの成長率</vt:lpstr>
      <vt:lpstr>世界第二位の中国経済 China as No.1に向かうのか 1820年代は世界のGDPの1/3は中国</vt:lpstr>
      <vt:lpstr>「新常態」下の中国経済</vt:lpstr>
      <vt:lpstr>各種機関のGDP成長率予測（％）</vt:lpstr>
      <vt:lpstr>GDPの項目別寄与度</vt:lpstr>
      <vt:lpstr>PowerPoint プレゼンテーション</vt:lpstr>
      <vt:lpstr>「中所得国の罠」と中国 </vt:lpstr>
      <vt:lpstr>未富先老</vt:lpstr>
      <vt:lpstr>当局に意見の対立か</vt:lpstr>
      <vt:lpstr>PowerPoint プレゼンテーション</vt:lpstr>
      <vt:lpstr>一帯一路</vt:lpstr>
      <vt:lpstr>PowerPoint プレゼンテーション</vt:lpstr>
      <vt:lpstr>所得格差</vt:lpstr>
      <vt:lpstr>過剰生産～（2013年11月21日「経済日報」）</vt:lpstr>
      <vt:lpstr>民主化が必要か</vt:lpstr>
      <vt:lpstr>中国になお残る問題点</vt:lpstr>
      <vt:lpstr>「新常態」はどこへ行くのか</vt:lpstr>
    </vt:vector>
  </TitlesOfParts>
  <Company>富山大学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第11次5ヵ年規画期が目指すもの</dc:title>
  <dc:creator>今村</dc:creator>
  <cp:lastModifiedBy>今村弘子</cp:lastModifiedBy>
  <cp:revision>96</cp:revision>
  <cp:lastPrinted>2017-07-21T07:29:50Z</cp:lastPrinted>
  <dcterms:created xsi:type="dcterms:W3CDTF">2007-07-09T07:38:47Z</dcterms:created>
  <dcterms:modified xsi:type="dcterms:W3CDTF">2017-07-21T08:11:59Z</dcterms:modified>
</cp:coreProperties>
</file>