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0" name="L2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L2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つくえの上に20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つくえの上に20枚のカードを並べます。</a:t>
            </a:r>
          </a:p>
        </p:txBody>
      </p:sp>
      <p:sp>
        <p:nvSpPr>
          <p:cNvPr id="123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26" name="グループ"/>
          <p:cNvGrpSpPr/>
          <p:nvPr/>
        </p:nvGrpSpPr>
        <p:grpSpPr>
          <a:xfrm>
            <a:off x="2047834" y="3792376"/>
            <a:ext cx="1344946" cy="835049"/>
            <a:chOff x="0" y="0"/>
            <a:chExt cx="1344945" cy="835048"/>
          </a:xfrm>
        </p:grpSpPr>
        <p:sp>
          <p:nvSpPr>
            <p:cNvPr id="124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25" name="欠席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欠席</a:t>
              </a:r>
            </a:p>
          </p:txBody>
        </p:sp>
      </p:grpSp>
      <p:grpSp>
        <p:nvGrpSpPr>
          <p:cNvPr id="129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27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28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grpSp>
        <p:nvGrpSpPr>
          <p:cNvPr id="132" name="グループ"/>
          <p:cNvGrpSpPr/>
          <p:nvPr/>
        </p:nvGrpSpPr>
        <p:grpSpPr>
          <a:xfrm>
            <a:off x="2682834" y="5075076"/>
            <a:ext cx="1344946" cy="835049"/>
            <a:chOff x="0" y="0"/>
            <a:chExt cx="1344945" cy="835048"/>
          </a:xfrm>
        </p:grpSpPr>
        <p:sp>
          <p:nvSpPr>
            <p:cNvPr id="130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1" name="収入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収入</a:t>
              </a:r>
            </a:p>
          </p:txBody>
        </p:sp>
      </p:grpSp>
      <p:grpSp>
        <p:nvGrpSpPr>
          <p:cNvPr id="135" name="グループ"/>
          <p:cNvGrpSpPr/>
          <p:nvPr/>
        </p:nvGrpSpPr>
        <p:grpSpPr>
          <a:xfrm>
            <a:off x="3989765" y="3342389"/>
            <a:ext cx="1344946" cy="835049"/>
            <a:chOff x="0" y="0"/>
            <a:chExt cx="134494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単純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6122196" y="3596389"/>
            <a:ext cx="1344946" cy="835049"/>
            <a:chOff x="0" y="0"/>
            <a:chExt cx="1344945" cy="835048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減少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減少</a:t>
              </a:r>
            </a:p>
          </p:txBody>
        </p:sp>
      </p:grpSp>
      <p:grpSp>
        <p:nvGrpSpPr>
          <p:cNvPr id="141" name="グループ"/>
          <p:cNvGrpSpPr/>
          <p:nvPr/>
        </p:nvGrpSpPr>
        <p:grpSpPr>
          <a:xfrm>
            <a:off x="4577123" y="4564050"/>
            <a:ext cx="1344946" cy="835049"/>
            <a:chOff x="0" y="0"/>
            <a:chExt cx="1344945" cy="835048"/>
          </a:xfrm>
        </p:grpSpPr>
        <p:sp>
          <p:nvSpPr>
            <p:cNvPr id="139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0" name="縮小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縮小</a:t>
              </a:r>
            </a:p>
          </p:txBody>
        </p:sp>
      </p:grpSp>
      <p:grpSp>
        <p:nvGrpSpPr>
          <p:cNvPr id="144" name="グループ"/>
          <p:cNvGrpSpPr/>
          <p:nvPr/>
        </p:nvGrpSpPr>
        <p:grpSpPr>
          <a:xfrm>
            <a:off x="6471412" y="5075076"/>
            <a:ext cx="1344946" cy="835049"/>
            <a:chOff x="0" y="0"/>
            <a:chExt cx="1344945" cy="835048"/>
          </a:xfrm>
        </p:grpSpPr>
        <p:sp>
          <p:nvSpPr>
            <p:cNvPr id="142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3" name="無効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無効</a:t>
              </a:r>
            </a:p>
          </p:txBody>
        </p:sp>
      </p:grpSp>
      <p:sp>
        <p:nvSpPr>
          <p:cNvPr id="146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7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8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9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sp>
        <p:nvSpPr>
          <p:cNvPr id="32" name="答えを見る">
            <a:extLst>
              <a:ext uri="{FF2B5EF4-FFF2-40B4-BE49-F238E27FC236}">
                <a16:creationId xmlns:a16="http://schemas.microsoft.com/office/drawing/2014/main" id="{2B175800-F173-8C49-89AF-FFBE94785EE1}"/>
              </a:ext>
            </a:extLst>
          </p:cNvPr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　</a:t>
            </a:r>
            <a:r>
              <a:rPr lang="ja-JP" altLang="en-US"/>
              <a:t>スタート</a:t>
            </a:r>
            <a:endParaRPr dirty="0"/>
          </a:p>
        </p:txBody>
      </p:sp>
      <p:sp>
        <p:nvSpPr>
          <p:cNvPr id="33" name="角丸四角形吹き出し 32">
            <a:extLst>
              <a:ext uri="{FF2B5EF4-FFF2-40B4-BE49-F238E27FC236}">
                <a16:creationId xmlns:a16="http://schemas.microsoft.com/office/drawing/2014/main" id="{A2C9EE65-AC43-3F49-9D1B-9358E5F23DC2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漢字のことばが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①支持率が上昇する。"/>
          <p:cNvSpPr txBox="1"/>
          <p:nvPr/>
        </p:nvSpPr>
        <p:spPr>
          <a:xfrm>
            <a:off x="1149349" y="27178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①支持率が</a:t>
            </a:r>
            <a:r>
              <a:rPr sz="5800">
                <a:solidFill>
                  <a:srgbClr val="FF2600"/>
                </a:solidFill>
              </a:rPr>
              <a:t>上昇</a:t>
            </a:r>
            <a:r>
              <a:t>する。</a:t>
            </a:r>
          </a:p>
        </p:txBody>
      </p:sp>
      <p:sp>
        <p:nvSpPr>
          <p:cNvPr id="15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　</a:t>
            </a:r>
            <a:r>
              <a:rPr dirty="0" err="1"/>
              <a:t>答えを見る</a:t>
            </a:r>
            <a:endParaRPr dirty="0"/>
          </a:p>
        </p:txBody>
      </p:sp>
      <p:sp>
        <p:nvSpPr>
          <p:cNvPr id="154" name="対語のカードをさがしましょう"/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  <p:sp>
        <p:nvSpPr>
          <p:cNvPr id="155" name="し じ  りつ"/>
          <p:cNvSpPr txBox="1"/>
          <p:nvPr/>
        </p:nvSpPr>
        <p:spPr>
          <a:xfrm>
            <a:off x="2038502" y="2438400"/>
            <a:ext cx="163799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じ  りつ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①支持率が上昇する。"/>
          <p:cNvSpPr txBox="1"/>
          <p:nvPr/>
        </p:nvSpPr>
        <p:spPr>
          <a:xfrm>
            <a:off x="1149349" y="27178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①支持率が</a:t>
            </a:r>
            <a:r>
              <a:rPr sz="5800">
                <a:solidFill>
                  <a:srgbClr val="FF2600"/>
                </a:solidFill>
              </a:rPr>
              <a:t>上昇</a:t>
            </a:r>
            <a:r>
              <a:t>する。</a:t>
            </a:r>
          </a:p>
        </p:txBody>
      </p:sp>
      <p:sp>
        <p:nvSpPr>
          <p:cNvPr id="15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59" name="支持率が下降する。"/>
          <p:cNvSpPr txBox="1"/>
          <p:nvPr/>
        </p:nvSpPr>
        <p:spPr>
          <a:xfrm>
            <a:off x="1149349" y="50546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支持率が</a:t>
            </a:r>
            <a:r>
              <a:rPr sz="5800">
                <a:solidFill>
                  <a:srgbClr val="FF2600"/>
                </a:solidFill>
              </a:rPr>
              <a:t>下降</a:t>
            </a:r>
            <a:r>
              <a:t>する。</a:t>
            </a:r>
          </a:p>
        </p:txBody>
      </p:sp>
      <p:sp>
        <p:nvSpPr>
          <p:cNvPr id="160" name="し じ  りつ"/>
          <p:cNvSpPr txBox="1"/>
          <p:nvPr/>
        </p:nvSpPr>
        <p:spPr>
          <a:xfrm>
            <a:off x="2051202" y="2413000"/>
            <a:ext cx="163799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じ  りつ</a:t>
            </a:r>
          </a:p>
        </p:txBody>
      </p:sp>
      <p:sp>
        <p:nvSpPr>
          <p:cNvPr id="161" name="じょうしょう"/>
          <p:cNvSpPr txBox="1"/>
          <p:nvPr/>
        </p:nvSpPr>
        <p:spPr>
          <a:xfrm>
            <a:off x="4019550" y="22860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じょうしょう</a:t>
            </a:r>
          </a:p>
        </p:txBody>
      </p:sp>
      <p:sp>
        <p:nvSpPr>
          <p:cNvPr id="162" name="か こう"/>
          <p:cNvSpPr txBox="1"/>
          <p:nvPr/>
        </p:nvSpPr>
        <p:spPr>
          <a:xfrm>
            <a:off x="4547920" y="4635500"/>
            <a:ext cx="111496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 こう</a:t>
            </a:r>
          </a:p>
        </p:txBody>
      </p:sp>
      <p:sp>
        <p:nvSpPr>
          <p:cNvPr id="163" name="線"/>
          <p:cNvSpPr/>
          <p:nvPr/>
        </p:nvSpPr>
        <p:spPr>
          <a:xfrm flipV="1">
            <a:off x="4991099" y="372491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64" name="あと17問"/>
          <p:cNvSpPr txBox="1"/>
          <p:nvPr/>
        </p:nvSpPr>
        <p:spPr>
          <a:xfrm>
            <a:off x="9752682" y="77401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②ツアーに参加する人"/>
          <p:cNvSpPr txBox="1"/>
          <p:nvPr/>
        </p:nvSpPr>
        <p:spPr>
          <a:xfrm>
            <a:off x="1149349" y="2717800"/>
            <a:ext cx="643382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②ツアーに</a:t>
            </a:r>
            <a:r>
              <a:rPr sz="5800">
                <a:solidFill>
                  <a:srgbClr val="FF2600"/>
                </a:solidFill>
              </a:rPr>
              <a:t>参加</a:t>
            </a:r>
            <a:r>
              <a:t>する人</a:t>
            </a:r>
          </a:p>
        </p:txBody>
      </p:sp>
      <p:sp>
        <p:nvSpPr>
          <p:cNvPr id="16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" name="対語のカードをさがしましょう">
            <a:extLst>
              <a:ext uri="{FF2B5EF4-FFF2-40B4-BE49-F238E27FC236}">
                <a16:creationId xmlns:a16="http://schemas.microsoft.com/office/drawing/2014/main" id="{B8E108DD-8FF7-9E45-9D58-838AE48C8899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②ツアーに参加する人"/>
          <p:cNvSpPr txBox="1"/>
          <p:nvPr/>
        </p:nvSpPr>
        <p:spPr>
          <a:xfrm>
            <a:off x="1149349" y="2717800"/>
            <a:ext cx="643382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②ツアーに</a:t>
            </a:r>
            <a:r>
              <a:rPr sz="5800">
                <a:solidFill>
                  <a:srgbClr val="FF2600"/>
                </a:solidFill>
              </a:rPr>
              <a:t>参加</a:t>
            </a:r>
            <a:r>
              <a:t>する人</a:t>
            </a:r>
          </a:p>
        </p:txBody>
      </p:sp>
      <p:sp>
        <p:nvSpPr>
          <p:cNvPr id="171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72" name="ツアーに不参加の人"/>
          <p:cNvSpPr txBox="1"/>
          <p:nvPr/>
        </p:nvSpPr>
        <p:spPr>
          <a:xfrm>
            <a:off x="1149349" y="5054600"/>
            <a:ext cx="656082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ツアーに</a:t>
            </a:r>
            <a:r>
              <a:rPr sz="5800">
                <a:solidFill>
                  <a:srgbClr val="FF2600"/>
                </a:solidFill>
              </a:rPr>
              <a:t>不参加</a:t>
            </a:r>
            <a:r>
              <a:t>の人</a:t>
            </a:r>
          </a:p>
        </p:txBody>
      </p:sp>
      <p:sp>
        <p:nvSpPr>
          <p:cNvPr id="173" name="さん  か"/>
          <p:cNvSpPr txBox="1"/>
          <p:nvPr/>
        </p:nvSpPr>
        <p:spPr>
          <a:xfrm>
            <a:off x="4235551" y="2298700"/>
            <a:ext cx="12316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さん  か</a:t>
            </a:r>
          </a:p>
        </p:txBody>
      </p:sp>
      <p:sp>
        <p:nvSpPr>
          <p:cNvPr id="174" name="ふ  さん  か"/>
          <p:cNvSpPr txBox="1"/>
          <p:nvPr/>
        </p:nvSpPr>
        <p:spPr>
          <a:xfrm>
            <a:off x="4413453" y="4673600"/>
            <a:ext cx="173949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  さん  か</a:t>
            </a:r>
          </a:p>
        </p:txBody>
      </p:sp>
      <p:sp>
        <p:nvSpPr>
          <p:cNvPr id="175" name="線"/>
          <p:cNvSpPr/>
          <p:nvPr/>
        </p:nvSpPr>
        <p:spPr>
          <a:xfrm flipV="1">
            <a:off x="4991099" y="372491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76" name="あと16問"/>
          <p:cNvSpPr txBox="1"/>
          <p:nvPr/>
        </p:nvSpPr>
        <p:spPr>
          <a:xfrm>
            <a:off x="9752682" y="77401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③規模を拡大する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③規模を</a:t>
            </a:r>
            <a:r>
              <a:rPr sz="5800">
                <a:solidFill>
                  <a:srgbClr val="FF2600"/>
                </a:solidFill>
              </a:rPr>
              <a:t>拡大</a:t>
            </a:r>
            <a:r>
              <a:t>する。</a:t>
            </a:r>
          </a:p>
        </p:txBody>
      </p:sp>
      <p:sp>
        <p:nvSpPr>
          <p:cNvPr id="17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1" name="き  ぼ"/>
          <p:cNvSpPr txBox="1"/>
          <p:nvPr/>
        </p:nvSpPr>
        <p:spPr>
          <a:xfrm>
            <a:off x="1962251" y="2451100"/>
            <a:ext cx="9268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 ぼ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FF9A0820-1250-A64F-9E86-D07D142E129C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③規模を拡大する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③規模を</a:t>
            </a:r>
            <a:r>
              <a:rPr sz="5800">
                <a:solidFill>
                  <a:srgbClr val="FF2600"/>
                </a:solidFill>
              </a:rPr>
              <a:t>拡大</a:t>
            </a:r>
            <a:r>
              <a:t>する。</a:t>
            </a:r>
          </a:p>
        </p:txBody>
      </p:sp>
      <p:sp>
        <p:nvSpPr>
          <p:cNvPr id="184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85" name="規模を縮小する。"/>
          <p:cNvSpPr txBox="1"/>
          <p:nvPr/>
        </p:nvSpPr>
        <p:spPr>
          <a:xfrm>
            <a:off x="1149349" y="50546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規模を</a:t>
            </a:r>
            <a:r>
              <a:rPr sz="5800">
                <a:solidFill>
                  <a:srgbClr val="FF2600"/>
                </a:solidFill>
              </a:rPr>
              <a:t>縮小</a:t>
            </a:r>
            <a:r>
              <a:t>する。</a:t>
            </a:r>
          </a:p>
        </p:txBody>
      </p:sp>
      <p:sp>
        <p:nvSpPr>
          <p:cNvPr id="186" name="かくだい"/>
          <p:cNvSpPr txBox="1"/>
          <p:nvPr/>
        </p:nvSpPr>
        <p:spPr>
          <a:xfrm>
            <a:off x="3763009" y="23495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かくだい</a:t>
            </a:r>
          </a:p>
        </p:txBody>
      </p:sp>
      <p:sp>
        <p:nvSpPr>
          <p:cNvPr id="187" name="しゅくしょう"/>
          <p:cNvSpPr txBox="1"/>
          <p:nvPr/>
        </p:nvSpPr>
        <p:spPr>
          <a:xfrm>
            <a:off x="3359150" y="46736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しゅくしょう</a:t>
            </a:r>
          </a:p>
        </p:txBody>
      </p:sp>
      <p:sp>
        <p:nvSpPr>
          <p:cNvPr id="188" name="線"/>
          <p:cNvSpPr/>
          <p:nvPr/>
        </p:nvSpPr>
        <p:spPr>
          <a:xfrm flipV="1">
            <a:off x="4429759" y="375666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89" name="き  ぼ"/>
          <p:cNvSpPr txBox="1"/>
          <p:nvPr/>
        </p:nvSpPr>
        <p:spPr>
          <a:xfrm>
            <a:off x="1962251" y="2451100"/>
            <a:ext cx="9268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 ぼ</a:t>
            </a:r>
          </a:p>
        </p:txBody>
      </p:sp>
      <p:sp>
        <p:nvSpPr>
          <p:cNvPr id="190" name="あと15問"/>
          <p:cNvSpPr txBox="1"/>
          <p:nvPr/>
        </p:nvSpPr>
        <p:spPr>
          <a:xfrm>
            <a:off x="9752682" y="77401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④支出が増えた。"/>
          <p:cNvSpPr txBox="1"/>
          <p:nvPr/>
        </p:nvSpPr>
        <p:spPr>
          <a:xfrm>
            <a:off x="1149349" y="27305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④</a:t>
            </a:r>
            <a:r>
              <a:rPr sz="5800">
                <a:solidFill>
                  <a:srgbClr val="FF2600"/>
                </a:solidFill>
              </a:rPr>
              <a:t>支出</a:t>
            </a:r>
            <a:r>
              <a:t>が増えた。</a:t>
            </a:r>
          </a:p>
        </p:txBody>
      </p:sp>
      <p:sp>
        <p:nvSpPr>
          <p:cNvPr id="19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95" name="ふ"/>
          <p:cNvSpPr txBox="1"/>
          <p:nvPr/>
        </p:nvSpPr>
        <p:spPr>
          <a:xfrm>
            <a:off x="4006849" y="24511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094F8BDE-8465-A74D-AFEC-7228EE8B40C1}"/>
              </a:ext>
            </a:extLst>
          </p:cNvPr>
          <p:cNvSpPr/>
          <p:nvPr/>
        </p:nvSpPr>
        <p:spPr>
          <a:xfrm>
            <a:off x="2597702" y="3568700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④支出が増えた。"/>
          <p:cNvSpPr txBox="1"/>
          <p:nvPr/>
        </p:nvSpPr>
        <p:spPr>
          <a:xfrm>
            <a:off x="1149349" y="27178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④</a:t>
            </a:r>
            <a:r>
              <a:rPr sz="5800">
                <a:solidFill>
                  <a:srgbClr val="FF2600"/>
                </a:solidFill>
              </a:rPr>
              <a:t>支出</a:t>
            </a:r>
            <a:r>
              <a:t>が増えた。</a:t>
            </a:r>
          </a:p>
        </p:txBody>
      </p:sp>
      <p:sp>
        <p:nvSpPr>
          <p:cNvPr id="19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99" name="収入が増えた。"/>
          <p:cNvSpPr txBox="1"/>
          <p:nvPr/>
        </p:nvSpPr>
        <p:spPr>
          <a:xfrm>
            <a:off x="1149349" y="50546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</a:t>
            </a:r>
            <a:r>
              <a:rPr sz="5800">
                <a:solidFill>
                  <a:srgbClr val="FF2600"/>
                </a:solidFill>
              </a:rPr>
              <a:t>収入</a:t>
            </a:r>
            <a:r>
              <a:t>が増えた。</a:t>
            </a:r>
          </a:p>
        </p:txBody>
      </p:sp>
      <p:sp>
        <p:nvSpPr>
          <p:cNvPr id="200" name="し しゅつ"/>
          <p:cNvSpPr txBox="1"/>
          <p:nvPr/>
        </p:nvSpPr>
        <p:spPr>
          <a:xfrm>
            <a:off x="1938832" y="2298700"/>
            <a:ext cx="142585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しゅつ</a:t>
            </a:r>
          </a:p>
        </p:txBody>
      </p:sp>
      <p:sp>
        <p:nvSpPr>
          <p:cNvPr id="201" name="しゅうにゅう"/>
          <p:cNvSpPr txBox="1"/>
          <p:nvPr/>
        </p:nvSpPr>
        <p:spPr>
          <a:xfrm>
            <a:off x="1568450" y="46736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しゅうにゅう</a:t>
            </a:r>
          </a:p>
        </p:txBody>
      </p:sp>
      <p:sp>
        <p:nvSpPr>
          <p:cNvPr id="202" name="線"/>
          <p:cNvSpPr/>
          <p:nvPr/>
        </p:nvSpPr>
        <p:spPr>
          <a:xfrm flipV="1">
            <a:off x="2539999" y="375666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03" name="ふ"/>
          <p:cNvSpPr txBox="1"/>
          <p:nvPr/>
        </p:nvSpPr>
        <p:spPr>
          <a:xfrm>
            <a:off x="4006849" y="2451100"/>
            <a:ext cx="419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</a:t>
            </a:r>
          </a:p>
        </p:txBody>
      </p:sp>
      <p:sp>
        <p:nvSpPr>
          <p:cNvPr id="204" name="あと14問"/>
          <p:cNvSpPr txBox="1"/>
          <p:nvPr/>
        </p:nvSpPr>
        <p:spPr>
          <a:xfrm>
            <a:off x="9752682" y="77401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⑤変更は可能だ。"/>
          <p:cNvSpPr txBox="1"/>
          <p:nvPr/>
        </p:nvSpPr>
        <p:spPr>
          <a:xfrm>
            <a:off x="1149349" y="27178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⑤変更は</a:t>
            </a:r>
            <a:r>
              <a:rPr sz="5800">
                <a:solidFill>
                  <a:srgbClr val="FF2600"/>
                </a:solidFill>
              </a:rPr>
              <a:t>可能</a:t>
            </a:r>
            <a:r>
              <a:t>だ。</a:t>
            </a:r>
          </a:p>
        </p:txBody>
      </p:sp>
      <p:sp>
        <p:nvSpPr>
          <p:cNvPr id="20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9" name="へんこう"/>
          <p:cNvSpPr txBox="1"/>
          <p:nvPr/>
        </p:nvSpPr>
        <p:spPr>
          <a:xfrm>
            <a:off x="1753870" y="24511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へんこう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18B38014-AC1F-9548-A077-27422AC1711B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⑤変更は可能だ。"/>
          <p:cNvSpPr txBox="1"/>
          <p:nvPr/>
        </p:nvSpPr>
        <p:spPr>
          <a:xfrm>
            <a:off x="1149349" y="27178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⑤変更は</a:t>
            </a:r>
            <a:r>
              <a:rPr sz="5800">
                <a:solidFill>
                  <a:srgbClr val="FF2600"/>
                </a:solidFill>
              </a:rPr>
              <a:t>可能</a:t>
            </a:r>
            <a:r>
              <a:t>だ。</a:t>
            </a:r>
          </a:p>
        </p:txBody>
      </p:sp>
      <p:sp>
        <p:nvSpPr>
          <p:cNvPr id="212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3" name="変更は不可能だ。"/>
          <p:cNvSpPr txBox="1"/>
          <p:nvPr/>
        </p:nvSpPr>
        <p:spPr>
          <a:xfrm>
            <a:off x="1149349" y="5054600"/>
            <a:ext cx="5981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変更は</a:t>
            </a:r>
            <a:r>
              <a:rPr sz="5800">
                <a:solidFill>
                  <a:srgbClr val="FF2600"/>
                </a:solidFill>
              </a:rPr>
              <a:t>不可能</a:t>
            </a:r>
            <a:r>
              <a:t>だ。</a:t>
            </a:r>
          </a:p>
        </p:txBody>
      </p:sp>
      <p:sp>
        <p:nvSpPr>
          <p:cNvPr id="214" name="か のう"/>
          <p:cNvSpPr txBox="1"/>
          <p:nvPr/>
        </p:nvSpPr>
        <p:spPr>
          <a:xfrm>
            <a:off x="3763009" y="23495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　のう</a:t>
            </a:r>
          </a:p>
        </p:txBody>
      </p:sp>
      <p:sp>
        <p:nvSpPr>
          <p:cNvPr id="215" name="ふ か のう"/>
          <p:cNvSpPr txBox="1"/>
          <p:nvPr/>
        </p:nvSpPr>
        <p:spPr>
          <a:xfrm>
            <a:off x="3841750" y="4673600"/>
            <a:ext cx="1943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　か　のう</a:t>
            </a:r>
          </a:p>
        </p:txBody>
      </p:sp>
      <p:sp>
        <p:nvSpPr>
          <p:cNvPr id="216" name="線"/>
          <p:cNvSpPr/>
          <p:nvPr/>
        </p:nvSpPr>
        <p:spPr>
          <a:xfrm flipV="1">
            <a:off x="4429759" y="375666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17" name="へんこう"/>
          <p:cNvSpPr txBox="1"/>
          <p:nvPr/>
        </p:nvSpPr>
        <p:spPr>
          <a:xfrm>
            <a:off x="1753870" y="24511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へんこう</a:t>
            </a:r>
          </a:p>
        </p:txBody>
      </p:sp>
      <p:sp>
        <p:nvSpPr>
          <p:cNvPr id="218" name="あと13問"/>
          <p:cNvSpPr txBox="1"/>
          <p:nvPr/>
        </p:nvSpPr>
        <p:spPr>
          <a:xfrm>
            <a:off x="9752682" y="77401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⑥高気圧が通過する。"/>
          <p:cNvSpPr txBox="1"/>
          <p:nvPr/>
        </p:nvSpPr>
        <p:spPr>
          <a:xfrm>
            <a:off x="1149349" y="2717800"/>
            <a:ext cx="6591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⑥</a:t>
            </a:r>
            <a:r>
              <a:rPr sz="5800">
                <a:solidFill>
                  <a:srgbClr val="FF2600"/>
                </a:solidFill>
              </a:rPr>
              <a:t>高気圧</a:t>
            </a:r>
            <a:r>
              <a:t>が通過する。</a:t>
            </a:r>
          </a:p>
        </p:txBody>
      </p:sp>
      <p:sp>
        <p:nvSpPr>
          <p:cNvPr id="22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3" name="つうか"/>
          <p:cNvSpPr txBox="1"/>
          <p:nvPr/>
        </p:nvSpPr>
        <p:spPr>
          <a:xfrm>
            <a:off x="4641849" y="24384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つうか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0523B592-9FEF-B24E-8920-D0C827BC0247}"/>
              </a:ext>
            </a:extLst>
          </p:cNvPr>
          <p:cNvSpPr/>
          <p:nvPr/>
        </p:nvSpPr>
        <p:spPr>
          <a:xfrm>
            <a:off x="2982866" y="3792166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⑥高気圧が通過する。"/>
          <p:cNvSpPr txBox="1"/>
          <p:nvPr/>
        </p:nvSpPr>
        <p:spPr>
          <a:xfrm>
            <a:off x="1149349" y="2717800"/>
            <a:ext cx="6591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⑥</a:t>
            </a:r>
            <a:r>
              <a:rPr sz="5800">
                <a:solidFill>
                  <a:srgbClr val="FF2600"/>
                </a:solidFill>
              </a:rPr>
              <a:t>高気圧</a:t>
            </a:r>
            <a:r>
              <a:t>が通過する。</a:t>
            </a:r>
          </a:p>
        </p:txBody>
      </p:sp>
      <p:sp>
        <p:nvSpPr>
          <p:cNvPr id="226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27" name="低気圧が通過する。"/>
          <p:cNvSpPr txBox="1"/>
          <p:nvPr/>
        </p:nvSpPr>
        <p:spPr>
          <a:xfrm>
            <a:off x="1149349" y="5054600"/>
            <a:ext cx="6591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</a:t>
            </a:r>
            <a:r>
              <a:rPr sz="5800">
                <a:solidFill>
                  <a:srgbClr val="FF2600"/>
                </a:solidFill>
              </a:rPr>
              <a:t>低気圧</a:t>
            </a:r>
            <a:r>
              <a:t>が通過する。</a:t>
            </a:r>
          </a:p>
        </p:txBody>
      </p:sp>
      <p:sp>
        <p:nvSpPr>
          <p:cNvPr id="228" name="こう き あつ"/>
          <p:cNvSpPr txBox="1"/>
          <p:nvPr/>
        </p:nvSpPr>
        <p:spPr>
          <a:xfrm>
            <a:off x="1794001" y="2311400"/>
            <a:ext cx="222351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　き　あつ</a:t>
            </a:r>
          </a:p>
        </p:txBody>
      </p:sp>
      <p:sp>
        <p:nvSpPr>
          <p:cNvPr id="229" name="線"/>
          <p:cNvSpPr/>
          <p:nvPr/>
        </p:nvSpPr>
        <p:spPr>
          <a:xfrm flipV="1">
            <a:off x="2905759" y="3744277"/>
            <a:ext cx="1" cy="716281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30" name="つうか"/>
          <p:cNvSpPr txBox="1"/>
          <p:nvPr/>
        </p:nvSpPr>
        <p:spPr>
          <a:xfrm>
            <a:off x="4641849" y="24384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つうか</a:t>
            </a:r>
          </a:p>
        </p:txBody>
      </p:sp>
      <p:sp>
        <p:nvSpPr>
          <p:cNvPr id="231" name="てい き あつ"/>
          <p:cNvSpPr txBox="1"/>
          <p:nvPr/>
        </p:nvSpPr>
        <p:spPr>
          <a:xfrm>
            <a:off x="1786381" y="4648835"/>
            <a:ext cx="22387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てい　き　あつ</a:t>
            </a:r>
          </a:p>
        </p:txBody>
      </p:sp>
      <p:sp>
        <p:nvSpPr>
          <p:cNvPr id="232" name="あと12問"/>
          <p:cNvSpPr txBox="1"/>
          <p:nvPr/>
        </p:nvSpPr>
        <p:spPr>
          <a:xfrm>
            <a:off x="9752682" y="77401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⑦複雑な構造だ。"/>
          <p:cNvSpPr txBox="1"/>
          <p:nvPr/>
        </p:nvSpPr>
        <p:spPr>
          <a:xfrm>
            <a:off x="1149349" y="27178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⑦</a:t>
            </a:r>
            <a:r>
              <a:rPr sz="5800">
                <a:solidFill>
                  <a:srgbClr val="FF2600"/>
                </a:solidFill>
              </a:rPr>
              <a:t>複雑</a:t>
            </a:r>
            <a:r>
              <a:t>な構造だ。</a:t>
            </a:r>
          </a:p>
        </p:txBody>
      </p:sp>
      <p:sp>
        <p:nvSpPr>
          <p:cNvPr id="23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37" name="こうぞう"/>
          <p:cNvSpPr txBox="1"/>
          <p:nvPr/>
        </p:nvSpPr>
        <p:spPr>
          <a:xfrm>
            <a:off x="3874770" y="24257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こうぞう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B598E677-DB09-9344-8395-AA35385B7BA2}"/>
              </a:ext>
            </a:extLst>
          </p:cNvPr>
          <p:cNvSpPr/>
          <p:nvPr/>
        </p:nvSpPr>
        <p:spPr>
          <a:xfrm>
            <a:off x="2597702" y="3556000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⑦複雑な構造だ。"/>
          <p:cNvSpPr txBox="1"/>
          <p:nvPr/>
        </p:nvSpPr>
        <p:spPr>
          <a:xfrm>
            <a:off x="1149349" y="27178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⑦</a:t>
            </a:r>
            <a:r>
              <a:rPr sz="5800">
                <a:solidFill>
                  <a:srgbClr val="FF2600"/>
                </a:solidFill>
              </a:rPr>
              <a:t>複雑</a:t>
            </a:r>
            <a:r>
              <a:t>な構造だ。</a:t>
            </a:r>
          </a:p>
        </p:txBody>
      </p:sp>
      <p:sp>
        <p:nvSpPr>
          <p:cNvPr id="240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41" name="単純な構造だ。"/>
          <p:cNvSpPr txBox="1"/>
          <p:nvPr/>
        </p:nvSpPr>
        <p:spPr>
          <a:xfrm>
            <a:off x="1149349" y="50546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</a:t>
            </a:r>
            <a:r>
              <a:rPr sz="5800">
                <a:solidFill>
                  <a:srgbClr val="FF2600"/>
                </a:solidFill>
              </a:rPr>
              <a:t>単純</a:t>
            </a:r>
            <a:r>
              <a:t>な構造だ。</a:t>
            </a:r>
          </a:p>
        </p:txBody>
      </p:sp>
      <p:sp>
        <p:nvSpPr>
          <p:cNvPr id="242" name="ふくざつ"/>
          <p:cNvSpPr txBox="1"/>
          <p:nvPr/>
        </p:nvSpPr>
        <p:spPr>
          <a:xfrm>
            <a:off x="1926081" y="2324100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ふくざつ</a:t>
            </a:r>
          </a:p>
        </p:txBody>
      </p:sp>
      <p:sp>
        <p:nvSpPr>
          <p:cNvPr id="243" name="線"/>
          <p:cNvSpPr/>
          <p:nvPr/>
        </p:nvSpPr>
        <p:spPr>
          <a:xfrm flipV="1">
            <a:off x="2588259" y="3756977"/>
            <a:ext cx="1" cy="716281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44" name="たんじゅん"/>
          <p:cNvSpPr txBox="1"/>
          <p:nvPr/>
        </p:nvSpPr>
        <p:spPr>
          <a:xfrm>
            <a:off x="1769109" y="4648835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たんじゅん</a:t>
            </a:r>
          </a:p>
        </p:txBody>
      </p:sp>
      <p:sp>
        <p:nvSpPr>
          <p:cNvPr id="245" name="こうぞう"/>
          <p:cNvSpPr txBox="1"/>
          <p:nvPr/>
        </p:nvSpPr>
        <p:spPr>
          <a:xfrm>
            <a:off x="3874770" y="24257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こうぞう</a:t>
            </a:r>
          </a:p>
        </p:txBody>
      </p:sp>
      <p:sp>
        <p:nvSpPr>
          <p:cNvPr id="246" name="あと11問"/>
          <p:cNvSpPr txBox="1"/>
          <p:nvPr/>
        </p:nvSpPr>
        <p:spPr>
          <a:xfrm>
            <a:off x="9765878" y="77401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⑧多量の水を入れる。"/>
          <p:cNvSpPr txBox="1"/>
          <p:nvPr/>
        </p:nvSpPr>
        <p:spPr>
          <a:xfrm>
            <a:off x="1149349" y="27178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⑧</a:t>
            </a:r>
            <a:r>
              <a:rPr sz="5800">
                <a:solidFill>
                  <a:srgbClr val="FF2600"/>
                </a:solidFill>
              </a:rPr>
              <a:t>多量</a:t>
            </a:r>
            <a:r>
              <a:t>の水を入れる。</a:t>
            </a:r>
          </a:p>
        </p:txBody>
      </p:sp>
      <p:sp>
        <p:nvSpPr>
          <p:cNvPr id="24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" name="対語のカードをさがしましょう">
            <a:extLst>
              <a:ext uri="{FF2B5EF4-FFF2-40B4-BE49-F238E27FC236}">
                <a16:creationId xmlns:a16="http://schemas.microsoft.com/office/drawing/2014/main" id="{46501B46-67D4-9A4C-81C3-E90FE2BE9AC3}"/>
              </a:ext>
            </a:extLst>
          </p:cNvPr>
          <p:cNvSpPr/>
          <p:nvPr/>
        </p:nvSpPr>
        <p:spPr>
          <a:xfrm>
            <a:off x="2827225" y="3556000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⑧多量の水を入れる。"/>
          <p:cNvSpPr txBox="1"/>
          <p:nvPr/>
        </p:nvSpPr>
        <p:spPr>
          <a:xfrm>
            <a:off x="1149349" y="27178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⑧</a:t>
            </a:r>
            <a:r>
              <a:rPr sz="5800">
                <a:solidFill>
                  <a:srgbClr val="FF2600"/>
                </a:solidFill>
              </a:rPr>
              <a:t>多量</a:t>
            </a:r>
            <a:r>
              <a:t>の水を入れる。</a:t>
            </a:r>
          </a:p>
        </p:txBody>
      </p:sp>
      <p:sp>
        <p:nvSpPr>
          <p:cNvPr id="253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54" name="少量の水を入れる。"/>
          <p:cNvSpPr txBox="1"/>
          <p:nvPr/>
        </p:nvSpPr>
        <p:spPr>
          <a:xfrm>
            <a:off x="1149349" y="50546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</a:t>
            </a:r>
            <a:r>
              <a:rPr sz="5800">
                <a:solidFill>
                  <a:srgbClr val="FF2600"/>
                </a:solidFill>
              </a:rPr>
              <a:t>少量</a:t>
            </a:r>
            <a:r>
              <a:t>の水を入れる。</a:t>
            </a:r>
          </a:p>
        </p:txBody>
      </p:sp>
      <p:sp>
        <p:nvSpPr>
          <p:cNvPr id="255" name="た りょう"/>
          <p:cNvSpPr txBox="1"/>
          <p:nvPr/>
        </p:nvSpPr>
        <p:spPr>
          <a:xfrm>
            <a:off x="1959660" y="2324100"/>
            <a:ext cx="14350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 りょう</a:t>
            </a:r>
          </a:p>
        </p:txBody>
      </p:sp>
      <p:sp>
        <p:nvSpPr>
          <p:cNvPr id="256" name="線"/>
          <p:cNvSpPr/>
          <p:nvPr/>
        </p:nvSpPr>
        <p:spPr>
          <a:xfrm flipV="1">
            <a:off x="2588259" y="3744277"/>
            <a:ext cx="1" cy="716281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57" name="しょうりょう"/>
          <p:cNvSpPr txBox="1"/>
          <p:nvPr/>
        </p:nvSpPr>
        <p:spPr>
          <a:xfrm>
            <a:off x="1616709" y="4648835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しょうりょう</a:t>
            </a:r>
          </a:p>
        </p:txBody>
      </p:sp>
      <p:sp>
        <p:nvSpPr>
          <p:cNvPr id="258" name="あと10問"/>
          <p:cNvSpPr txBox="1"/>
          <p:nvPr/>
        </p:nvSpPr>
        <p:spPr>
          <a:xfrm>
            <a:off x="9752682" y="77401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⑨このカードは有効だ。"/>
          <p:cNvSpPr txBox="1"/>
          <p:nvPr/>
        </p:nvSpPr>
        <p:spPr>
          <a:xfrm>
            <a:off x="1149349" y="2717800"/>
            <a:ext cx="70739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⑨このカードは</a:t>
            </a:r>
            <a:r>
              <a:rPr sz="5800">
                <a:solidFill>
                  <a:srgbClr val="FF2600"/>
                </a:solidFill>
              </a:rPr>
              <a:t>有効</a:t>
            </a:r>
            <a:r>
              <a:t>だ。</a:t>
            </a:r>
          </a:p>
        </p:txBody>
      </p:sp>
      <p:sp>
        <p:nvSpPr>
          <p:cNvPr id="26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" name="対語のカードをさがしましょう">
            <a:extLst>
              <a:ext uri="{FF2B5EF4-FFF2-40B4-BE49-F238E27FC236}">
                <a16:creationId xmlns:a16="http://schemas.microsoft.com/office/drawing/2014/main" id="{246678C2-0E38-354D-828A-9263DD055559}"/>
              </a:ext>
            </a:extLst>
          </p:cNvPr>
          <p:cNvSpPr/>
          <p:nvPr/>
        </p:nvSpPr>
        <p:spPr>
          <a:xfrm>
            <a:off x="6459166" y="3556000"/>
            <a:ext cx="3618689" cy="1949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⑨このカードは有効だ。"/>
          <p:cNvSpPr txBox="1"/>
          <p:nvPr/>
        </p:nvSpPr>
        <p:spPr>
          <a:xfrm>
            <a:off x="1149349" y="2717800"/>
            <a:ext cx="70739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⑨このカードは</a:t>
            </a:r>
            <a:r>
              <a:rPr sz="5800">
                <a:solidFill>
                  <a:srgbClr val="FF2600"/>
                </a:solidFill>
              </a:rPr>
              <a:t>有効</a:t>
            </a:r>
            <a:r>
              <a:t>だ。</a:t>
            </a:r>
          </a:p>
        </p:txBody>
      </p:sp>
      <p:sp>
        <p:nvSpPr>
          <p:cNvPr id="265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66" name="このカードは無効だ。"/>
          <p:cNvSpPr txBox="1"/>
          <p:nvPr/>
        </p:nvSpPr>
        <p:spPr>
          <a:xfrm>
            <a:off x="1149349" y="5054600"/>
            <a:ext cx="70739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このカードは</a:t>
            </a:r>
            <a:r>
              <a:rPr sz="5800">
                <a:solidFill>
                  <a:srgbClr val="FF2600"/>
                </a:solidFill>
              </a:rPr>
              <a:t>無効</a:t>
            </a:r>
            <a:r>
              <a:t>だ。</a:t>
            </a:r>
          </a:p>
        </p:txBody>
      </p:sp>
      <p:sp>
        <p:nvSpPr>
          <p:cNvPr id="267" name="ゆうこう"/>
          <p:cNvSpPr txBox="1"/>
          <p:nvPr/>
        </p:nvSpPr>
        <p:spPr>
          <a:xfrm>
            <a:off x="5510529" y="23114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ゆうこう</a:t>
            </a:r>
          </a:p>
        </p:txBody>
      </p:sp>
      <p:sp>
        <p:nvSpPr>
          <p:cNvPr id="268" name="む こう"/>
          <p:cNvSpPr txBox="1"/>
          <p:nvPr/>
        </p:nvSpPr>
        <p:spPr>
          <a:xfrm>
            <a:off x="5612180" y="4673600"/>
            <a:ext cx="111496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 こう</a:t>
            </a:r>
          </a:p>
        </p:txBody>
      </p:sp>
      <p:sp>
        <p:nvSpPr>
          <p:cNvPr id="269" name="線"/>
          <p:cNvSpPr/>
          <p:nvPr/>
        </p:nvSpPr>
        <p:spPr>
          <a:xfrm flipV="1">
            <a:off x="6169659" y="375666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70" name="あと9問"/>
          <p:cNvSpPr txBox="1"/>
          <p:nvPr/>
        </p:nvSpPr>
        <p:spPr>
          <a:xfrm>
            <a:off x="9851566" y="7740106"/>
            <a:ext cx="1378868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あと9問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⑩会議に出席する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⑩会議に</a:t>
            </a:r>
            <a:r>
              <a:rPr sz="5800">
                <a:solidFill>
                  <a:srgbClr val="FF2600"/>
                </a:solidFill>
              </a:rPr>
              <a:t>出席</a:t>
            </a:r>
            <a:r>
              <a:t>する。</a:t>
            </a:r>
          </a:p>
        </p:txBody>
      </p:sp>
      <p:sp>
        <p:nvSpPr>
          <p:cNvPr id="27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75" name="かい ぎ"/>
          <p:cNvSpPr txBox="1"/>
          <p:nvPr/>
        </p:nvSpPr>
        <p:spPr>
          <a:xfrm>
            <a:off x="1759000" y="24257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 ぎ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64ECBB1D-66E7-464A-BBD3-C7C723ED6A35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⑩会議に出席する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⑩会議に</a:t>
            </a:r>
            <a:r>
              <a:rPr sz="5800">
                <a:solidFill>
                  <a:srgbClr val="FF2600"/>
                </a:solidFill>
              </a:rPr>
              <a:t>出席</a:t>
            </a:r>
            <a:r>
              <a:t>する。</a:t>
            </a:r>
          </a:p>
        </p:txBody>
      </p:sp>
      <p:sp>
        <p:nvSpPr>
          <p:cNvPr id="27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79" name="会議に欠席する。"/>
          <p:cNvSpPr txBox="1"/>
          <p:nvPr/>
        </p:nvSpPr>
        <p:spPr>
          <a:xfrm>
            <a:off x="1149349" y="50546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会議に</a:t>
            </a:r>
            <a:r>
              <a:rPr sz="5800">
                <a:solidFill>
                  <a:srgbClr val="FF2600"/>
                </a:solidFill>
              </a:rPr>
              <a:t>欠席</a:t>
            </a:r>
            <a:r>
              <a:t>する。</a:t>
            </a:r>
          </a:p>
        </p:txBody>
      </p:sp>
      <p:sp>
        <p:nvSpPr>
          <p:cNvPr id="280" name="しゅっせき"/>
          <p:cNvSpPr txBox="1"/>
          <p:nvPr/>
        </p:nvSpPr>
        <p:spPr>
          <a:xfrm>
            <a:off x="3470909" y="23241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しゅっせき</a:t>
            </a:r>
          </a:p>
        </p:txBody>
      </p:sp>
      <p:sp>
        <p:nvSpPr>
          <p:cNvPr id="281" name="けっせき"/>
          <p:cNvSpPr txBox="1"/>
          <p:nvPr/>
        </p:nvSpPr>
        <p:spPr>
          <a:xfrm>
            <a:off x="3737609" y="46736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けっせき</a:t>
            </a:r>
          </a:p>
        </p:txBody>
      </p:sp>
      <p:sp>
        <p:nvSpPr>
          <p:cNvPr id="282" name="線"/>
          <p:cNvSpPr/>
          <p:nvPr/>
        </p:nvSpPr>
        <p:spPr>
          <a:xfrm flipV="1">
            <a:off x="4404359" y="375666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83" name="かい ぎ"/>
          <p:cNvSpPr txBox="1"/>
          <p:nvPr/>
        </p:nvSpPr>
        <p:spPr>
          <a:xfrm>
            <a:off x="1759000" y="24257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 ぎ</a:t>
            </a:r>
          </a:p>
        </p:txBody>
      </p:sp>
      <p:sp>
        <p:nvSpPr>
          <p:cNvPr id="284" name="あと８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⑪手術は成功した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⑪手術は</a:t>
            </a:r>
            <a:r>
              <a:rPr sz="5800">
                <a:solidFill>
                  <a:srgbClr val="FF2600"/>
                </a:solidFill>
              </a:rPr>
              <a:t>成功</a:t>
            </a:r>
            <a:r>
              <a:t>した。</a:t>
            </a:r>
          </a:p>
        </p:txBody>
      </p:sp>
      <p:sp>
        <p:nvSpPr>
          <p:cNvPr id="28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9" name="しゅじゅつ"/>
          <p:cNvSpPr txBox="1"/>
          <p:nvPr/>
        </p:nvSpPr>
        <p:spPr>
          <a:xfrm>
            <a:off x="1661922" y="2425700"/>
            <a:ext cx="16291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しゅじゅつ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DF010DA4-371D-E947-BBAE-28F5B614019E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⑪手術は成功した。"/>
          <p:cNvSpPr txBox="1"/>
          <p:nvPr/>
        </p:nvSpPr>
        <p:spPr>
          <a:xfrm>
            <a:off x="1149349" y="27305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⑪手術は</a:t>
            </a:r>
            <a:r>
              <a:rPr sz="5800">
                <a:solidFill>
                  <a:srgbClr val="FF2600"/>
                </a:solidFill>
              </a:rPr>
              <a:t>成功</a:t>
            </a:r>
            <a:r>
              <a:t>した。</a:t>
            </a:r>
          </a:p>
        </p:txBody>
      </p:sp>
      <p:sp>
        <p:nvSpPr>
          <p:cNvPr id="292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93" name="手術は失敗した。"/>
          <p:cNvSpPr txBox="1"/>
          <p:nvPr/>
        </p:nvSpPr>
        <p:spPr>
          <a:xfrm>
            <a:off x="1149349" y="50546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手術は</a:t>
            </a:r>
            <a:r>
              <a:rPr sz="5800">
                <a:solidFill>
                  <a:srgbClr val="FF2600"/>
                </a:solidFill>
              </a:rPr>
              <a:t>失敗</a:t>
            </a:r>
            <a:r>
              <a:t>した。</a:t>
            </a:r>
          </a:p>
        </p:txBody>
      </p:sp>
      <p:sp>
        <p:nvSpPr>
          <p:cNvPr id="294" name="せいこう"/>
          <p:cNvSpPr txBox="1"/>
          <p:nvPr/>
        </p:nvSpPr>
        <p:spPr>
          <a:xfrm>
            <a:off x="3732529" y="23241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せいこう</a:t>
            </a:r>
          </a:p>
        </p:txBody>
      </p:sp>
      <p:sp>
        <p:nvSpPr>
          <p:cNvPr id="295" name="しっぱい"/>
          <p:cNvSpPr txBox="1"/>
          <p:nvPr/>
        </p:nvSpPr>
        <p:spPr>
          <a:xfrm>
            <a:off x="3724909" y="46736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しっぱい</a:t>
            </a:r>
          </a:p>
        </p:txBody>
      </p:sp>
      <p:sp>
        <p:nvSpPr>
          <p:cNvPr id="296" name="線"/>
          <p:cNvSpPr/>
          <p:nvPr/>
        </p:nvSpPr>
        <p:spPr>
          <a:xfrm flipV="1">
            <a:off x="4391659" y="376301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97" name="しゅじゅつ"/>
          <p:cNvSpPr txBox="1"/>
          <p:nvPr/>
        </p:nvSpPr>
        <p:spPr>
          <a:xfrm>
            <a:off x="1661922" y="2425700"/>
            <a:ext cx="16291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しゅじゅつ</a:t>
            </a:r>
          </a:p>
        </p:txBody>
      </p:sp>
      <p:sp>
        <p:nvSpPr>
          <p:cNvPr id="298" name="あと７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⑫強硬な態度をとる。"/>
          <p:cNvSpPr txBox="1"/>
          <p:nvPr/>
        </p:nvSpPr>
        <p:spPr>
          <a:xfrm>
            <a:off x="1149349" y="2717800"/>
            <a:ext cx="643991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⑫</a:t>
            </a:r>
            <a:r>
              <a:rPr sz="5800">
                <a:solidFill>
                  <a:srgbClr val="FF2600"/>
                </a:solidFill>
              </a:rPr>
              <a:t>強硬</a:t>
            </a:r>
            <a:r>
              <a:t>な態度をとる。</a:t>
            </a:r>
          </a:p>
        </p:txBody>
      </p:sp>
      <p:sp>
        <p:nvSpPr>
          <p:cNvPr id="30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03" name="たい ど"/>
          <p:cNvSpPr txBox="1"/>
          <p:nvPr/>
        </p:nvSpPr>
        <p:spPr>
          <a:xfrm>
            <a:off x="3893108" y="2413000"/>
            <a:ext cx="113019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 ど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065BAF69-32DC-F946-A24B-3BD79947A738}"/>
              </a:ext>
            </a:extLst>
          </p:cNvPr>
          <p:cNvSpPr/>
          <p:nvPr/>
        </p:nvSpPr>
        <p:spPr>
          <a:xfrm>
            <a:off x="2613215" y="3556000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⑫強硬な態度をとる。"/>
          <p:cNvSpPr txBox="1"/>
          <p:nvPr/>
        </p:nvSpPr>
        <p:spPr>
          <a:xfrm>
            <a:off x="1149349" y="2717800"/>
            <a:ext cx="643991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⑫</a:t>
            </a:r>
            <a:r>
              <a:rPr sz="5800">
                <a:solidFill>
                  <a:srgbClr val="FF2600"/>
                </a:solidFill>
              </a:rPr>
              <a:t>強硬</a:t>
            </a:r>
            <a:r>
              <a:t>な態度をとる。</a:t>
            </a:r>
          </a:p>
        </p:txBody>
      </p:sp>
      <p:sp>
        <p:nvSpPr>
          <p:cNvPr id="306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07" name="柔軟な態度をとる。"/>
          <p:cNvSpPr txBox="1"/>
          <p:nvPr/>
        </p:nvSpPr>
        <p:spPr>
          <a:xfrm>
            <a:off x="1149349" y="5054600"/>
            <a:ext cx="643991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</a:t>
            </a:r>
            <a:r>
              <a:rPr sz="5800">
                <a:solidFill>
                  <a:srgbClr val="FF2600"/>
                </a:solidFill>
              </a:rPr>
              <a:t>柔軟</a:t>
            </a:r>
            <a:r>
              <a:t>な態度をとる。</a:t>
            </a:r>
          </a:p>
        </p:txBody>
      </p:sp>
      <p:sp>
        <p:nvSpPr>
          <p:cNvPr id="308" name="きょうこう"/>
          <p:cNvSpPr txBox="1"/>
          <p:nvPr/>
        </p:nvSpPr>
        <p:spPr>
          <a:xfrm>
            <a:off x="1637029" y="2311400"/>
            <a:ext cx="16230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きょうこう</a:t>
            </a:r>
          </a:p>
        </p:txBody>
      </p:sp>
      <p:sp>
        <p:nvSpPr>
          <p:cNvPr id="309" name="線"/>
          <p:cNvSpPr/>
          <p:nvPr/>
        </p:nvSpPr>
        <p:spPr>
          <a:xfrm flipV="1">
            <a:off x="2588259" y="3744277"/>
            <a:ext cx="1" cy="716281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10" name="じゅうなん"/>
          <p:cNvSpPr txBox="1"/>
          <p:nvPr/>
        </p:nvSpPr>
        <p:spPr>
          <a:xfrm>
            <a:off x="1629409" y="4648835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じゅうなん</a:t>
            </a:r>
          </a:p>
        </p:txBody>
      </p:sp>
      <p:sp>
        <p:nvSpPr>
          <p:cNvPr id="311" name="たい ど"/>
          <p:cNvSpPr txBox="1"/>
          <p:nvPr/>
        </p:nvSpPr>
        <p:spPr>
          <a:xfrm>
            <a:off x="3905808" y="2413000"/>
            <a:ext cx="113019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 ど</a:t>
            </a:r>
          </a:p>
        </p:txBody>
      </p:sp>
      <p:sp>
        <p:nvSpPr>
          <p:cNvPr id="312" name="あと６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⑬人口が増加する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⑬人口が</a:t>
            </a:r>
            <a:r>
              <a:rPr sz="5800">
                <a:solidFill>
                  <a:srgbClr val="FF2600"/>
                </a:solidFill>
              </a:rPr>
              <a:t>増加</a:t>
            </a:r>
            <a:r>
              <a:t>する。</a:t>
            </a:r>
          </a:p>
        </p:txBody>
      </p:sp>
      <p:sp>
        <p:nvSpPr>
          <p:cNvPr id="31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7" name="じんこう"/>
          <p:cNvSpPr txBox="1"/>
          <p:nvPr/>
        </p:nvSpPr>
        <p:spPr>
          <a:xfrm>
            <a:off x="1817370" y="24257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じんこう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E0361B23-E01E-4D4D-8E4C-43F70EE8C66C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⑬人口が増加する。"/>
          <p:cNvSpPr txBox="1"/>
          <p:nvPr/>
        </p:nvSpPr>
        <p:spPr>
          <a:xfrm>
            <a:off x="1149349" y="27305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⑬人口が</a:t>
            </a:r>
            <a:r>
              <a:rPr sz="5800">
                <a:solidFill>
                  <a:srgbClr val="FF2600"/>
                </a:solidFill>
              </a:rPr>
              <a:t>増加</a:t>
            </a:r>
            <a:r>
              <a:t>する。</a:t>
            </a:r>
          </a:p>
        </p:txBody>
      </p:sp>
      <p:sp>
        <p:nvSpPr>
          <p:cNvPr id="320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21" name="人口が減少する。"/>
          <p:cNvSpPr txBox="1"/>
          <p:nvPr/>
        </p:nvSpPr>
        <p:spPr>
          <a:xfrm>
            <a:off x="1149349" y="50546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人口が</a:t>
            </a:r>
            <a:r>
              <a:rPr sz="5800">
                <a:solidFill>
                  <a:srgbClr val="FF2600"/>
                </a:solidFill>
              </a:rPr>
              <a:t>減少</a:t>
            </a:r>
            <a:r>
              <a:t>する。</a:t>
            </a:r>
          </a:p>
        </p:txBody>
      </p:sp>
      <p:sp>
        <p:nvSpPr>
          <p:cNvPr id="322" name="ぞう か"/>
          <p:cNvSpPr txBox="1"/>
          <p:nvPr/>
        </p:nvSpPr>
        <p:spPr>
          <a:xfrm>
            <a:off x="3724960" y="23368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ぞう か</a:t>
            </a:r>
          </a:p>
        </p:txBody>
      </p:sp>
      <p:sp>
        <p:nvSpPr>
          <p:cNvPr id="323" name="げんしょう"/>
          <p:cNvSpPr txBox="1"/>
          <p:nvPr/>
        </p:nvSpPr>
        <p:spPr>
          <a:xfrm>
            <a:off x="3633977" y="4673600"/>
            <a:ext cx="161696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げんしょう</a:t>
            </a:r>
          </a:p>
        </p:txBody>
      </p:sp>
      <p:sp>
        <p:nvSpPr>
          <p:cNvPr id="324" name="線"/>
          <p:cNvSpPr/>
          <p:nvPr/>
        </p:nvSpPr>
        <p:spPr>
          <a:xfrm flipV="1">
            <a:off x="4290059" y="376301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25" name="じんこう"/>
          <p:cNvSpPr txBox="1"/>
          <p:nvPr/>
        </p:nvSpPr>
        <p:spPr>
          <a:xfrm>
            <a:off x="1817370" y="24257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じんこう</a:t>
            </a:r>
          </a:p>
        </p:txBody>
      </p:sp>
      <p:sp>
        <p:nvSpPr>
          <p:cNvPr id="326" name="あと５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⑭実験を開始する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⑭実験を</a:t>
            </a:r>
            <a:r>
              <a:rPr sz="5800">
                <a:solidFill>
                  <a:srgbClr val="FF2600"/>
                </a:solidFill>
              </a:rPr>
              <a:t>開始</a:t>
            </a:r>
            <a:r>
              <a:t>する。</a:t>
            </a:r>
          </a:p>
        </p:txBody>
      </p:sp>
      <p:sp>
        <p:nvSpPr>
          <p:cNvPr id="32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31" name="じっけん"/>
          <p:cNvSpPr txBox="1"/>
          <p:nvPr/>
        </p:nvSpPr>
        <p:spPr>
          <a:xfrm>
            <a:off x="1776222" y="2438400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じっけん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771898C4-714F-AC43-BCAB-66C7BC7F9A64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⑭実験を開始する。"/>
          <p:cNvSpPr txBox="1"/>
          <p:nvPr/>
        </p:nvSpPr>
        <p:spPr>
          <a:xfrm>
            <a:off x="1149349" y="27305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⑭実験を</a:t>
            </a:r>
            <a:r>
              <a:rPr sz="5800">
                <a:solidFill>
                  <a:srgbClr val="FF2600"/>
                </a:solidFill>
              </a:rPr>
              <a:t>開始</a:t>
            </a:r>
            <a:r>
              <a:t>する。</a:t>
            </a:r>
          </a:p>
        </p:txBody>
      </p:sp>
      <p:sp>
        <p:nvSpPr>
          <p:cNvPr id="334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35" name="実験を終了する。"/>
          <p:cNvSpPr txBox="1"/>
          <p:nvPr/>
        </p:nvSpPr>
        <p:spPr>
          <a:xfrm>
            <a:off x="1149349" y="50546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実験を</a:t>
            </a:r>
            <a:r>
              <a:rPr sz="5800">
                <a:solidFill>
                  <a:srgbClr val="FF2600"/>
                </a:solidFill>
              </a:rPr>
              <a:t>終了</a:t>
            </a:r>
            <a:r>
              <a:t>する。</a:t>
            </a:r>
          </a:p>
        </p:txBody>
      </p:sp>
      <p:sp>
        <p:nvSpPr>
          <p:cNvPr id="336" name="かい し"/>
          <p:cNvSpPr txBox="1"/>
          <p:nvPr/>
        </p:nvSpPr>
        <p:spPr>
          <a:xfrm>
            <a:off x="3724960" y="23368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 し</a:t>
            </a:r>
          </a:p>
        </p:txBody>
      </p:sp>
      <p:sp>
        <p:nvSpPr>
          <p:cNvPr id="337" name="しゅうりょう"/>
          <p:cNvSpPr txBox="1"/>
          <p:nvPr/>
        </p:nvSpPr>
        <p:spPr>
          <a:xfrm>
            <a:off x="3407409" y="46736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しゅうりょう</a:t>
            </a:r>
          </a:p>
        </p:txBody>
      </p:sp>
      <p:sp>
        <p:nvSpPr>
          <p:cNvPr id="338" name="線"/>
          <p:cNvSpPr/>
          <p:nvPr/>
        </p:nvSpPr>
        <p:spPr>
          <a:xfrm flipV="1">
            <a:off x="4290059" y="376301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39" name="じっけん"/>
          <p:cNvSpPr txBox="1"/>
          <p:nvPr/>
        </p:nvSpPr>
        <p:spPr>
          <a:xfrm>
            <a:off x="1776222" y="2438400"/>
            <a:ext cx="13243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じっけん</a:t>
            </a:r>
          </a:p>
        </p:txBody>
      </p:sp>
      <p:sp>
        <p:nvSpPr>
          <p:cNvPr id="340" name="あと４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⑮石油を輸入する。"/>
          <p:cNvSpPr txBox="1"/>
          <p:nvPr/>
        </p:nvSpPr>
        <p:spPr>
          <a:xfrm>
            <a:off x="1149349" y="27178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⑮石油を</a:t>
            </a:r>
            <a:r>
              <a:rPr sz="5800">
                <a:solidFill>
                  <a:srgbClr val="FF2600"/>
                </a:solidFill>
              </a:rPr>
              <a:t>輸入</a:t>
            </a:r>
            <a:r>
              <a:t>する。</a:t>
            </a:r>
          </a:p>
        </p:txBody>
      </p:sp>
      <p:sp>
        <p:nvSpPr>
          <p:cNvPr id="34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5" name="せき ゆ"/>
          <p:cNvSpPr txBox="1"/>
          <p:nvPr/>
        </p:nvSpPr>
        <p:spPr>
          <a:xfrm>
            <a:off x="1759000" y="24384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せき ゆ</a:t>
            </a:r>
          </a:p>
        </p:txBody>
      </p:sp>
      <p:sp>
        <p:nvSpPr>
          <p:cNvPr id="6" name="対語のカードをさがしましょう">
            <a:extLst>
              <a:ext uri="{FF2B5EF4-FFF2-40B4-BE49-F238E27FC236}">
                <a16:creationId xmlns:a16="http://schemas.microsoft.com/office/drawing/2014/main" id="{E963DCCA-A863-694C-A215-B4904E937200}"/>
              </a:ext>
            </a:extLst>
          </p:cNvPr>
          <p:cNvSpPr/>
          <p:nvPr/>
        </p:nvSpPr>
        <p:spPr>
          <a:xfrm>
            <a:off x="4558747" y="3656459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⑮石油を輸入する。"/>
          <p:cNvSpPr txBox="1"/>
          <p:nvPr/>
        </p:nvSpPr>
        <p:spPr>
          <a:xfrm>
            <a:off x="1149349" y="27305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⑮石油を</a:t>
            </a:r>
            <a:r>
              <a:rPr sz="5800">
                <a:solidFill>
                  <a:srgbClr val="FF2600"/>
                </a:solidFill>
              </a:rPr>
              <a:t>輸入</a:t>
            </a:r>
            <a:r>
              <a:t>する。</a:t>
            </a:r>
          </a:p>
        </p:txBody>
      </p:sp>
      <p:sp>
        <p:nvSpPr>
          <p:cNvPr id="34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49" name="石油を輸出する。"/>
          <p:cNvSpPr txBox="1"/>
          <p:nvPr/>
        </p:nvSpPr>
        <p:spPr>
          <a:xfrm>
            <a:off x="1149349" y="5054600"/>
            <a:ext cx="5854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石油を</a:t>
            </a:r>
            <a:r>
              <a:rPr sz="5800">
                <a:solidFill>
                  <a:srgbClr val="FF2600"/>
                </a:solidFill>
              </a:rPr>
              <a:t>輸出</a:t>
            </a:r>
            <a:r>
              <a:t>する。</a:t>
            </a:r>
          </a:p>
        </p:txBody>
      </p:sp>
      <p:sp>
        <p:nvSpPr>
          <p:cNvPr id="350" name="ゆ にゅう"/>
          <p:cNvSpPr txBox="1"/>
          <p:nvPr/>
        </p:nvSpPr>
        <p:spPr>
          <a:xfrm>
            <a:off x="3763060" y="2349500"/>
            <a:ext cx="14350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ゆ にゅう</a:t>
            </a:r>
          </a:p>
        </p:txBody>
      </p:sp>
      <p:sp>
        <p:nvSpPr>
          <p:cNvPr id="351" name="ゆ しゅつ"/>
          <p:cNvSpPr txBox="1"/>
          <p:nvPr/>
        </p:nvSpPr>
        <p:spPr>
          <a:xfrm>
            <a:off x="3767632" y="4673600"/>
            <a:ext cx="142585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ゆ しゅつ</a:t>
            </a:r>
          </a:p>
        </p:txBody>
      </p:sp>
      <p:sp>
        <p:nvSpPr>
          <p:cNvPr id="352" name="線"/>
          <p:cNvSpPr/>
          <p:nvPr/>
        </p:nvSpPr>
        <p:spPr>
          <a:xfrm flipV="1">
            <a:off x="4315459" y="376301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53" name="せき ゆ"/>
          <p:cNvSpPr txBox="1"/>
          <p:nvPr/>
        </p:nvSpPr>
        <p:spPr>
          <a:xfrm>
            <a:off x="1759000" y="24384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せき ゆ</a:t>
            </a:r>
          </a:p>
        </p:txBody>
      </p:sp>
      <p:sp>
        <p:nvSpPr>
          <p:cNvPr id="354" name="あと３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⑯来週入院する。"/>
          <p:cNvSpPr txBox="1"/>
          <p:nvPr/>
        </p:nvSpPr>
        <p:spPr>
          <a:xfrm>
            <a:off x="1149349" y="27178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⑯来週</a:t>
            </a:r>
            <a:r>
              <a:rPr sz="5800">
                <a:solidFill>
                  <a:srgbClr val="FF2600"/>
                </a:solidFill>
              </a:rPr>
              <a:t>入院</a:t>
            </a:r>
            <a:r>
              <a:t>する。</a:t>
            </a:r>
          </a:p>
        </p:txBody>
      </p:sp>
      <p:sp>
        <p:nvSpPr>
          <p:cNvPr id="35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" name="対語のカードをさがしましょう">
            <a:extLst>
              <a:ext uri="{FF2B5EF4-FFF2-40B4-BE49-F238E27FC236}">
                <a16:creationId xmlns:a16="http://schemas.microsoft.com/office/drawing/2014/main" id="{F30AFAA3-B99A-4749-9FC0-DA0DB1C229FB}"/>
              </a:ext>
            </a:extLst>
          </p:cNvPr>
          <p:cNvSpPr/>
          <p:nvPr/>
        </p:nvSpPr>
        <p:spPr>
          <a:xfrm>
            <a:off x="3994543" y="3556000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⑯来週入院する。"/>
          <p:cNvSpPr txBox="1"/>
          <p:nvPr/>
        </p:nvSpPr>
        <p:spPr>
          <a:xfrm>
            <a:off x="1149349" y="27178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⑯来週</a:t>
            </a:r>
            <a:r>
              <a:rPr sz="5800">
                <a:solidFill>
                  <a:srgbClr val="FF2600"/>
                </a:solidFill>
              </a:rPr>
              <a:t>入院</a:t>
            </a:r>
            <a:r>
              <a:t>する。</a:t>
            </a:r>
          </a:p>
        </p:txBody>
      </p:sp>
      <p:sp>
        <p:nvSpPr>
          <p:cNvPr id="361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62" name="来週退院する。"/>
          <p:cNvSpPr txBox="1"/>
          <p:nvPr/>
        </p:nvSpPr>
        <p:spPr>
          <a:xfrm>
            <a:off x="1149349" y="5054600"/>
            <a:ext cx="52451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来週</a:t>
            </a:r>
            <a:r>
              <a:rPr sz="5800">
                <a:solidFill>
                  <a:srgbClr val="FF2600"/>
                </a:solidFill>
              </a:rPr>
              <a:t>退院</a:t>
            </a:r>
            <a:r>
              <a:t>する。</a:t>
            </a:r>
          </a:p>
        </p:txBody>
      </p:sp>
      <p:sp>
        <p:nvSpPr>
          <p:cNvPr id="363" name="にゅういん"/>
          <p:cNvSpPr txBox="1"/>
          <p:nvPr/>
        </p:nvSpPr>
        <p:spPr>
          <a:xfrm>
            <a:off x="2823209" y="23241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にゅういん</a:t>
            </a:r>
          </a:p>
        </p:txBody>
      </p:sp>
      <p:sp>
        <p:nvSpPr>
          <p:cNvPr id="364" name="たいいん"/>
          <p:cNvSpPr txBox="1"/>
          <p:nvPr/>
        </p:nvSpPr>
        <p:spPr>
          <a:xfrm>
            <a:off x="3105150" y="46736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たいいん</a:t>
            </a:r>
          </a:p>
        </p:txBody>
      </p:sp>
      <p:sp>
        <p:nvSpPr>
          <p:cNvPr id="365" name="線"/>
          <p:cNvSpPr/>
          <p:nvPr/>
        </p:nvSpPr>
        <p:spPr>
          <a:xfrm flipV="1">
            <a:off x="3771899" y="3756660"/>
            <a:ext cx="1" cy="716280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66" name="あと２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⑰国際線のカウンターは２階です。"/>
          <p:cNvSpPr txBox="1"/>
          <p:nvPr/>
        </p:nvSpPr>
        <p:spPr>
          <a:xfrm>
            <a:off x="1149349" y="2717800"/>
            <a:ext cx="1006094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⑰</a:t>
            </a:r>
            <a:r>
              <a:rPr sz="5800">
                <a:solidFill>
                  <a:srgbClr val="FF2600"/>
                </a:solidFill>
              </a:rPr>
              <a:t>国際</a:t>
            </a:r>
            <a:r>
              <a:t>線のカウンターは２階です。</a:t>
            </a:r>
          </a:p>
        </p:txBody>
      </p:sp>
      <p:sp>
        <p:nvSpPr>
          <p:cNvPr id="36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71" name="せん"/>
          <p:cNvSpPr txBox="1"/>
          <p:nvPr/>
        </p:nvSpPr>
        <p:spPr>
          <a:xfrm>
            <a:off x="3232150" y="24765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</a:t>
            </a:r>
          </a:p>
        </p:txBody>
      </p:sp>
      <p:sp>
        <p:nvSpPr>
          <p:cNvPr id="372" name="かい"/>
          <p:cNvSpPr txBox="1"/>
          <p:nvPr/>
        </p:nvSpPr>
        <p:spPr>
          <a:xfrm>
            <a:off x="8731250" y="24765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</a:t>
            </a:r>
          </a:p>
        </p:txBody>
      </p:sp>
      <p:sp>
        <p:nvSpPr>
          <p:cNvPr id="7" name="対語のカードをさがしましょう">
            <a:extLst>
              <a:ext uri="{FF2B5EF4-FFF2-40B4-BE49-F238E27FC236}">
                <a16:creationId xmlns:a16="http://schemas.microsoft.com/office/drawing/2014/main" id="{8F5AE898-1754-8F42-B870-623841922AC6}"/>
              </a:ext>
            </a:extLst>
          </p:cNvPr>
          <p:cNvSpPr/>
          <p:nvPr/>
        </p:nvSpPr>
        <p:spPr>
          <a:xfrm>
            <a:off x="2671581" y="3715155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⑰国際線のカウンターは２階です。"/>
          <p:cNvSpPr txBox="1"/>
          <p:nvPr/>
        </p:nvSpPr>
        <p:spPr>
          <a:xfrm>
            <a:off x="1149349" y="2717800"/>
            <a:ext cx="1006094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⑰</a:t>
            </a:r>
            <a:r>
              <a:rPr sz="5800">
                <a:solidFill>
                  <a:srgbClr val="FF2600"/>
                </a:solidFill>
              </a:rPr>
              <a:t>国際</a:t>
            </a:r>
            <a:r>
              <a:t>線のカウンターは２階です。</a:t>
            </a:r>
          </a:p>
        </p:txBody>
      </p:sp>
      <p:sp>
        <p:nvSpPr>
          <p:cNvPr id="375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76" name="国内線のカウンターは２階です。"/>
          <p:cNvSpPr txBox="1"/>
          <p:nvPr/>
        </p:nvSpPr>
        <p:spPr>
          <a:xfrm>
            <a:off x="1149349" y="5054600"/>
            <a:ext cx="1006094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</a:t>
            </a:r>
            <a:r>
              <a:rPr sz="5800">
                <a:solidFill>
                  <a:srgbClr val="FF2600"/>
                </a:solidFill>
              </a:rPr>
              <a:t>国内</a:t>
            </a:r>
            <a:r>
              <a:t>線のカウンターは２階です。</a:t>
            </a:r>
          </a:p>
        </p:txBody>
      </p:sp>
      <p:sp>
        <p:nvSpPr>
          <p:cNvPr id="377" name="こくさい"/>
          <p:cNvSpPr txBox="1"/>
          <p:nvPr/>
        </p:nvSpPr>
        <p:spPr>
          <a:xfrm>
            <a:off x="1929129" y="2311400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こくさい</a:t>
            </a:r>
          </a:p>
        </p:txBody>
      </p:sp>
      <p:sp>
        <p:nvSpPr>
          <p:cNvPr id="378" name="線"/>
          <p:cNvSpPr/>
          <p:nvPr/>
        </p:nvSpPr>
        <p:spPr>
          <a:xfrm flipV="1">
            <a:off x="2588259" y="3744277"/>
            <a:ext cx="1" cy="716281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79" name="こくない"/>
          <p:cNvSpPr txBox="1"/>
          <p:nvPr/>
        </p:nvSpPr>
        <p:spPr>
          <a:xfrm>
            <a:off x="1929129" y="4648835"/>
            <a:ext cx="131826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こくない</a:t>
            </a:r>
          </a:p>
        </p:txBody>
      </p:sp>
      <p:sp>
        <p:nvSpPr>
          <p:cNvPr id="380" name="せん"/>
          <p:cNvSpPr txBox="1"/>
          <p:nvPr/>
        </p:nvSpPr>
        <p:spPr>
          <a:xfrm>
            <a:off x="3232150" y="24765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</a:t>
            </a:r>
          </a:p>
        </p:txBody>
      </p:sp>
      <p:sp>
        <p:nvSpPr>
          <p:cNvPr id="381" name="かい"/>
          <p:cNvSpPr txBox="1"/>
          <p:nvPr/>
        </p:nvSpPr>
        <p:spPr>
          <a:xfrm>
            <a:off x="8731250" y="24765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かい</a:t>
            </a:r>
          </a:p>
        </p:txBody>
      </p:sp>
      <p:sp>
        <p:nvSpPr>
          <p:cNvPr id="382" name="あと１問"/>
          <p:cNvSpPr txBox="1"/>
          <p:nvPr/>
        </p:nvSpPr>
        <p:spPr>
          <a:xfrm>
            <a:off x="9772649" y="77596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⑱戦前の歴史を学ぶ。"/>
          <p:cNvSpPr txBox="1"/>
          <p:nvPr/>
        </p:nvSpPr>
        <p:spPr>
          <a:xfrm>
            <a:off x="1149349" y="27305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⑱</a:t>
            </a:r>
            <a:r>
              <a:rPr sz="5800">
                <a:solidFill>
                  <a:srgbClr val="FF2600"/>
                </a:solidFill>
              </a:rPr>
              <a:t>戦前</a:t>
            </a:r>
            <a:r>
              <a:t>の歴史を学ぶ。</a:t>
            </a:r>
          </a:p>
        </p:txBody>
      </p:sp>
      <p:sp>
        <p:nvSpPr>
          <p:cNvPr id="38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7" name="れき し"/>
          <p:cNvSpPr txBox="1"/>
          <p:nvPr/>
        </p:nvSpPr>
        <p:spPr>
          <a:xfrm>
            <a:off x="3829100" y="24638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れき し</a:t>
            </a:r>
          </a:p>
        </p:txBody>
      </p:sp>
      <p:sp>
        <p:nvSpPr>
          <p:cNvPr id="388" name="まな"/>
          <p:cNvSpPr txBox="1"/>
          <p:nvPr/>
        </p:nvSpPr>
        <p:spPr>
          <a:xfrm>
            <a:off x="5657850" y="24638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まな</a:t>
            </a:r>
          </a:p>
        </p:txBody>
      </p:sp>
      <p:sp>
        <p:nvSpPr>
          <p:cNvPr id="7" name="対語のカードをさがしましょう">
            <a:extLst>
              <a:ext uri="{FF2B5EF4-FFF2-40B4-BE49-F238E27FC236}">
                <a16:creationId xmlns:a16="http://schemas.microsoft.com/office/drawing/2014/main" id="{018F0FC3-6D95-6F49-9084-A6A0123F2475}"/>
              </a:ext>
            </a:extLst>
          </p:cNvPr>
          <p:cNvSpPr/>
          <p:nvPr/>
        </p:nvSpPr>
        <p:spPr>
          <a:xfrm>
            <a:off x="2768857" y="3568700"/>
            <a:ext cx="7593495" cy="143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67" y="8923"/>
                </a:lnTo>
                <a:lnTo>
                  <a:pt x="2067" y="19921"/>
                </a:lnTo>
                <a:cubicBezTo>
                  <a:pt x="2067" y="20847"/>
                  <a:pt x="2242" y="21600"/>
                  <a:pt x="2457" y="21600"/>
                </a:cubicBezTo>
                <a:lnTo>
                  <a:pt x="21210" y="21600"/>
                </a:lnTo>
                <a:cubicBezTo>
                  <a:pt x="21425" y="21600"/>
                  <a:pt x="21600" y="20847"/>
                  <a:pt x="21600" y="19921"/>
                </a:cubicBezTo>
                <a:lnTo>
                  <a:pt x="21600" y="7792"/>
                </a:lnTo>
                <a:cubicBezTo>
                  <a:pt x="21600" y="6866"/>
                  <a:pt x="21425" y="6113"/>
                  <a:pt x="21210" y="6113"/>
                </a:cubicBezTo>
                <a:lnTo>
                  <a:pt x="2707" y="6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396000" rIns="50800" bIns="50800" anchor="ctr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lang="en-US" altLang="ja-JP" dirty="0"/>
              <a:t>   </a:t>
            </a:r>
            <a:r>
              <a:rPr dirty="0" err="1"/>
              <a:t>対語のカードをさがしましょう</a:t>
            </a:r>
            <a:endParaRPr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⑱戦前の歴史を学ぶ。"/>
          <p:cNvSpPr txBox="1"/>
          <p:nvPr/>
        </p:nvSpPr>
        <p:spPr>
          <a:xfrm>
            <a:off x="1149349" y="27178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⑱</a:t>
            </a:r>
            <a:r>
              <a:rPr sz="5800">
                <a:solidFill>
                  <a:srgbClr val="FF2600"/>
                </a:solidFill>
              </a:rPr>
              <a:t>戦前</a:t>
            </a:r>
            <a:r>
              <a:t>の歴史を学ぶ。</a:t>
            </a:r>
          </a:p>
        </p:txBody>
      </p:sp>
      <p:sp>
        <p:nvSpPr>
          <p:cNvPr id="391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次へ</a:t>
            </a:r>
          </a:p>
        </p:txBody>
      </p:sp>
      <p:sp>
        <p:nvSpPr>
          <p:cNvPr id="392" name="戦後の歴史を学ぶ。"/>
          <p:cNvSpPr txBox="1"/>
          <p:nvPr/>
        </p:nvSpPr>
        <p:spPr>
          <a:xfrm>
            <a:off x="1149349" y="5054600"/>
            <a:ext cx="64643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</a:t>
            </a:r>
            <a:r>
              <a:rPr sz="5800">
                <a:solidFill>
                  <a:srgbClr val="FF2600"/>
                </a:solidFill>
              </a:rPr>
              <a:t>戦後</a:t>
            </a:r>
            <a:r>
              <a:t>の歴史を学ぶ。</a:t>
            </a:r>
          </a:p>
        </p:txBody>
      </p:sp>
      <p:sp>
        <p:nvSpPr>
          <p:cNvPr id="393" name="せんぜん"/>
          <p:cNvSpPr txBox="1"/>
          <p:nvPr/>
        </p:nvSpPr>
        <p:spPr>
          <a:xfrm>
            <a:off x="1930653" y="2311400"/>
            <a:ext cx="1315213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せんぜん</a:t>
            </a:r>
          </a:p>
        </p:txBody>
      </p:sp>
      <p:sp>
        <p:nvSpPr>
          <p:cNvPr id="394" name="線"/>
          <p:cNvSpPr/>
          <p:nvPr/>
        </p:nvSpPr>
        <p:spPr>
          <a:xfrm flipV="1">
            <a:off x="2588259" y="3744277"/>
            <a:ext cx="1" cy="716281"/>
          </a:xfrm>
          <a:prstGeom prst="line">
            <a:avLst/>
          </a:prstGeom>
          <a:ln w="50800">
            <a:solidFill>
              <a:srgbClr val="FFD479"/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95" name="せん ご"/>
          <p:cNvSpPr txBox="1"/>
          <p:nvPr/>
        </p:nvSpPr>
        <p:spPr>
          <a:xfrm>
            <a:off x="1845360" y="4648835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600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せん ご</a:t>
            </a:r>
          </a:p>
        </p:txBody>
      </p:sp>
      <p:sp>
        <p:nvSpPr>
          <p:cNvPr id="396" name="れき し"/>
          <p:cNvSpPr txBox="1"/>
          <p:nvPr/>
        </p:nvSpPr>
        <p:spPr>
          <a:xfrm>
            <a:off x="3829100" y="2463800"/>
            <a:ext cx="11302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れき し</a:t>
            </a:r>
          </a:p>
        </p:txBody>
      </p:sp>
      <p:sp>
        <p:nvSpPr>
          <p:cNvPr id="397" name="まな"/>
          <p:cNvSpPr txBox="1"/>
          <p:nvPr/>
        </p:nvSpPr>
        <p:spPr>
          <a:xfrm>
            <a:off x="5657850" y="2463800"/>
            <a:ext cx="723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まな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15〜18点 すばらしい！  漢字博士になれるかも！…"/>
          <p:cNvSpPr txBox="1"/>
          <p:nvPr/>
        </p:nvSpPr>
        <p:spPr>
          <a:xfrm>
            <a:off x="676147" y="2061517"/>
            <a:ext cx="11950701" cy="6650683"/>
          </a:xfrm>
          <a:prstGeom prst="rect">
            <a:avLst/>
          </a:prstGeom>
          <a:solidFill>
            <a:srgbClr val="FEFCD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altLang="ja-JP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altLang="ja-JP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altLang="ja-JP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altLang="ja-JP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 algn="l">
              <a:lnSpc>
                <a:spcPct val="150000"/>
              </a:lnSpc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15〜18点</a:t>
            </a:r>
            <a:r>
              <a:rPr dirty="0"/>
              <a:t>　</a:t>
            </a:r>
            <a:r>
              <a:rPr dirty="0" err="1"/>
              <a:t>すばらしい</a:t>
            </a:r>
            <a:r>
              <a:rPr dirty="0"/>
              <a:t>！ 　</a:t>
            </a:r>
            <a:r>
              <a:rPr dirty="0" err="1"/>
              <a:t>漢字博士になれるかも</a:t>
            </a:r>
            <a:r>
              <a:rPr dirty="0"/>
              <a:t>！</a:t>
            </a:r>
          </a:p>
          <a:p>
            <a:pPr algn="l">
              <a:lnSpc>
                <a:spcPct val="150000"/>
              </a:lnSpc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10〜14点</a:t>
            </a:r>
            <a:r>
              <a:rPr dirty="0"/>
              <a:t>　</a:t>
            </a:r>
            <a:r>
              <a:rPr dirty="0" err="1"/>
              <a:t>すごい</a:t>
            </a:r>
            <a:r>
              <a:rPr dirty="0"/>
              <a:t>！　</a:t>
            </a:r>
            <a:r>
              <a:rPr dirty="0" err="1"/>
              <a:t>漢字の先生になれるかも</a:t>
            </a:r>
            <a:r>
              <a:rPr dirty="0"/>
              <a:t>！</a:t>
            </a:r>
          </a:p>
          <a:p>
            <a:pPr algn="l">
              <a:lnSpc>
                <a:spcPct val="150000"/>
              </a:lnSpc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 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5〜9点</a:t>
            </a:r>
            <a:r>
              <a:rPr dirty="0"/>
              <a:t>　</a:t>
            </a:r>
            <a:r>
              <a:rPr dirty="0" err="1"/>
              <a:t>これからもがんばろう</a:t>
            </a:r>
            <a:r>
              <a:rPr dirty="0"/>
              <a:t>！</a:t>
            </a:r>
          </a:p>
          <a:p>
            <a:pPr algn="l">
              <a:lnSpc>
                <a:spcPct val="150000"/>
              </a:lnSpc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 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2〜4点</a:t>
            </a:r>
            <a:r>
              <a:rPr dirty="0"/>
              <a:t>　</a:t>
            </a:r>
            <a:r>
              <a:rPr dirty="0" err="1"/>
              <a:t>次はもっとがんばろう</a:t>
            </a:r>
            <a:r>
              <a:rPr dirty="0"/>
              <a:t>！</a:t>
            </a:r>
          </a:p>
          <a:p>
            <a:pPr algn="l">
              <a:lnSpc>
                <a:spcPct val="150000"/>
              </a:lnSpc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 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0〜1点</a:t>
            </a:r>
            <a:r>
              <a:rPr dirty="0"/>
              <a:t>　</a:t>
            </a:r>
            <a:r>
              <a:rPr dirty="0" err="1"/>
              <a:t>負けるな</a:t>
            </a:r>
            <a:r>
              <a:rPr dirty="0"/>
              <a:t>！　</a:t>
            </a:r>
            <a:r>
              <a:rPr dirty="0" err="1"/>
              <a:t>人生、漢字だけじゃない</a:t>
            </a: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　　</a:t>
            </a:r>
          </a:p>
        </p:txBody>
      </p:sp>
      <p:sp>
        <p:nvSpPr>
          <p:cNvPr id="400" name="漢字カードは１枚１点です。あなたは何点でしたか？"/>
          <p:cNvSpPr txBox="1"/>
          <p:nvPr/>
        </p:nvSpPr>
        <p:spPr>
          <a:xfrm>
            <a:off x="790447" y="1117600"/>
            <a:ext cx="117221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/>
              <a:t>漢字カードは１枚１点です。あなたは何点でしたか？</a:t>
            </a:r>
          </a:p>
        </p:txBody>
      </p:sp>
      <p:sp>
        <p:nvSpPr>
          <p:cNvPr id="401" name="はかせ"/>
          <p:cNvSpPr txBox="1"/>
          <p:nvPr/>
        </p:nvSpPr>
        <p:spPr>
          <a:xfrm>
            <a:off x="6467482" y="2496226"/>
            <a:ext cx="29464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はかせ</a:t>
            </a:r>
            <a:endParaRPr dirty="0"/>
          </a:p>
        </p:txBody>
      </p:sp>
      <p:sp>
        <p:nvSpPr>
          <p:cNvPr id="402" name="ま"/>
          <p:cNvSpPr txBox="1"/>
          <p:nvPr/>
        </p:nvSpPr>
        <p:spPr>
          <a:xfrm>
            <a:off x="2798332" y="7061775"/>
            <a:ext cx="116716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</a:t>
            </a:r>
            <a:endParaRPr dirty="0"/>
          </a:p>
        </p:txBody>
      </p:sp>
      <p:sp>
        <p:nvSpPr>
          <p:cNvPr id="403" name="まい"/>
          <p:cNvSpPr txBox="1"/>
          <p:nvPr/>
        </p:nvSpPr>
        <p:spPr>
          <a:xfrm>
            <a:off x="4039622" y="777737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397</Words>
  <Application>Microsoft Macintosh PowerPoint</Application>
  <PresentationFormat>ユーザー設定</PresentationFormat>
  <Paragraphs>231</Paragraphs>
  <Slides>39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7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6</cp:revision>
  <dcterms:modified xsi:type="dcterms:W3CDTF">2019-03-01T07:38:10Z</dcterms:modified>
</cp:coreProperties>
</file>