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2"/>
  </p:normalViewPr>
  <p:slideViewPr>
    <p:cSldViewPr snapToGrid="0" snapToObjects="1">
      <p:cViewPr varScale="1">
        <p:scale>
          <a:sx n="96" d="100"/>
          <a:sy n="96" d="100"/>
        </p:scale>
        <p:origin x="17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&amp;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1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イメージ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2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40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7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7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8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08360" y="9296400"/>
            <a:ext cx="381306" cy="3048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イメージ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イメージ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イメージ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57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“ここに引用を入力してください。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09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イメージ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</p:spPr>
        <p:txBody>
          <a:bodyPr/>
          <a:lstStyle>
            <a:lvl1pPr>
              <a:defRPr sz="8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タイトルテキスト</a:t>
            </a:r>
          </a:p>
        </p:txBody>
      </p:sp>
      <p:sp>
        <p:nvSpPr>
          <p:cNvPr id="118" name="本文レベル1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/>
          <a:lstStyle>
            <a:lvl1pPr marL="889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1pPr>
            <a:lvl2pPr marL="13335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2pPr>
            <a:lvl3pPr marL="1778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3pPr>
            <a:lvl4pPr marL="22225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4pPr>
            <a:lvl5pPr marL="2667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19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11763" y="9296400"/>
            <a:ext cx="368574" cy="360822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『INTERMEDIATE KANJI BOOK』VOL.1"/>
          <p:cNvSpPr txBox="1">
            <a:spLocks noGrp="1"/>
          </p:cNvSpPr>
          <p:nvPr>
            <p:ph type="ctrTitle"/>
          </p:nvPr>
        </p:nvSpPr>
        <p:spPr>
          <a:xfrm>
            <a:off x="1041648" y="1600200"/>
            <a:ext cx="10921504" cy="259194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>
              <a:defRPr sz="8000"/>
            </a:pPr>
            <a:r>
              <a:rPr sz="4200"/>
              <a:t>『INTERMEDIATE KANJI BOOK』VOL.1</a:t>
            </a:r>
          </a:p>
        </p:txBody>
      </p:sp>
      <p:sp>
        <p:nvSpPr>
          <p:cNvPr id="129" name="L9 グループ練習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L9　グループ練習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つくえの上に24枚のカードを並べます。"/>
          <p:cNvSpPr txBox="1"/>
          <p:nvPr/>
        </p:nvSpPr>
        <p:spPr>
          <a:xfrm>
            <a:off x="1106550" y="1485900"/>
            <a:ext cx="1104603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つくえの上に24枚のカードを並べます。</a:t>
            </a:r>
          </a:p>
        </p:txBody>
      </p:sp>
      <p:sp>
        <p:nvSpPr>
          <p:cNvPr id="132" name="カードを多く取った人が勝ち(winner)です。"/>
          <p:cNvSpPr txBox="1"/>
          <p:nvPr/>
        </p:nvSpPr>
        <p:spPr>
          <a:xfrm>
            <a:off x="1144853" y="7023100"/>
            <a:ext cx="10715093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カードを多く取った人が勝ち(winner)です。</a:t>
            </a:r>
          </a:p>
        </p:txBody>
      </p:sp>
      <p:grpSp>
        <p:nvGrpSpPr>
          <p:cNvPr id="135" name="グループ"/>
          <p:cNvGrpSpPr/>
          <p:nvPr/>
        </p:nvGrpSpPr>
        <p:grpSpPr>
          <a:xfrm>
            <a:off x="2022434" y="3617676"/>
            <a:ext cx="885117" cy="835049"/>
            <a:chOff x="0" y="0"/>
            <a:chExt cx="885115" cy="835048"/>
          </a:xfrm>
        </p:grpSpPr>
        <p:sp>
          <p:nvSpPr>
            <p:cNvPr id="133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4" name="基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基</a:t>
              </a:r>
            </a:p>
          </p:txBody>
        </p:sp>
      </p:grpSp>
      <p:grpSp>
        <p:nvGrpSpPr>
          <p:cNvPr id="138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36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7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sp>
        <p:nvSpPr>
          <p:cNvPr id="140" name="まい"/>
          <p:cNvSpPr txBox="1"/>
          <p:nvPr/>
        </p:nvSpPr>
        <p:spPr>
          <a:xfrm>
            <a:off x="4835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まい</a:t>
            </a:r>
          </a:p>
        </p:txBody>
      </p:sp>
      <p:sp>
        <p:nvSpPr>
          <p:cNvPr id="141" name="か"/>
          <p:cNvSpPr txBox="1"/>
          <p:nvPr/>
        </p:nvSpPr>
        <p:spPr>
          <a:xfrm>
            <a:off x="6803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  <p:sp>
        <p:nvSpPr>
          <p:cNvPr id="142" name="おお"/>
          <p:cNvSpPr txBox="1"/>
          <p:nvPr/>
        </p:nvSpPr>
        <p:spPr>
          <a:xfrm>
            <a:off x="3120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おお</a:t>
            </a:r>
          </a:p>
        </p:txBody>
      </p:sp>
      <p:sp>
        <p:nvSpPr>
          <p:cNvPr id="143" name="なら"/>
          <p:cNvSpPr txBox="1"/>
          <p:nvPr/>
        </p:nvSpPr>
        <p:spPr>
          <a:xfrm>
            <a:off x="8010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なら</a:t>
            </a:r>
          </a:p>
        </p:txBody>
      </p:sp>
      <p:grpSp>
        <p:nvGrpSpPr>
          <p:cNvPr id="146" name="グループ"/>
          <p:cNvGrpSpPr/>
          <p:nvPr/>
        </p:nvGrpSpPr>
        <p:grpSpPr>
          <a:xfrm>
            <a:off x="5299034" y="5173576"/>
            <a:ext cx="885117" cy="835049"/>
            <a:chOff x="0" y="0"/>
            <a:chExt cx="885115" cy="835048"/>
          </a:xfrm>
        </p:grpSpPr>
        <p:sp>
          <p:nvSpPr>
            <p:cNvPr id="144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5" name="温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温</a:t>
              </a:r>
            </a:p>
          </p:txBody>
        </p:sp>
      </p:grpSp>
      <p:grpSp>
        <p:nvGrpSpPr>
          <p:cNvPr id="149" name="グループ"/>
          <p:cNvGrpSpPr/>
          <p:nvPr/>
        </p:nvGrpSpPr>
        <p:grpSpPr>
          <a:xfrm>
            <a:off x="3470234" y="3020777"/>
            <a:ext cx="885117" cy="835049"/>
            <a:chOff x="0" y="0"/>
            <a:chExt cx="885115" cy="835048"/>
          </a:xfrm>
        </p:grpSpPr>
        <p:sp>
          <p:nvSpPr>
            <p:cNvPr id="147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8" name="弾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弾</a:t>
              </a:r>
            </a:p>
          </p:txBody>
        </p:sp>
      </p:grpSp>
      <p:grpSp>
        <p:nvGrpSpPr>
          <p:cNvPr id="152" name="グループ"/>
          <p:cNvGrpSpPr/>
          <p:nvPr/>
        </p:nvGrpSpPr>
        <p:grpSpPr>
          <a:xfrm>
            <a:off x="2479634" y="4729076"/>
            <a:ext cx="885117" cy="835049"/>
            <a:chOff x="0" y="0"/>
            <a:chExt cx="885115" cy="835048"/>
          </a:xfrm>
        </p:grpSpPr>
        <p:sp>
          <p:nvSpPr>
            <p:cNvPr id="150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1" name="葉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葉</a:t>
              </a:r>
            </a:p>
          </p:txBody>
        </p:sp>
      </p:grpSp>
      <p:grpSp>
        <p:nvGrpSpPr>
          <p:cNvPr id="155" name="グループ"/>
          <p:cNvGrpSpPr/>
          <p:nvPr/>
        </p:nvGrpSpPr>
        <p:grpSpPr>
          <a:xfrm>
            <a:off x="3889334" y="4411576"/>
            <a:ext cx="885117" cy="835049"/>
            <a:chOff x="0" y="0"/>
            <a:chExt cx="885115" cy="835048"/>
          </a:xfrm>
        </p:grpSpPr>
        <p:sp>
          <p:nvSpPr>
            <p:cNvPr id="153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4" name="傷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傷</a:t>
              </a:r>
            </a:p>
          </p:txBody>
        </p:sp>
      </p:grpSp>
      <p:grpSp>
        <p:nvGrpSpPr>
          <p:cNvPr id="158" name="グループ"/>
          <p:cNvGrpSpPr/>
          <p:nvPr/>
        </p:nvGrpSpPr>
        <p:grpSpPr>
          <a:xfrm>
            <a:off x="5095834" y="3382876"/>
            <a:ext cx="885117" cy="835049"/>
            <a:chOff x="0" y="0"/>
            <a:chExt cx="885115" cy="835048"/>
          </a:xfrm>
        </p:grpSpPr>
        <p:sp>
          <p:nvSpPr>
            <p:cNvPr id="156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7" name="泊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泊</a:t>
              </a:r>
            </a:p>
          </p:txBody>
        </p:sp>
      </p:grpSp>
      <p:grpSp>
        <p:nvGrpSpPr>
          <p:cNvPr id="161" name="グループ"/>
          <p:cNvGrpSpPr/>
          <p:nvPr/>
        </p:nvGrpSpPr>
        <p:grpSpPr>
          <a:xfrm>
            <a:off x="6421429" y="4138526"/>
            <a:ext cx="885117" cy="835049"/>
            <a:chOff x="0" y="0"/>
            <a:chExt cx="885115" cy="835048"/>
          </a:xfrm>
        </p:grpSpPr>
        <p:sp>
          <p:nvSpPr>
            <p:cNvPr id="159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60" name="空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空</a:t>
              </a:r>
            </a:p>
          </p:txBody>
        </p:sp>
      </p:grpSp>
      <p:sp>
        <p:nvSpPr>
          <p:cNvPr id="162" name="スタート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スタート</a:t>
            </a:r>
          </a:p>
        </p:txBody>
      </p:sp>
      <p:sp>
        <p:nvSpPr>
          <p:cNvPr id="34" name="角丸四角形吹き出し 33">
            <a:extLst>
              <a:ext uri="{FF2B5EF4-FFF2-40B4-BE49-F238E27FC236}">
                <a16:creationId xmlns:a16="http://schemas.microsoft.com/office/drawing/2014/main" id="{AFBDD7F9-476C-7F4C-A178-3CD5728258CE}"/>
              </a:ext>
            </a:extLst>
          </p:cNvPr>
          <p:cNvSpPr/>
          <p:nvPr/>
        </p:nvSpPr>
        <p:spPr>
          <a:xfrm>
            <a:off x="8169234" y="2824004"/>
            <a:ext cx="3142026" cy="1747996"/>
          </a:xfrm>
          <a:prstGeom prst="wedgeRoundRectCallout">
            <a:avLst>
              <a:gd name="adj1" fmla="val -66212"/>
              <a:gd name="adj2" fmla="val 33591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漢字が</a:t>
            </a:r>
            <a:endParaRPr kumimoji="0" lang="en-US" altLang="ja-JP" sz="3200" u="none" strike="noStrike" normalizeH="0" baseline="0" dirty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見えるように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置きます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1. a) この薬はよく   く。"/>
          <p:cNvSpPr txBox="1"/>
          <p:nvPr/>
        </p:nvSpPr>
        <p:spPr>
          <a:xfrm>
            <a:off x="971549" y="2679700"/>
            <a:ext cx="752703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1. a) この薬はよく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く</a:t>
            </a:r>
            <a:r>
              <a:t>。</a:t>
            </a:r>
          </a:p>
        </p:txBody>
      </p:sp>
      <p:sp>
        <p:nvSpPr>
          <p:cNvPr id="16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66" name="b) 彼は気が   く人です。"/>
          <p:cNvSpPr txBox="1"/>
          <p:nvPr/>
        </p:nvSpPr>
        <p:spPr>
          <a:xfrm>
            <a:off x="1728088" y="4747220"/>
            <a:ext cx="7580733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彼は気が</a:t>
            </a:r>
            <a:r>
              <a:rPr sz="5800">
                <a:solidFill>
                  <a:srgbClr val="FF2600"/>
                </a:solidFill>
              </a:rPr>
              <a:t>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く</a:t>
            </a:r>
            <a:r>
              <a:t>人です。</a:t>
            </a:r>
          </a:p>
        </p:txBody>
      </p:sp>
      <p:sp>
        <p:nvSpPr>
          <p:cNvPr id="167" name="利"/>
          <p:cNvSpPr txBox="1"/>
          <p:nvPr/>
        </p:nvSpPr>
        <p:spPr>
          <a:xfrm>
            <a:off x="524509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利</a:t>
            </a:r>
          </a:p>
        </p:txBody>
      </p:sp>
      <p:sp>
        <p:nvSpPr>
          <p:cNvPr id="168" name="テキスト"/>
          <p:cNvSpPr txBox="1"/>
          <p:nvPr/>
        </p:nvSpPr>
        <p:spPr>
          <a:xfrm>
            <a:off x="623610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9" name="角丸四角形吹き出し 8">
            <a:extLst>
              <a:ext uri="{FF2B5EF4-FFF2-40B4-BE49-F238E27FC236}">
                <a16:creationId xmlns:a16="http://schemas.microsoft.com/office/drawing/2014/main" id="{AA97F9BA-2C54-FD4D-B928-E791D91F8C5A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19652"/>
              <a:gd name="adj2" fmla="val 78724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ａの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（ａとｂの□の漢字は同じ読みです）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CD6EFA6-A150-5A40-ABF0-C855D93AD8EB}"/>
              </a:ext>
            </a:extLst>
          </p:cNvPr>
          <p:cNvSpPr txBox="1"/>
          <p:nvPr/>
        </p:nvSpPr>
        <p:spPr>
          <a:xfrm>
            <a:off x="5762900" y="338860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1. a) この薬はよく   く。"/>
          <p:cNvSpPr txBox="1"/>
          <p:nvPr/>
        </p:nvSpPr>
        <p:spPr>
          <a:xfrm>
            <a:off x="971549" y="2679700"/>
            <a:ext cx="752703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1. a) この薬はよく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く</a:t>
            </a:r>
            <a:r>
              <a:t>。</a:t>
            </a:r>
          </a:p>
        </p:txBody>
      </p:sp>
      <p:sp>
        <p:nvSpPr>
          <p:cNvPr id="173" name="b) 彼は気が   く人です。"/>
          <p:cNvSpPr txBox="1"/>
          <p:nvPr/>
        </p:nvSpPr>
        <p:spPr>
          <a:xfrm>
            <a:off x="1728088" y="4747220"/>
            <a:ext cx="7580733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彼は気が</a:t>
            </a:r>
            <a:r>
              <a:rPr sz="5800">
                <a:solidFill>
                  <a:srgbClr val="FF2600"/>
                </a:solidFill>
              </a:rPr>
              <a:t>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く</a:t>
            </a:r>
            <a:r>
              <a:t>人です。</a:t>
            </a:r>
          </a:p>
        </p:txBody>
      </p:sp>
      <p:sp>
        <p:nvSpPr>
          <p:cNvPr id="174" name="利"/>
          <p:cNvSpPr txBox="1"/>
          <p:nvPr/>
        </p:nvSpPr>
        <p:spPr>
          <a:xfrm>
            <a:off x="524509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利</a:t>
            </a:r>
          </a:p>
        </p:txBody>
      </p:sp>
      <p:sp>
        <p:nvSpPr>
          <p:cNvPr id="175" name="効"/>
          <p:cNvSpPr txBox="1"/>
          <p:nvPr/>
        </p:nvSpPr>
        <p:spPr>
          <a:xfrm>
            <a:off x="6235699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効</a:t>
            </a:r>
          </a:p>
        </p:txBody>
      </p:sp>
      <p:sp>
        <p:nvSpPr>
          <p:cNvPr id="176" name="き"/>
          <p:cNvSpPr txBox="1"/>
          <p:nvPr/>
        </p:nvSpPr>
        <p:spPr>
          <a:xfrm>
            <a:off x="6129400" y="2032000"/>
            <a:ext cx="1165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</a:t>
            </a:r>
          </a:p>
        </p:txBody>
      </p:sp>
      <p:sp>
        <p:nvSpPr>
          <p:cNvPr id="177" name="き"/>
          <p:cNvSpPr txBox="1"/>
          <p:nvPr/>
        </p:nvSpPr>
        <p:spPr>
          <a:xfrm>
            <a:off x="5138800" y="4152900"/>
            <a:ext cx="1165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</a:t>
            </a:r>
          </a:p>
        </p:txBody>
      </p:sp>
      <p:sp>
        <p:nvSpPr>
          <p:cNvPr id="17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179" name="あと20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あと20問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2. a) パンダは竹の   を食べる。"/>
          <p:cNvSpPr txBox="1"/>
          <p:nvPr/>
        </p:nvSpPr>
        <p:spPr>
          <a:xfrm>
            <a:off x="971549" y="2679700"/>
            <a:ext cx="935583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2. a) パンダは竹の　  を食べる。</a:t>
            </a:r>
          </a:p>
        </p:txBody>
      </p:sp>
      <p:sp>
        <p:nvSpPr>
          <p:cNvPr id="18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83" name="b)   が痛い。"/>
          <p:cNvSpPr txBox="1"/>
          <p:nvPr/>
        </p:nvSpPr>
        <p:spPr>
          <a:xfrm>
            <a:off x="1728088" y="4747220"/>
            <a:ext cx="4390696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</a:t>
            </a:r>
            <a:r>
              <a:rPr sz="5800">
                <a:solidFill>
                  <a:srgbClr val="FF2600"/>
                </a:solidFill>
              </a:rPr>
              <a:t>　  </a:t>
            </a:r>
            <a:r>
              <a:t>が痛い。</a:t>
            </a:r>
          </a:p>
        </p:txBody>
      </p:sp>
      <p:sp>
        <p:nvSpPr>
          <p:cNvPr id="184" name="歯"/>
          <p:cNvSpPr txBox="1"/>
          <p:nvPr/>
        </p:nvSpPr>
        <p:spPr>
          <a:xfrm>
            <a:off x="255269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歯</a:t>
            </a:r>
          </a:p>
        </p:txBody>
      </p:sp>
      <p:sp>
        <p:nvSpPr>
          <p:cNvPr id="185" name="テキスト"/>
          <p:cNvSpPr txBox="1"/>
          <p:nvPr/>
        </p:nvSpPr>
        <p:spPr>
          <a:xfrm>
            <a:off x="622975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9" name="角丸四角形吹き出し 8">
            <a:extLst>
              <a:ext uri="{FF2B5EF4-FFF2-40B4-BE49-F238E27FC236}">
                <a16:creationId xmlns:a16="http://schemas.microsoft.com/office/drawing/2014/main" id="{211D8EA2-9593-9443-97FB-F8578E52EE09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19652"/>
              <a:gd name="adj2" fmla="val 78724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ａの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（ａとｂの□の漢字は同じ読みです）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578BD2A-AD99-224D-89C5-3E4DB2C05132}"/>
              </a:ext>
            </a:extLst>
          </p:cNvPr>
          <p:cNvSpPr txBox="1"/>
          <p:nvPr/>
        </p:nvSpPr>
        <p:spPr>
          <a:xfrm>
            <a:off x="5762900" y="338860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2. a) パンダは竹の   を食べる。"/>
          <p:cNvSpPr txBox="1"/>
          <p:nvPr/>
        </p:nvSpPr>
        <p:spPr>
          <a:xfrm>
            <a:off x="971549" y="2679700"/>
            <a:ext cx="935583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2. a) パンダは竹の　  を食べる。</a:t>
            </a:r>
          </a:p>
        </p:txBody>
      </p:sp>
      <p:sp>
        <p:nvSpPr>
          <p:cNvPr id="190" name="b)   が痛い。"/>
          <p:cNvSpPr txBox="1"/>
          <p:nvPr/>
        </p:nvSpPr>
        <p:spPr>
          <a:xfrm>
            <a:off x="1728088" y="4747220"/>
            <a:ext cx="4390696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</a:t>
            </a:r>
            <a:r>
              <a:rPr sz="5800">
                <a:solidFill>
                  <a:srgbClr val="FF2600"/>
                </a:solidFill>
              </a:rPr>
              <a:t>　  </a:t>
            </a:r>
            <a:r>
              <a:t>が痛い。</a:t>
            </a:r>
          </a:p>
        </p:txBody>
      </p:sp>
      <p:sp>
        <p:nvSpPr>
          <p:cNvPr id="191" name="歯"/>
          <p:cNvSpPr txBox="1"/>
          <p:nvPr/>
        </p:nvSpPr>
        <p:spPr>
          <a:xfrm>
            <a:off x="255269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歯</a:t>
            </a:r>
          </a:p>
        </p:txBody>
      </p:sp>
      <p:sp>
        <p:nvSpPr>
          <p:cNvPr id="192" name="葉"/>
          <p:cNvSpPr txBox="1"/>
          <p:nvPr/>
        </p:nvSpPr>
        <p:spPr>
          <a:xfrm>
            <a:off x="6229349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葉</a:t>
            </a:r>
          </a:p>
        </p:txBody>
      </p:sp>
      <p:sp>
        <p:nvSpPr>
          <p:cNvPr id="193" name="は"/>
          <p:cNvSpPr txBox="1"/>
          <p:nvPr/>
        </p:nvSpPr>
        <p:spPr>
          <a:xfrm>
            <a:off x="6129220" y="20449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は</a:t>
            </a:r>
          </a:p>
        </p:txBody>
      </p:sp>
      <p:sp>
        <p:nvSpPr>
          <p:cNvPr id="194" name="次の問題へ"/>
          <p:cNvSpPr/>
          <p:nvPr/>
        </p:nvSpPr>
        <p:spPr>
          <a:xfrm>
            <a:off x="9522916" y="82296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195" name="あと19問"/>
          <p:cNvSpPr txBox="1"/>
          <p:nvPr/>
        </p:nvSpPr>
        <p:spPr>
          <a:xfrm>
            <a:off x="9866801" y="7816587"/>
            <a:ext cx="1576637" cy="496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あと19問</a:t>
            </a:r>
          </a:p>
        </p:txBody>
      </p:sp>
      <p:sp>
        <p:nvSpPr>
          <p:cNvPr id="196" name="は"/>
          <p:cNvSpPr txBox="1"/>
          <p:nvPr/>
        </p:nvSpPr>
        <p:spPr>
          <a:xfrm>
            <a:off x="2446400" y="4165600"/>
            <a:ext cx="1165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は</a:t>
            </a:r>
          </a:p>
        </p:txBody>
      </p:sp>
      <p:sp>
        <p:nvSpPr>
          <p:cNvPr id="197" name="いた"/>
          <p:cNvSpPr txBox="1"/>
          <p:nvPr/>
        </p:nvSpPr>
        <p:spPr>
          <a:xfrm>
            <a:off x="4159250" y="44501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いた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3. a) 兄は父とよく   ている。"/>
          <p:cNvSpPr txBox="1"/>
          <p:nvPr/>
        </p:nvSpPr>
        <p:spPr>
          <a:xfrm>
            <a:off x="971549" y="2679700"/>
            <a:ext cx="874623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3. a) 兄は父とよく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て</a:t>
            </a:r>
            <a:r>
              <a:t>いる。</a:t>
            </a:r>
          </a:p>
        </p:txBody>
      </p:sp>
      <p:sp>
        <p:nvSpPr>
          <p:cNvPr id="200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01" name="b) 大根を  る。"/>
          <p:cNvSpPr txBox="1"/>
          <p:nvPr/>
        </p:nvSpPr>
        <p:spPr>
          <a:xfrm>
            <a:off x="1728088" y="4747220"/>
            <a:ext cx="4958005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大根を</a:t>
            </a:r>
            <a:r>
              <a:rPr sz="5800">
                <a:solidFill>
                  <a:srgbClr val="FF2600"/>
                </a:solidFill>
              </a:rPr>
              <a:t>　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る</a:t>
            </a:r>
            <a:r>
              <a:t>。</a:t>
            </a:r>
          </a:p>
        </p:txBody>
      </p:sp>
      <p:sp>
        <p:nvSpPr>
          <p:cNvPr id="202" name="煮"/>
          <p:cNvSpPr txBox="1"/>
          <p:nvPr/>
        </p:nvSpPr>
        <p:spPr>
          <a:xfrm>
            <a:off x="444499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煮</a:t>
            </a:r>
          </a:p>
        </p:txBody>
      </p:sp>
      <p:sp>
        <p:nvSpPr>
          <p:cNvPr id="203" name="テキスト"/>
          <p:cNvSpPr txBox="1"/>
          <p:nvPr/>
        </p:nvSpPr>
        <p:spPr>
          <a:xfrm>
            <a:off x="623610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06" name="だいこん"/>
          <p:cNvSpPr txBox="1"/>
          <p:nvPr/>
        </p:nvSpPr>
        <p:spPr>
          <a:xfrm>
            <a:off x="2495550" y="44628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だいこん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4AAC9456-CDAF-F94C-8DAC-42380F59DC35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19652"/>
              <a:gd name="adj2" fmla="val 78724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ａの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（ａとｂの□の漢字は同じ読みです）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F269538-5B0F-6A4A-9597-9BC7B046DCFB}"/>
              </a:ext>
            </a:extLst>
          </p:cNvPr>
          <p:cNvSpPr txBox="1"/>
          <p:nvPr/>
        </p:nvSpPr>
        <p:spPr>
          <a:xfrm>
            <a:off x="5762900" y="338860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3. a) 兄は父とよく   ている。"/>
          <p:cNvSpPr txBox="1"/>
          <p:nvPr/>
        </p:nvSpPr>
        <p:spPr>
          <a:xfrm>
            <a:off x="971549" y="2679700"/>
            <a:ext cx="874623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3. a) 兄は父とよく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て</a:t>
            </a:r>
            <a:r>
              <a:t>いる。</a:t>
            </a:r>
          </a:p>
        </p:txBody>
      </p:sp>
      <p:sp>
        <p:nvSpPr>
          <p:cNvPr id="209" name="b) 大根を  る。"/>
          <p:cNvSpPr txBox="1"/>
          <p:nvPr/>
        </p:nvSpPr>
        <p:spPr>
          <a:xfrm>
            <a:off x="1728088" y="4747220"/>
            <a:ext cx="4958005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大根を</a:t>
            </a:r>
            <a:r>
              <a:rPr sz="5800">
                <a:solidFill>
                  <a:srgbClr val="FF2600"/>
                </a:solidFill>
              </a:rPr>
              <a:t>　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る</a:t>
            </a:r>
            <a:r>
              <a:t>。</a:t>
            </a:r>
          </a:p>
        </p:txBody>
      </p:sp>
      <p:sp>
        <p:nvSpPr>
          <p:cNvPr id="210" name="煮"/>
          <p:cNvSpPr txBox="1"/>
          <p:nvPr/>
        </p:nvSpPr>
        <p:spPr>
          <a:xfrm>
            <a:off x="444499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煮</a:t>
            </a:r>
          </a:p>
        </p:txBody>
      </p:sp>
      <p:sp>
        <p:nvSpPr>
          <p:cNvPr id="211" name="似"/>
          <p:cNvSpPr txBox="1"/>
          <p:nvPr/>
        </p:nvSpPr>
        <p:spPr>
          <a:xfrm>
            <a:off x="6235699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似</a:t>
            </a:r>
          </a:p>
        </p:txBody>
      </p:sp>
      <p:sp>
        <p:nvSpPr>
          <p:cNvPr id="212" name="だいこん"/>
          <p:cNvSpPr txBox="1"/>
          <p:nvPr/>
        </p:nvSpPr>
        <p:spPr>
          <a:xfrm>
            <a:off x="2495550" y="44628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だいこん</a:t>
            </a:r>
          </a:p>
        </p:txBody>
      </p:sp>
      <p:sp>
        <p:nvSpPr>
          <p:cNvPr id="213" name="に"/>
          <p:cNvSpPr txBox="1"/>
          <p:nvPr/>
        </p:nvSpPr>
        <p:spPr>
          <a:xfrm>
            <a:off x="6129400" y="2057680"/>
            <a:ext cx="116510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に</a:t>
            </a:r>
          </a:p>
        </p:txBody>
      </p:sp>
      <p:sp>
        <p:nvSpPr>
          <p:cNvPr id="214" name="次の問題へ"/>
          <p:cNvSpPr/>
          <p:nvPr/>
        </p:nvSpPr>
        <p:spPr>
          <a:xfrm>
            <a:off x="9522916" y="82296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15" name="あと18問"/>
          <p:cNvSpPr txBox="1"/>
          <p:nvPr/>
        </p:nvSpPr>
        <p:spPr>
          <a:xfrm>
            <a:off x="9866801" y="7816587"/>
            <a:ext cx="1576637" cy="496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あと18問</a:t>
            </a:r>
          </a:p>
        </p:txBody>
      </p:sp>
      <p:sp>
        <p:nvSpPr>
          <p:cNvPr id="216" name="に"/>
          <p:cNvSpPr txBox="1"/>
          <p:nvPr/>
        </p:nvSpPr>
        <p:spPr>
          <a:xfrm>
            <a:off x="4338700" y="4178580"/>
            <a:ext cx="116510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に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4. a) 手を    る。"/>
          <p:cNvSpPr txBox="1"/>
          <p:nvPr/>
        </p:nvSpPr>
        <p:spPr>
          <a:xfrm>
            <a:off x="1051953" y="2679700"/>
            <a:ext cx="5294072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4. a) 手を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る</a:t>
            </a:r>
            <a:r>
              <a:t>。</a:t>
            </a:r>
          </a:p>
        </p:txBody>
      </p:sp>
      <p:sp>
        <p:nvSpPr>
          <p:cNvPr id="219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20" name="b) 雨が    っている。"/>
          <p:cNvSpPr txBox="1"/>
          <p:nvPr/>
        </p:nvSpPr>
        <p:spPr>
          <a:xfrm>
            <a:off x="1804288" y="4810720"/>
            <a:ext cx="639562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雨が 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って</a:t>
            </a:r>
            <a:r>
              <a:t>いる。</a:t>
            </a:r>
          </a:p>
        </p:txBody>
      </p:sp>
      <p:sp>
        <p:nvSpPr>
          <p:cNvPr id="221" name="降"/>
          <p:cNvSpPr txBox="1"/>
          <p:nvPr/>
        </p:nvSpPr>
        <p:spPr>
          <a:xfrm>
            <a:off x="40817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降</a:t>
            </a:r>
          </a:p>
        </p:txBody>
      </p:sp>
      <p:sp>
        <p:nvSpPr>
          <p:cNvPr id="222" name="テキスト"/>
          <p:cNvSpPr txBox="1"/>
          <p:nvPr/>
        </p:nvSpPr>
        <p:spPr>
          <a:xfrm>
            <a:off x="4082182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9" name="角丸四角形吹き出し 8">
            <a:extLst>
              <a:ext uri="{FF2B5EF4-FFF2-40B4-BE49-F238E27FC236}">
                <a16:creationId xmlns:a16="http://schemas.microsoft.com/office/drawing/2014/main" id="{D1173506-42C3-894E-BFC1-43E6248DF128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-5060"/>
              <a:gd name="adj2" fmla="val 78724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ａの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（ａとｂの□の漢字は同じ読みです）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EFA0E98-AE61-234A-9519-870375669B6C}"/>
              </a:ext>
            </a:extLst>
          </p:cNvPr>
          <p:cNvSpPr txBox="1"/>
          <p:nvPr/>
        </p:nvSpPr>
        <p:spPr>
          <a:xfrm>
            <a:off x="5762900" y="338860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4. a) 手を    る。"/>
          <p:cNvSpPr txBox="1"/>
          <p:nvPr/>
        </p:nvSpPr>
        <p:spPr>
          <a:xfrm>
            <a:off x="1051953" y="2679700"/>
            <a:ext cx="5294072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4. a) 手を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る</a:t>
            </a:r>
            <a:r>
              <a:t>。</a:t>
            </a:r>
          </a:p>
        </p:txBody>
      </p:sp>
      <p:sp>
        <p:nvSpPr>
          <p:cNvPr id="227" name="b) 雨が    っている。"/>
          <p:cNvSpPr txBox="1"/>
          <p:nvPr/>
        </p:nvSpPr>
        <p:spPr>
          <a:xfrm>
            <a:off x="1804288" y="4810720"/>
            <a:ext cx="639562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雨が 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って</a:t>
            </a:r>
            <a:r>
              <a:t>いる。</a:t>
            </a:r>
          </a:p>
        </p:txBody>
      </p:sp>
      <p:sp>
        <p:nvSpPr>
          <p:cNvPr id="228" name="降"/>
          <p:cNvSpPr txBox="1"/>
          <p:nvPr/>
        </p:nvSpPr>
        <p:spPr>
          <a:xfrm>
            <a:off x="40817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降</a:t>
            </a:r>
          </a:p>
        </p:txBody>
      </p:sp>
      <p:sp>
        <p:nvSpPr>
          <p:cNvPr id="229" name="振"/>
          <p:cNvSpPr txBox="1"/>
          <p:nvPr/>
        </p:nvSpPr>
        <p:spPr>
          <a:xfrm>
            <a:off x="4081775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振</a:t>
            </a:r>
          </a:p>
        </p:txBody>
      </p:sp>
      <p:sp>
        <p:nvSpPr>
          <p:cNvPr id="230" name="ふ"/>
          <p:cNvSpPr txBox="1"/>
          <p:nvPr/>
        </p:nvSpPr>
        <p:spPr>
          <a:xfrm>
            <a:off x="3975476" y="20068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ふ</a:t>
            </a:r>
          </a:p>
        </p:txBody>
      </p:sp>
      <p:sp>
        <p:nvSpPr>
          <p:cNvPr id="231" name="次の問題へ"/>
          <p:cNvSpPr/>
          <p:nvPr/>
        </p:nvSpPr>
        <p:spPr>
          <a:xfrm>
            <a:off x="9522916" y="82296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32" name="あと17問"/>
          <p:cNvSpPr txBox="1"/>
          <p:nvPr/>
        </p:nvSpPr>
        <p:spPr>
          <a:xfrm>
            <a:off x="9866801" y="7816587"/>
            <a:ext cx="1576637" cy="496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あと17問</a:t>
            </a:r>
          </a:p>
        </p:txBody>
      </p:sp>
      <p:sp>
        <p:nvSpPr>
          <p:cNvPr id="233" name="ふ"/>
          <p:cNvSpPr txBox="1"/>
          <p:nvPr/>
        </p:nvSpPr>
        <p:spPr>
          <a:xfrm>
            <a:off x="3975476" y="41531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ふ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5. a) 彼は大阪支社に    った。"/>
          <p:cNvSpPr txBox="1"/>
          <p:nvPr/>
        </p:nvSpPr>
        <p:spPr>
          <a:xfrm>
            <a:off x="1051953" y="2679700"/>
            <a:ext cx="8949234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5. a) 彼は大阪支社に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った</a:t>
            </a:r>
            <a:r>
              <a:t>。</a:t>
            </a:r>
          </a:p>
        </p:txBody>
      </p:sp>
      <p:sp>
        <p:nvSpPr>
          <p:cNvPr id="23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37" name="b) テレビが    らなくなった。"/>
          <p:cNvSpPr txBox="1"/>
          <p:nvPr/>
        </p:nvSpPr>
        <p:spPr>
          <a:xfrm>
            <a:off x="1804288" y="4810720"/>
            <a:ext cx="8852308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テレビが 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らなく</a:t>
            </a:r>
            <a:r>
              <a:t>なった。</a:t>
            </a:r>
          </a:p>
        </p:txBody>
      </p:sp>
      <p:sp>
        <p:nvSpPr>
          <p:cNvPr id="238" name="映"/>
          <p:cNvSpPr txBox="1"/>
          <p:nvPr/>
        </p:nvSpPr>
        <p:spPr>
          <a:xfrm>
            <a:off x="53136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映</a:t>
            </a:r>
          </a:p>
        </p:txBody>
      </p:sp>
      <p:sp>
        <p:nvSpPr>
          <p:cNvPr id="239" name="テキスト"/>
          <p:cNvSpPr txBox="1"/>
          <p:nvPr/>
        </p:nvSpPr>
        <p:spPr>
          <a:xfrm>
            <a:off x="7066682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42" name="おおさか"/>
          <p:cNvSpPr txBox="1"/>
          <p:nvPr/>
        </p:nvSpPr>
        <p:spPr>
          <a:xfrm>
            <a:off x="3752850" y="23038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おおさか</a:t>
            </a:r>
          </a:p>
        </p:txBody>
      </p:sp>
      <p:sp>
        <p:nvSpPr>
          <p:cNvPr id="243" name="し しゃ"/>
          <p:cNvSpPr txBox="1"/>
          <p:nvPr/>
        </p:nvSpPr>
        <p:spPr>
          <a:xfrm>
            <a:off x="5224826" y="2303859"/>
            <a:ext cx="11301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 しゃ</a:t>
            </a:r>
          </a:p>
        </p:txBody>
      </p:sp>
      <p:sp>
        <p:nvSpPr>
          <p:cNvPr id="11" name="角丸四角形吹き出し 10">
            <a:extLst>
              <a:ext uri="{FF2B5EF4-FFF2-40B4-BE49-F238E27FC236}">
                <a16:creationId xmlns:a16="http://schemas.microsoft.com/office/drawing/2014/main" id="{639B1FA4-8C33-D64B-A17F-D55A54F6530F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30781"/>
              <a:gd name="adj2" fmla="val 77966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ａの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（ａとｂの□の漢字は同じ読みです）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207D141-2A70-6347-9169-45E96F8B4BA0}"/>
              </a:ext>
            </a:extLst>
          </p:cNvPr>
          <p:cNvSpPr txBox="1"/>
          <p:nvPr/>
        </p:nvSpPr>
        <p:spPr>
          <a:xfrm>
            <a:off x="5762900" y="338860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5. a) 彼は大阪支社に    った。"/>
          <p:cNvSpPr txBox="1"/>
          <p:nvPr/>
        </p:nvSpPr>
        <p:spPr>
          <a:xfrm>
            <a:off x="1051953" y="2679700"/>
            <a:ext cx="8949234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5. a) 彼は大阪支社に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った</a:t>
            </a:r>
            <a:r>
              <a:t>。</a:t>
            </a:r>
          </a:p>
        </p:txBody>
      </p:sp>
      <p:sp>
        <p:nvSpPr>
          <p:cNvPr id="246" name="b) テレビが    らなくなった。"/>
          <p:cNvSpPr txBox="1"/>
          <p:nvPr/>
        </p:nvSpPr>
        <p:spPr>
          <a:xfrm>
            <a:off x="1804288" y="4810720"/>
            <a:ext cx="8852308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テレビが 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らなく</a:t>
            </a:r>
            <a:r>
              <a:t>なった。</a:t>
            </a:r>
          </a:p>
        </p:txBody>
      </p:sp>
      <p:sp>
        <p:nvSpPr>
          <p:cNvPr id="247" name="映"/>
          <p:cNvSpPr txBox="1"/>
          <p:nvPr/>
        </p:nvSpPr>
        <p:spPr>
          <a:xfrm>
            <a:off x="53136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映</a:t>
            </a:r>
          </a:p>
        </p:txBody>
      </p:sp>
      <p:sp>
        <p:nvSpPr>
          <p:cNvPr id="248" name="移"/>
          <p:cNvSpPr txBox="1"/>
          <p:nvPr/>
        </p:nvSpPr>
        <p:spPr>
          <a:xfrm>
            <a:off x="7066275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移</a:t>
            </a:r>
          </a:p>
        </p:txBody>
      </p:sp>
      <p:sp>
        <p:nvSpPr>
          <p:cNvPr id="249" name="おおさか"/>
          <p:cNvSpPr txBox="1"/>
          <p:nvPr/>
        </p:nvSpPr>
        <p:spPr>
          <a:xfrm>
            <a:off x="3752850" y="23038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おおさか</a:t>
            </a:r>
          </a:p>
        </p:txBody>
      </p:sp>
      <p:sp>
        <p:nvSpPr>
          <p:cNvPr id="250" name="し しゃ"/>
          <p:cNvSpPr txBox="1"/>
          <p:nvPr/>
        </p:nvSpPr>
        <p:spPr>
          <a:xfrm>
            <a:off x="5224826" y="2303859"/>
            <a:ext cx="11301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 しゃ</a:t>
            </a:r>
          </a:p>
        </p:txBody>
      </p:sp>
      <p:sp>
        <p:nvSpPr>
          <p:cNvPr id="251" name="うつ"/>
          <p:cNvSpPr txBox="1"/>
          <p:nvPr/>
        </p:nvSpPr>
        <p:spPr>
          <a:xfrm>
            <a:off x="6959976" y="20068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うつ</a:t>
            </a:r>
          </a:p>
        </p:txBody>
      </p:sp>
      <p:sp>
        <p:nvSpPr>
          <p:cNvPr id="252" name="次の問題へ"/>
          <p:cNvSpPr/>
          <p:nvPr/>
        </p:nvSpPr>
        <p:spPr>
          <a:xfrm>
            <a:off x="9522916" y="82296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53" name="あと16問"/>
          <p:cNvSpPr txBox="1"/>
          <p:nvPr/>
        </p:nvSpPr>
        <p:spPr>
          <a:xfrm>
            <a:off x="9866801" y="7816587"/>
            <a:ext cx="1576637" cy="496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あと16問</a:t>
            </a:r>
          </a:p>
        </p:txBody>
      </p:sp>
      <p:sp>
        <p:nvSpPr>
          <p:cNvPr id="254" name="うつ"/>
          <p:cNvSpPr txBox="1"/>
          <p:nvPr/>
        </p:nvSpPr>
        <p:spPr>
          <a:xfrm>
            <a:off x="5207376" y="41531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うつ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6. a) 友だちのうちに    まる。"/>
          <p:cNvSpPr txBox="1"/>
          <p:nvPr/>
        </p:nvSpPr>
        <p:spPr>
          <a:xfrm>
            <a:off x="1051953" y="2679700"/>
            <a:ext cx="8949234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6. a) 友だちのうちに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まる</a:t>
            </a:r>
            <a:r>
              <a:t>。</a:t>
            </a:r>
          </a:p>
        </p:txBody>
      </p:sp>
      <p:sp>
        <p:nvSpPr>
          <p:cNvPr id="257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58" name="b) 赤信号で    まる。"/>
          <p:cNvSpPr txBox="1"/>
          <p:nvPr/>
        </p:nvSpPr>
        <p:spPr>
          <a:xfrm>
            <a:off x="1804288" y="4810720"/>
            <a:ext cx="6413908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赤信号で 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まる</a:t>
            </a:r>
            <a:r>
              <a:t>。</a:t>
            </a:r>
          </a:p>
        </p:txBody>
      </p:sp>
      <p:sp>
        <p:nvSpPr>
          <p:cNvPr id="259" name="止"/>
          <p:cNvSpPr txBox="1"/>
          <p:nvPr/>
        </p:nvSpPr>
        <p:spPr>
          <a:xfrm>
            <a:off x="53136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止</a:t>
            </a:r>
          </a:p>
        </p:txBody>
      </p:sp>
      <p:sp>
        <p:nvSpPr>
          <p:cNvPr id="260" name="テキスト"/>
          <p:cNvSpPr txBox="1"/>
          <p:nvPr/>
        </p:nvSpPr>
        <p:spPr>
          <a:xfrm>
            <a:off x="7041282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63" name="あか しんごう"/>
          <p:cNvSpPr txBox="1"/>
          <p:nvPr/>
        </p:nvSpPr>
        <p:spPr>
          <a:xfrm>
            <a:off x="2559100" y="4424759"/>
            <a:ext cx="20446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あか しんごう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0A6151A5-7A70-6743-AAE1-CFB40450A349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30781"/>
              <a:gd name="adj2" fmla="val 77966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ａの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（ａとｂの□の漢字は同じ読みです）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821F5A8-6817-B34F-B8C5-DEF5DAF19288}"/>
              </a:ext>
            </a:extLst>
          </p:cNvPr>
          <p:cNvSpPr txBox="1"/>
          <p:nvPr/>
        </p:nvSpPr>
        <p:spPr>
          <a:xfrm>
            <a:off x="5762900" y="338860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6. a) 友だちのうちに    まる。"/>
          <p:cNvSpPr txBox="1"/>
          <p:nvPr/>
        </p:nvSpPr>
        <p:spPr>
          <a:xfrm>
            <a:off x="1051953" y="2679700"/>
            <a:ext cx="8949234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6. a) 友だちのうちに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まる</a:t>
            </a:r>
            <a:r>
              <a:t>。</a:t>
            </a:r>
          </a:p>
        </p:txBody>
      </p:sp>
      <p:sp>
        <p:nvSpPr>
          <p:cNvPr id="266" name="b) 赤信号で    まる。"/>
          <p:cNvSpPr txBox="1"/>
          <p:nvPr/>
        </p:nvSpPr>
        <p:spPr>
          <a:xfrm>
            <a:off x="1804288" y="4810720"/>
            <a:ext cx="6413908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赤信号で 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まる</a:t>
            </a:r>
            <a:r>
              <a:t>。</a:t>
            </a:r>
          </a:p>
        </p:txBody>
      </p:sp>
      <p:sp>
        <p:nvSpPr>
          <p:cNvPr id="267" name="止"/>
          <p:cNvSpPr txBox="1"/>
          <p:nvPr/>
        </p:nvSpPr>
        <p:spPr>
          <a:xfrm>
            <a:off x="53136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止</a:t>
            </a:r>
          </a:p>
        </p:txBody>
      </p:sp>
      <p:sp>
        <p:nvSpPr>
          <p:cNvPr id="268" name="泊"/>
          <p:cNvSpPr txBox="1"/>
          <p:nvPr/>
        </p:nvSpPr>
        <p:spPr>
          <a:xfrm>
            <a:off x="7040875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泊</a:t>
            </a:r>
          </a:p>
        </p:txBody>
      </p:sp>
      <p:sp>
        <p:nvSpPr>
          <p:cNvPr id="269" name="あか しんごう"/>
          <p:cNvSpPr txBox="1"/>
          <p:nvPr/>
        </p:nvSpPr>
        <p:spPr>
          <a:xfrm>
            <a:off x="2559100" y="4424759"/>
            <a:ext cx="20446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あか しんごう</a:t>
            </a:r>
          </a:p>
        </p:txBody>
      </p:sp>
      <p:sp>
        <p:nvSpPr>
          <p:cNvPr id="270" name="と"/>
          <p:cNvSpPr txBox="1"/>
          <p:nvPr/>
        </p:nvSpPr>
        <p:spPr>
          <a:xfrm>
            <a:off x="6959976" y="20068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と</a:t>
            </a:r>
          </a:p>
        </p:txBody>
      </p:sp>
      <p:sp>
        <p:nvSpPr>
          <p:cNvPr id="271" name="次の問題へ"/>
          <p:cNvSpPr/>
          <p:nvPr/>
        </p:nvSpPr>
        <p:spPr>
          <a:xfrm>
            <a:off x="9522916" y="82296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72" name="あと15問"/>
          <p:cNvSpPr txBox="1"/>
          <p:nvPr/>
        </p:nvSpPr>
        <p:spPr>
          <a:xfrm>
            <a:off x="9866801" y="7816587"/>
            <a:ext cx="1576637" cy="496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あと15問</a:t>
            </a:r>
          </a:p>
        </p:txBody>
      </p:sp>
      <p:sp>
        <p:nvSpPr>
          <p:cNvPr id="273" name="と"/>
          <p:cNvSpPr txBox="1"/>
          <p:nvPr/>
        </p:nvSpPr>
        <p:spPr>
          <a:xfrm>
            <a:off x="5207376" y="41150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と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7. a) ピストルで    たれたようだ。"/>
          <p:cNvSpPr txBox="1"/>
          <p:nvPr/>
        </p:nvSpPr>
        <p:spPr>
          <a:xfrm>
            <a:off x="1051953" y="2679700"/>
            <a:ext cx="1014405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7. a) ピストルで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たれた</a:t>
            </a:r>
            <a:r>
              <a:t>ようだ。</a:t>
            </a:r>
          </a:p>
        </p:txBody>
      </p:sp>
      <p:sp>
        <p:nvSpPr>
          <p:cNvPr id="27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77" name="b) 転んで頭を    った。"/>
          <p:cNvSpPr txBox="1"/>
          <p:nvPr/>
        </p:nvSpPr>
        <p:spPr>
          <a:xfrm>
            <a:off x="1804288" y="4810720"/>
            <a:ext cx="6980836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転んで頭を 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った</a:t>
            </a:r>
            <a:r>
              <a:t>。</a:t>
            </a:r>
          </a:p>
        </p:txBody>
      </p:sp>
      <p:sp>
        <p:nvSpPr>
          <p:cNvPr id="278" name="打"/>
          <p:cNvSpPr txBox="1"/>
          <p:nvPr/>
        </p:nvSpPr>
        <p:spPr>
          <a:xfrm>
            <a:off x="58089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打</a:t>
            </a:r>
          </a:p>
        </p:txBody>
      </p:sp>
      <p:sp>
        <p:nvSpPr>
          <p:cNvPr id="279" name="テキスト"/>
          <p:cNvSpPr txBox="1"/>
          <p:nvPr/>
        </p:nvSpPr>
        <p:spPr>
          <a:xfrm>
            <a:off x="5809382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82" name="ころ"/>
          <p:cNvSpPr txBox="1"/>
          <p:nvPr/>
        </p:nvSpPr>
        <p:spPr>
          <a:xfrm>
            <a:off x="2584450" y="44628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ころ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9F296518-E681-C645-AE7E-F11B4CBF87C6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15397"/>
              <a:gd name="adj2" fmla="val 78724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ａの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（ａとｂの□の漢字は同じ読みです）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E70108C-B522-154D-8F7E-BB664E389380}"/>
              </a:ext>
            </a:extLst>
          </p:cNvPr>
          <p:cNvSpPr txBox="1"/>
          <p:nvPr/>
        </p:nvSpPr>
        <p:spPr>
          <a:xfrm>
            <a:off x="5762900" y="338860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7. a) ピストルで    たれたようだ。"/>
          <p:cNvSpPr txBox="1"/>
          <p:nvPr/>
        </p:nvSpPr>
        <p:spPr>
          <a:xfrm>
            <a:off x="1051953" y="2679700"/>
            <a:ext cx="1014405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7. a) ピストルで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たれた</a:t>
            </a:r>
            <a:r>
              <a:t>ようだ。</a:t>
            </a:r>
          </a:p>
        </p:txBody>
      </p:sp>
      <p:sp>
        <p:nvSpPr>
          <p:cNvPr id="285" name="b) 転んで頭を    った。"/>
          <p:cNvSpPr txBox="1"/>
          <p:nvPr/>
        </p:nvSpPr>
        <p:spPr>
          <a:xfrm>
            <a:off x="1804288" y="4810720"/>
            <a:ext cx="6980836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転んで頭を 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った</a:t>
            </a:r>
            <a:r>
              <a:t>。</a:t>
            </a:r>
          </a:p>
        </p:txBody>
      </p:sp>
      <p:sp>
        <p:nvSpPr>
          <p:cNvPr id="286" name="打"/>
          <p:cNvSpPr txBox="1"/>
          <p:nvPr/>
        </p:nvSpPr>
        <p:spPr>
          <a:xfrm>
            <a:off x="58089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打</a:t>
            </a:r>
          </a:p>
        </p:txBody>
      </p:sp>
      <p:sp>
        <p:nvSpPr>
          <p:cNvPr id="287" name="撃"/>
          <p:cNvSpPr txBox="1"/>
          <p:nvPr/>
        </p:nvSpPr>
        <p:spPr>
          <a:xfrm>
            <a:off x="5808975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撃</a:t>
            </a:r>
          </a:p>
        </p:txBody>
      </p:sp>
      <p:sp>
        <p:nvSpPr>
          <p:cNvPr id="288" name="ころ"/>
          <p:cNvSpPr txBox="1"/>
          <p:nvPr/>
        </p:nvSpPr>
        <p:spPr>
          <a:xfrm>
            <a:off x="2584450" y="44628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ころ</a:t>
            </a:r>
          </a:p>
        </p:txBody>
      </p:sp>
      <p:sp>
        <p:nvSpPr>
          <p:cNvPr id="289" name="う"/>
          <p:cNvSpPr txBox="1"/>
          <p:nvPr/>
        </p:nvSpPr>
        <p:spPr>
          <a:xfrm>
            <a:off x="5702676" y="20195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う</a:t>
            </a:r>
          </a:p>
        </p:txBody>
      </p:sp>
      <p:sp>
        <p:nvSpPr>
          <p:cNvPr id="290" name="次の問題へ"/>
          <p:cNvSpPr/>
          <p:nvPr/>
        </p:nvSpPr>
        <p:spPr>
          <a:xfrm>
            <a:off x="9522916" y="82296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91" name="あと14問"/>
          <p:cNvSpPr txBox="1"/>
          <p:nvPr/>
        </p:nvSpPr>
        <p:spPr>
          <a:xfrm>
            <a:off x="9866801" y="7816587"/>
            <a:ext cx="1576637" cy="496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あと14問</a:t>
            </a:r>
          </a:p>
        </p:txBody>
      </p:sp>
      <p:sp>
        <p:nvSpPr>
          <p:cNvPr id="292" name="う"/>
          <p:cNvSpPr txBox="1"/>
          <p:nvPr/>
        </p:nvSpPr>
        <p:spPr>
          <a:xfrm>
            <a:off x="5702676" y="41277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う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8. a) からすが    いている。"/>
          <p:cNvSpPr txBox="1"/>
          <p:nvPr/>
        </p:nvSpPr>
        <p:spPr>
          <a:xfrm>
            <a:off x="1051953" y="2679700"/>
            <a:ext cx="8296962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8. a) からすが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いて</a:t>
            </a:r>
            <a:r>
              <a:t>いる。</a:t>
            </a:r>
          </a:p>
        </p:txBody>
      </p:sp>
      <p:sp>
        <p:nvSpPr>
          <p:cNvPr id="29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96" name="b) 男の子が    いている。"/>
          <p:cNvSpPr txBox="1"/>
          <p:nvPr/>
        </p:nvSpPr>
        <p:spPr>
          <a:xfrm>
            <a:off x="1804288" y="4810720"/>
            <a:ext cx="7608724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男の子が 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いて</a:t>
            </a:r>
            <a:r>
              <a:t>いる。</a:t>
            </a:r>
          </a:p>
        </p:txBody>
      </p:sp>
      <p:sp>
        <p:nvSpPr>
          <p:cNvPr id="297" name="泣"/>
          <p:cNvSpPr txBox="1"/>
          <p:nvPr/>
        </p:nvSpPr>
        <p:spPr>
          <a:xfrm>
            <a:off x="52120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泣</a:t>
            </a:r>
          </a:p>
        </p:txBody>
      </p:sp>
      <p:sp>
        <p:nvSpPr>
          <p:cNvPr id="298" name="テキスト"/>
          <p:cNvSpPr txBox="1"/>
          <p:nvPr/>
        </p:nvSpPr>
        <p:spPr>
          <a:xfrm>
            <a:off x="5212482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9" name="角丸四角形吹き出し 8">
            <a:extLst>
              <a:ext uri="{FF2B5EF4-FFF2-40B4-BE49-F238E27FC236}">
                <a16:creationId xmlns:a16="http://schemas.microsoft.com/office/drawing/2014/main" id="{6971573B-9391-E945-8480-1B033B86E3D4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7705"/>
              <a:gd name="adj2" fmla="val 77966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ａの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（ａとｂの□の漢字は同じ読みです）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113B250-FADB-CF48-8B21-790F8120345E}"/>
              </a:ext>
            </a:extLst>
          </p:cNvPr>
          <p:cNvSpPr txBox="1"/>
          <p:nvPr/>
        </p:nvSpPr>
        <p:spPr>
          <a:xfrm>
            <a:off x="5762900" y="338860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8. a) からすが    いている。"/>
          <p:cNvSpPr txBox="1"/>
          <p:nvPr/>
        </p:nvSpPr>
        <p:spPr>
          <a:xfrm>
            <a:off x="1051953" y="2679700"/>
            <a:ext cx="8296962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8. a) からすが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いて</a:t>
            </a:r>
            <a:r>
              <a:t>いる。</a:t>
            </a:r>
          </a:p>
        </p:txBody>
      </p:sp>
      <p:sp>
        <p:nvSpPr>
          <p:cNvPr id="303" name="b) 男の子が    いている。"/>
          <p:cNvSpPr txBox="1"/>
          <p:nvPr/>
        </p:nvSpPr>
        <p:spPr>
          <a:xfrm>
            <a:off x="1804288" y="4810720"/>
            <a:ext cx="7608724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男の子が 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いて</a:t>
            </a:r>
            <a:r>
              <a:t>いる。</a:t>
            </a:r>
          </a:p>
        </p:txBody>
      </p:sp>
      <p:sp>
        <p:nvSpPr>
          <p:cNvPr id="304" name="泣"/>
          <p:cNvSpPr txBox="1"/>
          <p:nvPr/>
        </p:nvSpPr>
        <p:spPr>
          <a:xfrm>
            <a:off x="52120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泣</a:t>
            </a:r>
          </a:p>
        </p:txBody>
      </p:sp>
      <p:sp>
        <p:nvSpPr>
          <p:cNvPr id="305" name="鳴"/>
          <p:cNvSpPr txBox="1"/>
          <p:nvPr/>
        </p:nvSpPr>
        <p:spPr>
          <a:xfrm>
            <a:off x="5212075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鳴</a:t>
            </a:r>
          </a:p>
        </p:txBody>
      </p:sp>
      <p:sp>
        <p:nvSpPr>
          <p:cNvPr id="306" name="な"/>
          <p:cNvSpPr txBox="1"/>
          <p:nvPr/>
        </p:nvSpPr>
        <p:spPr>
          <a:xfrm>
            <a:off x="5105776" y="20322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</a:t>
            </a:r>
          </a:p>
        </p:txBody>
      </p:sp>
      <p:sp>
        <p:nvSpPr>
          <p:cNvPr id="307" name="次の問題へ"/>
          <p:cNvSpPr/>
          <p:nvPr/>
        </p:nvSpPr>
        <p:spPr>
          <a:xfrm>
            <a:off x="9522916" y="82296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08" name="あと13問"/>
          <p:cNvSpPr txBox="1"/>
          <p:nvPr/>
        </p:nvSpPr>
        <p:spPr>
          <a:xfrm>
            <a:off x="9866801" y="7829287"/>
            <a:ext cx="1576637" cy="496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あと13問</a:t>
            </a:r>
          </a:p>
        </p:txBody>
      </p:sp>
      <p:sp>
        <p:nvSpPr>
          <p:cNvPr id="309" name="な"/>
          <p:cNvSpPr txBox="1"/>
          <p:nvPr/>
        </p:nvSpPr>
        <p:spPr>
          <a:xfrm>
            <a:off x="5105776" y="41531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9. a)    かいうちにどうぞ。"/>
          <p:cNvSpPr txBox="1"/>
          <p:nvPr/>
        </p:nvSpPr>
        <p:spPr>
          <a:xfrm>
            <a:off x="1051953" y="2679700"/>
            <a:ext cx="8112253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9. a)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かい</a:t>
            </a:r>
            <a:r>
              <a:t>うちにどうぞ。</a:t>
            </a:r>
          </a:p>
        </p:txBody>
      </p:sp>
      <p:sp>
        <p:nvSpPr>
          <p:cNvPr id="31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13" name="b) 部屋の中は   かい。"/>
          <p:cNvSpPr txBox="1"/>
          <p:nvPr/>
        </p:nvSpPr>
        <p:spPr>
          <a:xfrm>
            <a:off x="1804288" y="4810720"/>
            <a:ext cx="682051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部屋の中は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かい</a:t>
            </a:r>
            <a:r>
              <a:t>。</a:t>
            </a:r>
          </a:p>
        </p:txBody>
      </p:sp>
      <p:sp>
        <p:nvSpPr>
          <p:cNvPr id="314" name="暖"/>
          <p:cNvSpPr txBox="1"/>
          <p:nvPr/>
        </p:nvSpPr>
        <p:spPr>
          <a:xfrm>
            <a:off x="57327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暖</a:t>
            </a:r>
          </a:p>
        </p:txBody>
      </p:sp>
      <p:sp>
        <p:nvSpPr>
          <p:cNvPr id="315" name="テキスト"/>
          <p:cNvSpPr txBox="1"/>
          <p:nvPr/>
        </p:nvSpPr>
        <p:spPr>
          <a:xfrm>
            <a:off x="2621682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9" name="角丸四角形吹き出し 8">
            <a:extLst>
              <a:ext uri="{FF2B5EF4-FFF2-40B4-BE49-F238E27FC236}">
                <a16:creationId xmlns:a16="http://schemas.microsoft.com/office/drawing/2014/main" id="{71A78B9C-F76F-504C-996B-436DAB0A8C09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-24209"/>
              <a:gd name="adj2" fmla="val 78724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ａの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（ａとｂの□の漢字は同じ読みです）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FEA7073-9038-2243-A633-1C68C44B6458}"/>
              </a:ext>
            </a:extLst>
          </p:cNvPr>
          <p:cNvSpPr txBox="1"/>
          <p:nvPr/>
        </p:nvSpPr>
        <p:spPr>
          <a:xfrm>
            <a:off x="5762900" y="338860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9. a)    かいうちにどうぞ。"/>
          <p:cNvSpPr txBox="1"/>
          <p:nvPr/>
        </p:nvSpPr>
        <p:spPr>
          <a:xfrm>
            <a:off x="1051953" y="2679700"/>
            <a:ext cx="8112253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9. a)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かい</a:t>
            </a:r>
            <a:r>
              <a:t>うちにどうぞ。</a:t>
            </a:r>
          </a:p>
        </p:txBody>
      </p:sp>
      <p:sp>
        <p:nvSpPr>
          <p:cNvPr id="320" name="b) 部屋の中は   かい。"/>
          <p:cNvSpPr txBox="1"/>
          <p:nvPr/>
        </p:nvSpPr>
        <p:spPr>
          <a:xfrm>
            <a:off x="1804288" y="4810720"/>
            <a:ext cx="682051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部屋の中は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かい</a:t>
            </a:r>
            <a:r>
              <a:t>。</a:t>
            </a:r>
          </a:p>
        </p:txBody>
      </p:sp>
      <p:sp>
        <p:nvSpPr>
          <p:cNvPr id="321" name="暖"/>
          <p:cNvSpPr txBox="1"/>
          <p:nvPr/>
        </p:nvSpPr>
        <p:spPr>
          <a:xfrm>
            <a:off x="57327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暖</a:t>
            </a:r>
          </a:p>
        </p:txBody>
      </p:sp>
      <p:sp>
        <p:nvSpPr>
          <p:cNvPr id="322" name="温"/>
          <p:cNvSpPr txBox="1"/>
          <p:nvPr/>
        </p:nvSpPr>
        <p:spPr>
          <a:xfrm>
            <a:off x="2621275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温</a:t>
            </a:r>
          </a:p>
        </p:txBody>
      </p:sp>
      <p:sp>
        <p:nvSpPr>
          <p:cNvPr id="323" name="あたた"/>
          <p:cNvSpPr txBox="1"/>
          <p:nvPr/>
        </p:nvSpPr>
        <p:spPr>
          <a:xfrm>
            <a:off x="2514976" y="20068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あたた</a:t>
            </a:r>
          </a:p>
        </p:txBody>
      </p:sp>
      <p:sp>
        <p:nvSpPr>
          <p:cNvPr id="324" name="次の問題へ"/>
          <p:cNvSpPr/>
          <p:nvPr/>
        </p:nvSpPr>
        <p:spPr>
          <a:xfrm>
            <a:off x="9522916" y="82296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25" name="あと12問"/>
          <p:cNvSpPr txBox="1"/>
          <p:nvPr/>
        </p:nvSpPr>
        <p:spPr>
          <a:xfrm>
            <a:off x="9866801" y="7829287"/>
            <a:ext cx="1576637" cy="496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あと12問</a:t>
            </a:r>
          </a:p>
        </p:txBody>
      </p:sp>
      <p:sp>
        <p:nvSpPr>
          <p:cNvPr id="326" name="あたた"/>
          <p:cNvSpPr txBox="1"/>
          <p:nvPr/>
        </p:nvSpPr>
        <p:spPr>
          <a:xfrm>
            <a:off x="5626476" y="41277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あたた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10. a)    らかいパンが好きだ。"/>
          <p:cNvSpPr txBox="1"/>
          <p:nvPr/>
        </p:nvSpPr>
        <p:spPr>
          <a:xfrm>
            <a:off x="670953" y="2679700"/>
            <a:ext cx="9146744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10. a)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らかい</a:t>
            </a:r>
            <a:r>
              <a:t>パンが好きだ。</a:t>
            </a:r>
          </a:p>
        </p:txBody>
      </p:sp>
      <p:sp>
        <p:nvSpPr>
          <p:cNvPr id="329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30" name="b)    らかい肉が好きだ。"/>
          <p:cNvSpPr txBox="1"/>
          <p:nvPr/>
        </p:nvSpPr>
        <p:spPr>
          <a:xfrm>
            <a:off x="1804288" y="4810720"/>
            <a:ext cx="743011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　 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らかい</a:t>
            </a:r>
            <a:r>
              <a:t>肉が好きだ。</a:t>
            </a:r>
          </a:p>
        </p:txBody>
      </p:sp>
      <p:sp>
        <p:nvSpPr>
          <p:cNvPr id="331" name="軟"/>
          <p:cNvSpPr txBox="1"/>
          <p:nvPr/>
        </p:nvSpPr>
        <p:spPr>
          <a:xfrm>
            <a:off x="26212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軟</a:t>
            </a:r>
          </a:p>
        </p:txBody>
      </p:sp>
      <p:sp>
        <p:nvSpPr>
          <p:cNvPr id="332" name="テキスト"/>
          <p:cNvSpPr txBox="1"/>
          <p:nvPr/>
        </p:nvSpPr>
        <p:spPr>
          <a:xfrm>
            <a:off x="2621682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9" name="角丸四角形吹き出し 8">
            <a:extLst>
              <a:ext uri="{FF2B5EF4-FFF2-40B4-BE49-F238E27FC236}">
                <a16:creationId xmlns:a16="http://schemas.microsoft.com/office/drawing/2014/main" id="{4C1441CE-A744-404A-82AA-B2D824F092D1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-24045"/>
              <a:gd name="adj2" fmla="val 77208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ａの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（ａとｂの□の漢字は同じ読みです）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4254B41-1201-8D40-AFA8-30CF8329AFAA}"/>
              </a:ext>
            </a:extLst>
          </p:cNvPr>
          <p:cNvSpPr txBox="1"/>
          <p:nvPr/>
        </p:nvSpPr>
        <p:spPr>
          <a:xfrm>
            <a:off x="5762900" y="338860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10. a)    らかいパンが好きだ。"/>
          <p:cNvSpPr txBox="1"/>
          <p:nvPr/>
        </p:nvSpPr>
        <p:spPr>
          <a:xfrm>
            <a:off x="670953" y="2679700"/>
            <a:ext cx="9146744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10. a)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らかい</a:t>
            </a:r>
            <a:r>
              <a:t>パンが好きだ。</a:t>
            </a:r>
          </a:p>
        </p:txBody>
      </p:sp>
      <p:sp>
        <p:nvSpPr>
          <p:cNvPr id="337" name="b)    らかい肉が好きだ。"/>
          <p:cNvSpPr txBox="1"/>
          <p:nvPr/>
        </p:nvSpPr>
        <p:spPr>
          <a:xfrm>
            <a:off x="1804288" y="4810720"/>
            <a:ext cx="743011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　 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らかい</a:t>
            </a:r>
            <a:r>
              <a:t>肉が好きだ。</a:t>
            </a:r>
          </a:p>
        </p:txBody>
      </p:sp>
      <p:sp>
        <p:nvSpPr>
          <p:cNvPr id="338" name="軟"/>
          <p:cNvSpPr txBox="1"/>
          <p:nvPr/>
        </p:nvSpPr>
        <p:spPr>
          <a:xfrm>
            <a:off x="26212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軟</a:t>
            </a:r>
          </a:p>
        </p:txBody>
      </p:sp>
      <p:sp>
        <p:nvSpPr>
          <p:cNvPr id="339" name="柔"/>
          <p:cNvSpPr txBox="1"/>
          <p:nvPr/>
        </p:nvSpPr>
        <p:spPr>
          <a:xfrm>
            <a:off x="2621275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柔</a:t>
            </a:r>
          </a:p>
        </p:txBody>
      </p:sp>
      <p:sp>
        <p:nvSpPr>
          <p:cNvPr id="340" name="やわ"/>
          <p:cNvSpPr txBox="1"/>
          <p:nvPr/>
        </p:nvSpPr>
        <p:spPr>
          <a:xfrm>
            <a:off x="2514976" y="20068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やわ</a:t>
            </a:r>
          </a:p>
        </p:txBody>
      </p:sp>
      <p:sp>
        <p:nvSpPr>
          <p:cNvPr id="341" name="次の問題へ"/>
          <p:cNvSpPr/>
          <p:nvPr/>
        </p:nvSpPr>
        <p:spPr>
          <a:xfrm>
            <a:off x="9522916" y="82296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42" name="あと11問"/>
          <p:cNvSpPr txBox="1"/>
          <p:nvPr/>
        </p:nvSpPr>
        <p:spPr>
          <a:xfrm>
            <a:off x="9879997" y="7829287"/>
            <a:ext cx="1550245" cy="496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あと11問</a:t>
            </a:r>
          </a:p>
        </p:txBody>
      </p:sp>
      <p:sp>
        <p:nvSpPr>
          <p:cNvPr id="343" name="やわ"/>
          <p:cNvSpPr txBox="1"/>
          <p:nvPr/>
        </p:nvSpPr>
        <p:spPr>
          <a:xfrm>
            <a:off x="2426076" y="41531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やわ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11. a) 病気を    す。"/>
          <p:cNvSpPr txBox="1"/>
          <p:nvPr/>
        </p:nvSpPr>
        <p:spPr>
          <a:xfrm>
            <a:off x="670953" y="2679700"/>
            <a:ext cx="624078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11. a) 病気を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す</a:t>
            </a:r>
            <a:r>
              <a:t>。</a:t>
            </a:r>
          </a:p>
        </p:txBody>
      </p:sp>
      <p:sp>
        <p:nvSpPr>
          <p:cNvPr id="34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47" name="b) 時計を  す。"/>
          <p:cNvSpPr txBox="1"/>
          <p:nvPr/>
        </p:nvSpPr>
        <p:spPr>
          <a:xfrm>
            <a:off x="1804288" y="4810720"/>
            <a:ext cx="513435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時計を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す</a:t>
            </a:r>
            <a:r>
              <a:t>。</a:t>
            </a:r>
          </a:p>
        </p:txBody>
      </p:sp>
      <p:sp>
        <p:nvSpPr>
          <p:cNvPr id="348" name="直"/>
          <p:cNvSpPr txBox="1"/>
          <p:nvPr/>
        </p:nvSpPr>
        <p:spPr>
          <a:xfrm>
            <a:off x="46151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直</a:t>
            </a:r>
          </a:p>
        </p:txBody>
      </p:sp>
      <p:sp>
        <p:nvSpPr>
          <p:cNvPr id="349" name="テキスト"/>
          <p:cNvSpPr txBox="1"/>
          <p:nvPr/>
        </p:nvSpPr>
        <p:spPr>
          <a:xfrm>
            <a:off x="4615582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9" name="角丸四角形吹き出し 8">
            <a:extLst>
              <a:ext uri="{FF2B5EF4-FFF2-40B4-BE49-F238E27FC236}">
                <a16:creationId xmlns:a16="http://schemas.microsoft.com/office/drawing/2014/main" id="{B51BBE46-E0EE-EF46-9B08-4979E55F8191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340"/>
              <a:gd name="adj2" fmla="val 77966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ａの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（ａとｂの□の漢字は同じ読みです）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45D7BF6-D8FB-8447-9C57-9090B908CD86}"/>
              </a:ext>
            </a:extLst>
          </p:cNvPr>
          <p:cNvSpPr txBox="1"/>
          <p:nvPr/>
        </p:nvSpPr>
        <p:spPr>
          <a:xfrm>
            <a:off x="5762900" y="338860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11. a) 病気を    す。"/>
          <p:cNvSpPr txBox="1"/>
          <p:nvPr/>
        </p:nvSpPr>
        <p:spPr>
          <a:xfrm>
            <a:off x="670953" y="2679700"/>
            <a:ext cx="624078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11. a) 病気を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す</a:t>
            </a:r>
            <a:r>
              <a:t>。</a:t>
            </a:r>
          </a:p>
        </p:txBody>
      </p:sp>
      <p:sp>
        <p:nvSpPr>
          <p:cNvPr id="354" name="b) 時計を  す。"/>
          <p:cNvSpPr txBox="1"/>
          <p:nvPr/>
        </p:nvSpPr>
        <p:spPr>
          <a:xfrm>
            <a:off x="1804288" y="4810720"/>
            <a:ext cx="513435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時計を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す</a:t>
            </a:r>
            <a:r>
              <a:t>。</a:t>
            </a:r>
          </a:p>
        </p:txBody>
      </p:sp>
      <p:sp>
        <p:nvSpPr>
          <p:cNvPr id="355" name="直"/>
          <p:cNvSpPr txBox="1"/>
          <p:nvPr/>
        </p:nvSpPr>
        <p:spPr>
          <a:xfrm>
            <a:off x="46151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直</a:t>
            </a:r>
          </a:p>
        </p:txBody>
      </p:sp>
      <p:sp>
        <p:nvSpPr>
          <p:cNvPr id="356" name="治"/>
          <p:cNvSpPr txBox="1"/>
          <p:nvPr/>
        </p:nvSpPr>
        <p:spPr>
          <a:xfrm>
            <a:off x="4615175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治</a:t>
            </a:r>
          </a:p>
        </p:txBody>
      </p:sp>
      <p:sp>
        <p:nvSpPr>
          <p:cNvPr id="357" name="なお"/>
          <p:cNvSpPr txBox="1"/>
          <p:nvPr/>
        </p:nvSpPr>
        <p:spPr>
          <a:xfrm>
            <a:off x="4508876" y="20068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なお</a:t>
            </a:r>
          </a:p>
        </p:txBody>
      </p:sp>
      <p:sp>
        <p:nvSpPr>
          <p:cNvPr id="358" name="次の問題へ"/>
          <p:cNvSpPr/>
          <p:nvPr/>
        </p:nvSpPr>
        <p:spPr>
          <a:xfrm>
            <a:off x="9522916" y="82296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59" name="あと10問"/>
          <p:cNvSpPr txBox="1"/>
          <p:nvPr/>
        </p:nvSpPr>
        <p:spPr>
          <a:xfrm>
            <a:off x="9866801" y="7829287"/>
            <a:ext cx="1576637" cy="496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あと10問</a:t>
            </a:r>
          </a:p>
        </p:txBody>
      </p:sp>
      <p:sp>
        <p:nvSpPr>
          <p:cNvPr id="360" name="なお"/>
          <p:cNvSpPr txBox="1"/>
          <p:nvPr/>
        </p:nvSpPr>
        <p:spPr>
          <a:xfrm>
            <a:off x="4508876" y="41277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なお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12. a) 授業料を    める。"/>
          <p:cNvSpPr txBox="1"/>
          <p:nvPr/>
        </p:nvSpPr>
        <p:spPr>
          <a:xfrm>
            <a:off x="670953" y="2679700"/>
            <a:ext cx="752094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/>
              <a:t>12. a) </a:t>
            </a:r>
            <a:r>
              <a:rPr dirty="0" err="1"/>
              <a:t>授業料を</a:t>
            </a:r>
            <a:r>
              <a:rPr dirty="0"/>
              <a:t>　  </a:t>
            </a:r>
            <a:r>
              <a:rPr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</a:t>
            </a:r>
            <a:r>
              <a:rPr dirty="0" err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める</a:t>
            </a:r>
            <a:r>
              <a:rPr dirty="0"/>
              <a:t>。</a:t>
            </a:r>
          </a:p>
        </p:txBody>
      </p:sp>
      <p:sp>
        <p:nvSpPr>
          <p:cNvPr id="363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64" name="b) 国を  める。"/>
          <p:cNvSpPr txBox="1"/>
          <p:nvPr/>
        </p:nvSpPr>
        <p:spPr>
          <a:xfrm>
            <a:off x="1804288" y="4810720"/>
            <a:ext cx="519531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国を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める</a:t>
            </a:r>
            <a:r>
              <a:t>。</a:t>
            </a:r>
          </a:p>
        </p:txBody>
      </p:sp>
      <p:sp>
        <p:nvSpPr>
          <p:cNvPr id="365" name="治"/>
          <p:cNvSpPr txBox="1"/>
          <p:nvPr/>
        </p:nvSpPr>
        <p:spPr>
          <a:xfrm>
            <a:off x="40817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治</a:t>
            </a:r>
          </a:p>
        </p:txBody>
      </p:sp>
      <p:sp>
        <p:nvSpPr>
          <p:cNvPr id="366" name="テキスト"/>
          <p:cNvSpPr txBox="1"/>
          <p:nvPr/>
        </p:nvSpPr>
        <p:spPr>
          <a:xfrm>
            <a:off x="5199782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9" name="角丸四角形吹き出し 8">
            <a:extLst>
              <a:ext uri="{FF2B5EF4-FFF2-40B4-BE49-F238E27FC236}">
                <a16:creationId xmlns:a16="http://schemas.microsoft.com/office/drawing/2014/main" id="{51C77DC3-0904-874E-BBC7-FF91D2BB6646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7869"/>
              <a:gd name="adj2" fmla="val 77966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ａの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（ａとｂの□の漢字は同じ読みです）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18A9B44-CAAC-8D44-B1A0-E0FC942F9E0E}"/>
              </a:ext>
            </a:extLst>
          </p:cNvPr>
          <p:cNvSpPr txBox="1"/>
          <p:nvPr/>
        </p:nvSpPr>
        <p:spPr>
          <a:xfrm>
            <a:off x="5762900" y="338860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12. a) 授業料を    める。"/>
          <p:cNvSpPr txBox="1"/>
          <p:nvPr/>
        </p:nvSpPr>
        <p:spPr>
          <a:xfrm>
            <a:off x="670953" y="2679700"/>
            <a:ext cx="752094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12. a) 授業料を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める</a:t>
            </a:r>
            <a:r>
              <a:t>。</a:t>
            </a:r>
          </a:p>
        </p:txBody>
      </p:sp>
      <p:sp>
        <p:nvSpPr>
          <p:cNvPr id="371" name="b) 国を  める。"/>
          <p:cNvSpPr txBox="1"/>
          <p:nvPr/>
        </p:nvSpPr>
        <p:spPr>
          <a:xfrm>
            <a:off x="1804288" y="4810720"/>
            <a:ext cx="519531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国を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める</a:t>
            </a:r>
            <a:r>
              <a:t>。</a:t>
            </a:r>
          </a:p>
        </p:txBody>
      </p:sp>
      <p:sp>
        <p:nvSpPr>
          <p:cNvPr id="372" name="治"/>
          <p:cNvSpPr txBox="1"/>
          <p:nvPr/>
        </p:nvSpPr>
        <p:spPr>
          <a:xfrm>
            <a:off x="40817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治</a:t>
            </a:r>
          </a:p>
        </p:txBody>
      </p:sp>
      <p:sp>
        <p:nvSpPr>
          <p:cNvPr id="373" name="納"/>
          <p:cNvSpPr txBox="1"/>
          <p:nvPr/>
        </p:nvSpPr>
        <p:spPr>
          <a:xfrm>
            <a:off x="5199375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納</a:t>
            </a:r>
          </a:p>
        </p:txBody>
      </p:sp>
      <p:sp>
        <p:nvSpPr>
          <p:cNvPr id="374" name="おさ"/>
          <p:cNvSpPr txBox="1"/>
          <p:nvPr/>
        </p:nvSpPr>
        <p:spPr>
          <a:xfrm>
            <a:off x="5093076" y="19941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おさ</a:t>
            </a:r>
          </a:p>
        </p:txBody>
      </p:sp>
      <p:sp>
        <p:nvSpPr>
          <p:cNvPr id="375" name="次の問題へ"/>
          <p:cNvSpPr/>
          <p:nvPr/>
        </p:nvSpPr>
        <p:spPr>
          <a:xfrm>
            <a:off x="9522916" y="82296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76" name="あと９問"/>
          <p:cNvSpPr txBox="1"/>
          <p:nvPr/>
        </p:nvSpPr>
        <p:spPr>
          <a:xfrm>
            <a:off x="9886769" y="7848870"/>
            <a:ext cx="15367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あと９問</a:t>
            </a:r>
          </a:p>
        </p:txBody>
      </p:sp>
      <p:sp>
        <p:nvSpPr>
          <p:cNvPr id="377" name="おさ"/>
          <p:cNvSpPr txBox="1"/>
          <p:nvPr/>
        </p:nvSpPr>
        <p:spPr>
          <a:xfrm>
            <a:off x="3975476" y="41404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おさ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13. a) 席を    ける。"/>
          <p:cNvSpPr txBox="1"/>
          <p:nvPr/>
        </p:nvSpPr>
        <p:spPr>
          <a:xfrm>
            <a:off x="670953" y="2679700"/>
            <a:ext cx="6283453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13. a) 席を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ける</a:t>
            </a:r>
            <a:r>
              <a:t>。</a:t>
            </a:r>
          </a:p>
        </p:txBody>
      </p:sp>
      <p:sp>
        <p:nvSpPr>
          <p:cNvPr id="380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81" name="b) 夜が  ける。"/>
          <p:cNvSpPr txBox="1"/>
          <p:nvPr/>
        </p:nvSpPr>
        <p:spPr>
          <a:xfrm>
            <a:off x="1804288" y="4810720"/>
            <a:ext cx="5177029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夜が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ける</a:t>
            </a:r>
            <a:r>
              <a:t>。</a:t>
            </a:r>
          </a:p>
        </p:txBody>
      </p:sp>
      <p:sp>
        <p:nvSpPr>
          <p:cNvPr id="382" name="明"/>
          <p:cNvSpPr txBox="1"/>
          <p:nvPr/>
        </p:nvSpPr>
        <p:spPr>
          <a:xfrm>
            <a:off x="40817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明</a:t>
            </a:r>
          </a:p>
        </p:txBody>
      </p:sp>
      <p:sp>
        <p:nvSpPr>
          <p:cNvPr id="383" name="テキスト"/>
          <p:cNvSpPr txBox="1"/>
          <p:nvPr/>
        </p:nvSpPr>
        <p:spPr>
          <a:xfrm>
            <a:off x="4082182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9" name="角丸四角形吹き出し 8">
            <a:extLst>
              <a:ext uri="{FF2B5EF4-FFF2-40B4-BE49-F238E27FC236}">
                <a16:creationId xmlns:a16="http://schemas.microsoft.com/office/drawing/2014/main" id="{C0B05F1C-A797-AD4D-AE35-535CD59E663A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-5224"/>
              <a:gd name="adj2" fmla="val 77966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ａの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（ａとｂの□の漢字は同じ読みです）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C2C263E-4880-8641-AF59-AA1DB1415C2F}"/>
              </a:ext>
            </a:extLst>
          </p:cNvPr>
          <p:cNvSpPr txBox="1"/>
          <p:nvPr/>
        </p:nvSpPr>
        <p:spPr>
          <a:xfrm>
            <a:off x="5762900" y="338860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13. a) 席を    ける。"/>
          <p:cNvSpPr txBox="1"/>
          <p:nvPr/>
        </p:nvSpPr>
        <p:spPr>
          <a:xfrm>
            <a:off x="670953" y="2679700"/>
            <a:ext cx="6283453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13. a) 席を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ける</a:t>
            </a:r>
            <a:r>
              <a:t>。</a:t>
            </a:r>
          </a:p>
        </p:txBody>
      </p:sp>
      <p:sp>
        <p:nvSpPr>
          <p:cNvPr id="388" name="b) 夜が  ける。"/>
          <p:cNvSpPr txBox="1"/>
          <p:nvPr/>
        </p:nvSpPr>
        <p:spPr>
          <a:xfrm>
            <a:off x="1804288" y="4810720"/>
            <a:ext cx="5177029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夜が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ける</a:t>
            </a:r>
            <a:r>
              <a:t>。</a:t>
            </a:r>
          </a:p>
        </p:txBody>
      </p:sp>
      <p:sp>
        <p:nvSpPr>
          <p:cNvPr id="389" name="明"/>
          <p:cNvSpPr txBox="1"/>
          <p:nvPr/>
        </p:nvSpPr>
        <p:spPr>
          <a:xfrm>
            <a:off x="40817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明</a:t>
            </a:r>
          </a:p>
        </p:txBody>
      </p:sp>
      <p:sp>
        <p:nvSpPr>
          <p:cNvPr id="390" name="空"/>
          <p:cNvSpPr txBox="1"/>
          <p:nvPr/>
        </p:nvSpPr>
        <p:spPr>
          <a:xfrm>
            <a:off x="4081775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空</a:t>
            </a:r>
          </a:p>
        </p:txBody>
      </p:sp>
      <p:sp>
        <p:nvSpPr>
          <p:cNvPr id="391" name="あ"/>
          <p:cNvSpPr txBox="1"/>
          <p:nvPr/>
        </p:nvSpPr>
        <p:spPr>
          <a:xfrm>
            <a:off x="3975476" y="20322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あ</a:t>
            </a:r>
          </a:p>
        </p:txBody>
      </p:sp>
      <p:sp>
        <p:nvSpPr>
          <p:cNvPr id="392" name="次の問題へ"/>
          <p:cNvSpPr/>
          <p:nvPr/>
        </p:nvSpPr>
        <p:spPr>
          <a:xfrm>
            <a:off x="9522916" y="82296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93" name="あと８問"/>
          <p:cNvSpPr txBox="1"/>
          <p:nvPr/>
        </p:nvSpPr>
        <p:spPr>
          <a:xfrm>
            <a:off x="9886769" y="7848870"/>
            <a:ext cx="15367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あと８問</a:t>
            </a:r>
          </a:p>
        </p:txBody>
      </p:sp>
      <p:sp>
        <p:nvSpPr>
          <p:cNvPr id="394" name="あ"/>
          <p:cNvSpPr txBox="1"/>
          <p:nvPr/>
        </p:nvSpPr>
        <p:spPr>
          <a:xfrm>
            <a:off x="3975476" y="41531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あ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14. a) 節約に    める。"/>
          <p:cNvSpPr txBox="1"/>
          <p:nvPr/>
        </p:nvSpPr>
        <p:spPr>
          <a:xfrm>
            <a:off x="670953" y="2679700"/>
            <a:ext cx="691378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14. a) 節約に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める</a:t>
            </a:r>
            <a:r>
              <a:t>。</a:t>
            </a:r>
          </a:p>
        </p:txBody>
      </p:sp>
      <p:sp>
        <p:nvSpPr>
          <p:cNvPr id="397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98" name="b) 委員長を  める。"/>
          <p:cNvSpPr txBox="1"/>
          <p:nvPr/>
        </p:nvSpPr>
        <p:spPr>
          <a:xfrm>
            <a:off x="1804288" y="4810720"/>
            <a:ext cx="641451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委員長を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める</a:t>
            </a:r>
            <a:r>
              <a:t>。</a:t>
            </a:r>
          </a:p>
        </p:txBody>
      </p:sp>
      <p:sp>
        <p:nvSpPr>
          <p:cNvPr id="399" name="務"/>
          <p:cNvSpPr txBox="1"/>
          <p:nvPr/>
        </p:nvSpPr>
        <p:spPr>
          <a:xfrm>
            <a:off x="52374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務</a:t>
            </a:r>
          </a:p>
        </p:txBody>
      </p:sp>
      <p:sp>
        <p:nvSpPr>
          <p:cNvPr id="400" name="テキスト"/>
          <p:cNvSpPr txBox="1"/>
          <p:nvPr/>
        </p:nvSpPr>
        <p:spPr>
          <a:xfrm>
            <a:off x="4590182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03" name="せつやく"/>
          <p:cNvSpPr txBox="1"/>
          <p:nvPr/>
        </p:nvSpPr>
        <p:spPr>
          <a:xfrm>
            <a:off x="2609850" y="23165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せつやく</a:t>
            </a:r>
          </a:p>
        </p:txBody>
      </p:sp>
      <p:sp>
        <p:nvSpPr>
          <p:cNvPr id="404" name="いいん ちょう"/>
          <p:cNvSpPr txBox="1"/>
          <p:nvPr/>
        </p:nvSpPr>
        <p:spPr>
          <a:xfrm>
            <a:off x="2711500" y="4450159"/>
            <a:ext cx="20446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いいん ちょう</a:t>
            </a:r>
          </a:p>
        </p:txBody>
      </p:sp>
      <p:sp>
        <p:nvSpPr>
          <p:cNvPr id="11" name="角丸四角形吹き出し 10">
            <a:extLst>
              <a:ext uri="{FF2B5EF4-FFF2-40B4-BE49-F238E27FC236}">
                <a16:creationId xmlns:a16="http://schemas.microsoft.com/office/drawing/2014/main" id="{6FE6ED3B-4A47-9549-9F08-0FDF78757FB7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177"/>
              <a:gd name="adj2" fmla="val 77966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ａの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（ａとｂの□の漢字は同じ読みです）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2DCE7D4-5E62-F14D-9D82-7A25B0D6D0B0}"/>
              </a:ext>
            </a:extLst>
          </p:cNvPr>
          <p:cNvSpPr txBox="1"/>
          <p:nvPr/>
        </p:nvSpPr>
        <p:spPr>
          <a:xfrm>
            <a:off x="5762900" y="338860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14. a) 節約に    める。"/>
          <p:cNvSpPr txBox="1"/>
          <p:nvPr/>
        </p:nvSpPr>
        <p:spPr>
          <a:xfrm>
            <a:off x="670953" y="2679700"/>
            <a:ext cx="691378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14. a) 節約に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める</a:t>
            </a:r>
            <a:r>
              <a:t>。</a:t>
            </a:r>
          </a:p>
        </p:txBody>
      </p:sp>
      <p:sp>
        <p:nvSpPr>
          <p:cNvPr id="407" name="b) 委員長を  める。"/>
          <p:cNvSpPr txBox="1"/>
          <p:nvPr/>
        </p:nvSpPr>
        <p:spPr>
          <a:xfrm>
            <a:off x="1804288" y="4810720"/>
            <a:ext cx="641451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委員長を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める</a:t>
            </a:r>
            <a:r>
              <a:t>。</a:t>
            </a:r>
          </a:p>
        </p:txBody>
      </p:sp>
      <p:sp>
        <p:nvSpPr>
          <p:cNvPr id="408" name="務"/>
          <p:cNvSpPr txBox="1"/>
          <p:nvPr/>
        </p:nvSpPr>
        <p:spPr>
          <a:xfrm>
            <a:off x="52374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務</a:t>
            </a:r>
          </a:p>
        </p:txBody>
      </p:sp>
      <p:sp>
        <p:nvSpPr>
          <p:cNvPr id="409" name="努"/>
          <p:cNvSpPr txBox="1"/>
          <p:nvPr/>
        </p:nvSpPr>
        <p:spPr>
          <a:xfrm>
            <a:off x="4589775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努</a:t>
            </a:r>
          </a:p>
        </p:txBody>
      </p:sp>
      <p:sp>
        <p:nvSpPr>
          <p:cNvPr id="410" name="いいん ちょう"/>
          <p:cNvSpPr txBox="1"/>
          <p:nvPr/>
        </p:nvSpPr>
        <p:spPr>
          <a:xfrm>
            <a:off x="2711500" y="4450159"/>
            <a:ext cx="20446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いいん ちょう</a:t>
            </a:r>
          </a:p>
        </p:txBody>
      </p:sp>
      <p:sp>
        <p:nvSpPr>
          <p:cNvPr id="411" name="せつやく"/>
          <p:cNvSpPr txBox="1"/>
          <p:nvPr/>
        </p:nvSpPr>
        <p:spPr>
          <a:xfrm>
            <a:off x="2609850" y="23165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せつやく</a:t>
            </a:r>
          </a:p>
        </p:txBody>
      </p:sp>
      <p:sp>
        <p:nvSpPr>
          <p:cNvPr id="412" name="つと"/>
          <p:cNvSpPr txBox="1"/>
          <p:nvPr/>
        </p:nvSpPr>
        <p:spPr>
          <a:xfrm>
            <a:off x="4483476" y="20195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つと</a:t>
            </a:r>
          </a:p>
        </p:txBody>
      </p:sp>
      <p:sp>
        <p:nvSpPr>
          <p:cNvPr id="413" name="次の問題へ"/>
          <p:cNvSpPr/>
          <p:nvPr/>
        </p:nvSpPr>
        <p:spPr>
          <a:xfrm>
            <a:off x="9522916" y="82296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14" name="あと７問"/>
          <p:cNvSpPr txBox="1"/>
          <p:nvPr/>
        </p:nvSpPr>
        <p:spPr>
          <a:xfrm>
            <a:off x="9886769" y="7848870"/>
            <a:ext cx="15367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あと７問</a:t>
            </a:r>
          </a:p>
        </p:txBody>
      </p:sp>
      <p:sp>
        <p:nvSpPr>
          <p:cNvPr id="415" name="つと"/>
          <p:cNvSpPr txBox="1"/>
          <p:nvPr/>
        </p:nvSpPr>
        <p:spPr>
          <a:xfrm>
            <a:off x="5131176" y="41531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つと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15. a) さしみは    みやすい。"/>
          <p:cNvSpPr txBox="1"/>
          <p:nvPr/>
        </p:nvSpPr>
        <p:spPr>
          <a:xfrm>
            <a:off x="670953" y="2679700"/>
            <a:ext cx="874014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15. a) さしみは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み</a:t>
            </a:r>
            <a:r>
              <a:t>やすい。</a:t>
            </a:r>
          </a:p>
        </p:txBody>
      </p:sp>
      <p:sp>
        <p:nvSpPr>
          <p:cNvPr id="418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19" name="b) 首に    みがある。"/>
          <p:cNvSpPr txBox="1"/>
          <p:nvPr/>
        </p:nvSpPr>
        <p:spPr>
          <a:xfrm>
            <a:off x="1804288" y="4810720"/>
            <a:ext cx="6413908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首に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   み</a:t>
            </a:r>
            <a:r>
              <a:t>がある。</a:t>
            </a:r>
          </a:p>
        </p:txBody>
      </p:sp>
      <p:sp>
        <p:nvSpPr>
          <p:cNvPr id="420" name="痛"/>
          <p:cNvSpPr txBox="1"/>
          <p:nvPr/>
        </p:nvSpPr>
        <p:spPr>
          <a:xfrm>
            <a:off x="40817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痛</a:t>
            </a:r>
          </a:p>
        </p:txBody>
      </p:sp>
      <p:sp>
        <p:nvSpPr>
          <p:cNvPr id="421" name="テキスト"/>
          <p:cNvSpPr txBox="1"/>
          <p:nvPr/>
        </p:nvSpPr>
        <p:spPr>
          <a:xfrm>
            <a:off x="5237882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9" name="角丸四角形吹き出し 8">
            <a:extLst>
              <a:ext uri="{FF2B5EF4-FFF2-40B4-BE49-F238E27FC236}">
                <a16:creationId xmlns:a16="http://schemas.microsoft.com/office/drawing/2014/main" id="{41857F13-E258-9F43-82E3-43A23CD4CB34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7869"/>
              <a:gd name="adj2" fmla="val 78724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ａの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（ａとｂの□の漢字は同じ読みです）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803F44E-D74C-9743-AA18-92FA8A0C11B0}"/>
              </a:ext>
            </a:extLst>
          </p:cNvPr>
          <p:cNvSpPr txBox="1"/>
          <p:nvPr/>
        </p:nvSpPr>
        <p:spPr>
          <a:xfrm>
            <a:off x="5762900" y="338860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15. a) さしみは    みやすい。"/>
          <p:cNvSpPr txBox="1"/>
          <p:nvPr/>
        </p:nvSpPr>
        <p:spPr>
          <a:xfrm>
            <a:off x="670953" y="2679700"/>
            <a:ext cx="874014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15. a) さしみは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み</a:t>
            </a:r>
            <a:r>
              <a:t>やすい。</a:t>
            </a:r>
          </a:p>
        </p:txBody>
      </p:sp>
      <p:sp>
        <p:nvSpPr>
          <p:cNvPr id="426" name="b) 首に    みがある。"/>
          <p:cNvSpPr txBox="1"/>
          <p:nvPr/>
        </p:nvSpPr>
        <p:spPr>
          <a:xfrm>
            <a:off x="1804288" y="4810720"/>
            <a:ext cx="6413908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首に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   み</a:t>
            </a:r>
            <a:r>
              <a:t>がある。</a:t>
            </a:r>
          </a:p>
        </p:txBody>
      </p:sp>
      <p:sp>
        <p:nvSpPr>
          <p:cNvPr id="427" name="痛"/>
          <p:cNvSpPr txBox="1"/>
          <p:nvPr/>
        </p:nvSpPr>
        <p:spPr>
          <a:xfrm>
            <a:off x="40817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痛</a:t>
            </a:r>
          </a:p>
        </p:txBody>
      </p:sp>
      <p:sp>
        <p:nvSpPr>
          <p:cNvPr id="428" name="傷"/>
          <p:cNvSpPr txBox="1"/>
          <p:nvPr/>
        </p:nvSpPr>
        <p:spPr>
          <a:xfrm>
            <a:off x="5237475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傷</a:t>
            </a:r>
          </a:p>
        </p:txBody>
      </p:sp>
      <p:sp>
        <p:nvSpPr>
          <p:cNvPr id="429" name="いた"/>
          <p:cNvSpPr txBox="1"/>
          <p:nvPr/>
        </p:nvSpPr>
        <p:spPr>
          <a:xfrm>
            <a:off x="5131176" y="20068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いた</a:t>
            </a:r>
          </a:p>
        </p:txBody>
      </p:sp>
      <p:sp>
        <p:nvSpPr>
          <p:cNvPr id="430" name="次の問題へ"/>
          <p:cNvSpPr/>
          <p:nvPr/>
        </p:nvSpPr>
        <p:spPr>
          <a:xfrm>
            <a:off x="9522916" y="82296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31" name="あと６問"/>
          <p:cNvSpPr txBox="1"/>
          <p:nvPr/>
        </p:nvSpPr>
        <p:spPr>
          <a:xfrm>
            <a:off x="9886769" y="7848870"/>
            <a:ext cx="15367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あと６問</a:t>
            </a:r>
          </a:p>
        </p:txBody>
      </p:sp>
      <p:sp>
        <p:nvSpPr>
          <p:cNvPr id="432" name="いた"/>
          <p:cNvSpPr txBox="1"/>
          <p:nvPr/>
        </p:nvSpPr>
        <p:spPr>
          <a:xfrm>
            <a:off x="3975476" y="41658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いた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16. a) ピアノを    く。"/>
          <p:cNvSpPr txBox="1"/>
          <p:nvPr/>
        </p:nvSpPr>
        <p:spPr>
          <a:xfrm>
            <a:off x="670953" y="2679700"/>
            <a:ext cx="6801613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/>
              <a:t>16. a) </a:t>
            </a:r>
            <a:r>
              <a:rPr dirty="0" err="1"/>
              <a:t>ピアノを</a:t>
            </a:r>
            <a:r>
              <a:rPr dirty="0"/>
              <a:t>　  </a:t>
            </a:r>
            <a:r>
              <a:rPr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</a:t>
            </a:r>
            <a:r>
              <a:rPr dirty="0" err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く</a:t>
            </a:r>
            <a:r>
              <a:rPr dirty="0"/>
              <a:t>。</a:t>
            </a:r>
          </a:p>
        </p:txBody>
      </p:sp>
      <p:sp>
        <p:nvSpPr>
          <p:cNvPr id="43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36" name="b) 線を    く。"/>
          <p:cNvSpPr txBox="1"/>
          <p:nvPr/>
        </p:nvSpPr>
        <p:spPr>
          <a:xfrm>
            <a:off x="1804288" y="4810720"/>
            <a:ext cx="4585108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線を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   く</a:t>
            </a:r>
            <a:r>
              <a:t>。</a:t>
            </a:r>
          </a:p>
        </p:txBody>
      </p:sp>
      <p:sp>
        <p:nvSpPr>
          <p:cNvPr id="437" name="引"/>
          <p:cNvSpPr txBox="1"/>
          <p:nvPr/>
        </p:nvSpPr>
        <p:spPr>
          <a:xfrm>
            <a:off x="40817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引</a:t>
            </a:r>
          </a:p>
        </p:txBody>
      </p:sp>
      <p:sp>
        <p:nvSpPr>
          <p:cNvPr id="438" name="テキスト"/>
          <p:cNvSpPr txBox="1"/>
          <p:nvPr/>
        </p:nvSpPr>
        <p:spPr>
          <a:xfrm>
            <a:off x="5187082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41" name="せん"/>
          <p:cNvSpPr txBox="1"/>
          <p:nvPr/>
        </p:nvSpPr>
        <p:spPr>
          <a:xfrm>
            <a:off x="2635250" y="44120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せん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26CDAADD-4E9F-1A4B-944D-CF56F9F7801F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7541"/>
              <a:gd name="adj2" fmla="val 77966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ａの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（ａとｂの□の漢字は同じ読みです）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6941AF7-A9C6-9F46-9328-C474A56380A1}"/>
              </a:ext>
            </a:extLst>
          </p:cNvPr>
          <p:cNvSpPr txBox="1"/>
          <p:nvPr/>
        </p:nvSpPr>
        <p:spPr>
          <a:xfrm>
            <a:off x="5762900" y="338860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16. a) ピアノを    く。"/>
          <p:cNvSpPr txBox="1"/>
          <p:nvPr/>
        </p:nvSpPr>
        <p:spPr>
          <a:xfrm>
            <a:off x="670953" y="2679700"/>
            <a:ext cx="6801613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16. a) ピアノを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く</a:t>
            </a:r>
            <a:r>
              <a:t>。</a:t>
            </a:r>
          </a:p>
        </p:txBody>
      </p:sp>
      <p:sp>
        <p:nvSpPr>
          <p:cNvPr id="444" name="b) 線を    く。"/>
          <p:cNvSpPr txBox="1"/>
          <p:nvPr/>
        </p:nvSpPr>
        <p:spPr>
          <a:xfrm>
            <a:off x="1804288" y="4810720"/>
            <a:ext cx="4585108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線を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   く</a:t>
            </a:r>
            <a:r>
              <a:t>。</a:t>
            </a:r>
          </a:p>
        </p:txBody>
      </p:sp>
      <p:sp>
        <p:nvSpPr>
          <p:cNvPr id="445" name="引"/>
          <p:cNvSpPr txBox="1"/>
          <p:nvPr/>
        </p:nvSpPr>
        <p:spPr>
          <a:xfrm>
            <a:off x="4081775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引</a:t>
            </a:r>
          </a:p>
        </p:txBody>
      </p:sp>
      <p:sp>
        <p:nvSpPr>
          <p:cNvPr id="446" name="弾"/>
          <p:cNvSpPr txBox="1"/>
          <p:nvPr/>
        </p:nvSpPr>
        <p:spPr>
          <a:xfrm>
            <a:off x="5186675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弾</a:t>
            </a:r>
          </a:p>
        </p:txBody>
      </p:sp>
      <p:sp>
        <p:nvSpPr>
          <p:cNvPr id="447" name="せん"/>
          <p:cNvSpPr txBox="1"/>
          <p:nvPr/>
        </p:nvSpPr>
        <p:spPr>
          <a:xfrm>
            <a:off x="2635250" y="44120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せん</a:t>
            </a:r>
          </a:p>
        </p:txBody>
      </p:sp>
      <p:sp>
        <p:nvSpPr>
          <p:cNvPr id="448" name="ひ"/>
          <p:cNvSpPr txBox="1"/>
          <p:nvPr/>
        </p:nvSpPr>
        <p:spPr>
          <a:xfrm>
            <a:off x="5080376" y="20068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ひ</a:t>
            </a:r>
          </a:p>
        </p:txBody>
      </p:sp>
      <p:sp>
        <p:nvSpPr>
          <p:cNvPr id="449" name="次の問題へ"/>
          <p:cNvSpPr/>
          <p:nvPr/>
        </p:nvSpPr>
        <p:spPr>
          <a:xfrm>
            <a:off x="9522916" y="82296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50" name="あと５問"/>
          <p:cNvSpPr txBox="1"/>
          <p:nvPr/>
        </p:nvSpPr>
        <p:spPr>
          <a:xfrm>
            <a:off x="9886769" y="7848870"/>
            <a:ext cx="15367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あと５問</a:t>
            </a:r>
          </a:p>
        </p:txBody>
      </p:sp>
      <p:sp>
        <p:nvSpPr>
          <p:cNvPr id="451" name="ひ"/>
          <p:cNvSpPr txBox="1"/>
          <p:nvPr/>
        </p:nvSpPr>
        <p:spPr>
          <a:xfrm>
            <a:off x="3975476" y="41404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ひ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17. a) 新しい委員に    わる。"/>
          <p:cNvSpPr txBox="1"/>
          <p:nvPr/>
        </p:nvSpPr>
        <p:spPr>
          <a:xfrm>
            <a:off x="670953" y="2679700"/>
            <a:ext cx="874014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17. a) 新しい委員に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わる</a:t>
            </a:r>
            <a:r>
              <a:t>。</a:t>
            </a:r>
          </a:p>
        </p:txBody>
      </p:sp>
      <p:sp>
        <p:nvSpPr>
          <p:cNvPr id="454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55" name="b) 信号が青に    わる。"/>
          <p:cNvSpPr txBox="1"/>
          <p:nvPr/>
        </p:nvSpPr>
        <p:spPr>
          <a:xfrm>
            <a:off x="1804288" y="4810720"/>
            <a:ext cx="7023508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信号が青に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   わる</a:t>
            </a:r>
            <a:r>
              <a:t>。</a:t>
            </a:r>
          </a:p>
        </p:txBody>
      </p:sp>
      <p:sp>
        <p:nvSpPr>
          <p:cNvPr id="456" name="変"/>
          <p:cNvSpPr txBox="1"/>
          <p:nvPr/>
        </p:nvSpPr>
        <p:spPr>
          <a:xfrm>
            <a:off x="584834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変</a:t>
            </a:r>
          </a:p>
        </p:txBody>
      </p:sp>
      <p:sp>
        <p:nvSpPr>
          <p:cNvPr id="457" name="テキスト"/>
          <p:cNvSpPr txBox="1"/>
          <p:nvPr/>
        </p:nvSpPr>
        <p:spPr>
          <a:xfrm>
            <a:off x="6482482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60" name="い いん"/>
          <p:cNvSpPr txBox="1"/>
          <p:nvPr/>
        </p:nvSpPr>
        <p:spPr>
          <a:xfrm>
            <a:off x="4591100" y="23419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 いん</a:t>
            </a:r>
          </a:p>
        </p:txBody>
      </p:sp>
      <p:sp>
        <p:nvSpPr>
          <p:cNvPr id="461" name="しんごう"/>
          <p:cNvSpPr txBox="1"/>
          <p:nvPr/>
        </p:nvSpPr>
        <p:spPr>
          <a:xfrm>
            <a:off x="2597150" y="44501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しんごう</a:t>
            </a:r>
          </a:p>
        </p:txBody>
      </p:sp>
      <p:sp>
        <p:nvSpPr>
          <p:cNvPr id="11" name="角丸四角形吹き出し 10">
            <a:extLst>
              <a:ext uri="{FF2B5EF4-FFF2-40B4-BE49-F238E27FC236}">
                <a16:creationId xmlns:a16="http://schemas.microsoft.com/office/drawing/2014/main" id="{52833E90-0E49-A148-ABD0-3540BBBB4303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24071"/>
              <a:gd name="adj2" fmla="val 77966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ａの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（ａとｂの□の漢字は同じ読みです）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C67B09C-9938-B847-BB99-F3512FC3AB9D}"/>
              </a:ext>
            </a:extLst>
          </p:cNvPr>
          <p:cNvSpPr txBox="1"/>
          <p:nvPr/>
        </p:nvSpPr>
        <p:spPr>
          <a:xfrm>
            <a:off x="5762900" y="338860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17. a) 新しい委員に    わる。"/>
          <p:cNvSpPr txBox="1"/>
          <p:nvPr/>
        </p:nvSpPr>
        <p:spPr>
          <a:xfrm>
            <a:off x="670953" y="2679700"/>
            <a:ext cx="874014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17. a) 新しい委員に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わる</a:t>
            </a:r>
            <a:r>
              <a:t>。</a:t>
            </a:r>
          </a:p>
        </p:txBody>
      </p:sp>
      <p:sp>
        <p:nvSpPr>
          <p:cNvPr id="464" name="b) 信号が青に    わる。"/>
          <p:cNvSpPr txBox="1"/>
          <p:nvPr/>
        </p:nvSpPr>
        <p:spPr>
          <a:xfrm>
            <a:off x="1804288" y="4810720"/>
            <a:ext cx="7023508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信号が青に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   わる</a:t>
            </a:r>
            <a:r>
              <a:t>。</a:t>
            </a:r>
          </a:p>
        </p:txBody>
      </p:sp>
      <p:sp>
        <p:nvSpPr>
          <p:cNvPr id="465" name="変"/>
          <p:cNvSpPr txBox="1"/>
          <p:nvPr/>
        </p:nvSpPr>
        <p:spPr>
          <a:xfrm>
            <a:off x="584834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変</a:t>
            </a:r>
          </a:p>
        </p:txBody>
      </p:sp>
      <p:sp>
        <p:nvSpPr>
          <p:cNvPr id="466" name="替"/>
          <p:cNvSpPr txBox="1"/>
          <p:nvPr/>
        </p:nvSpPr>
        <p:spPr>
          <a:xfrm>
            <a:off x="6482075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替</a:t>
            </a:r>
          </a:p>
        </p:txBody>
      </p:sp>
      <p:sp>
        <p:nvSpPr>
          <p:cNvPr id="467" name="い いん"/>
          <p:cNvSpPr txBox="1"/>
          <p:nvPr/>
        </p:nvSpPr>
        <p:spPr>
          <a:xfrm>
            <a:off x="4591100" y="23419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 いん</a:t>
            </a:r>
          </a:p>
        </p:txBody>
      </p:sp>
      <p:sp>
        <p:nvSpPr>
          <p:cNvPr id="468" name="しんごう"/>
          <p:cNvSpPr txBox="1"/>
          <p:nvPr/>
        </p:nvSpPr>
        <p:spPr>
          <a:xfrm>
            <a:off x="2597150" y="44501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しんごう</a:t>
            </a:r>
          </a:p>
        </p:txBody>
      </p:sp>
      <p:sp>
        <p:nvSpPr>
          <p:cNvPr id="469" name="か"/>
          <p:cNvSpPr txBox="1"/>
          <p:nvPr/>
        </p:nvSpPr>
        <p:spPr>
          <a:xfrm>
            <a:off x="6375776" y="20068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  <p:sp>
        <p:nvSpPr>
          <p:cNvPr id="470" name="次の問題へ"/>
          <p:cNvSpPr/>
          <p:nvPr/>
        </p:nvSpPr>
        <p:spPr>
          <a:xfrm>
            <a:off x="9522916" y="82296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71" name="あと４問"/>
          <p:cNvSpPr txBox="1"/>
          <p:nvPr/>
        </p:nvSpPr>
        <p:spPr>
          <a:xfrm>
            <a:off x="9886769" y="7848870"/>
            <a:ext cx="15367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あと４問</a:t>
            </a:r>
          </a:p>
        </p:txBody>
      </p:sp>
      <p:sp>
        <p:nvSpPr>
          <p:cNvPr id="472" name="か"/>
          <p:cNvSpPr txBox="1"/>
          <p:nvPr/>
        </p:nvSpPr>
        <p:spPr>
          <a:xfrm>
            <a:off x="5742050" y="4153180"/>
            <a:ext cx="116510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18. a) このお茶、   くて飲めない。"/>
          <p:cNvSpPr txBox="1"/>
          <p:nvPr/>
        </p:nvSpPr>
        <p:spPr>
          <a:xfrm>
            <a:off x="670953" y="2679700"/>
            <a:ext cx="10365944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18. a) このお茶、 　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くて</a:t>
            </a:r>
            <a:r>
              <a:t>飲めない。</a:t>
            </a:r>
          </a:p>
        </p:txBody>
      </p:sp>
      <p:sp>
        <p:nvSpPr>
          <p:cNvPr id="47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76" name="b) この本、   くてかばんに入らない。"/>
          <p:cNvSpPr txBox="1"/>
          <p:nvPr/>
        </p:nvSpPr>
        <p:spPr>
          <a:xfrm>
            <a:off x="1804288" y="4810720"/>
            <a:ext cx="1108771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この本、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  くて</a:t>
            </a:r>
            <a:r>
              <a:t>かばんに入らない。</a:t>
            </a:r>
          </a:p>
        </p:txBody>
      </p:sp>
      <p:sp>
        <p:nvSpPr>
          <p:cNvPr id="477" name="厚"/>
          <p:cNvSpPr txBox="1"/>
          <p:nvPr/>
        </p:nvSpPr>
        <p:spPr>
          <a:xfrm>
            <a:off x="5124958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厚</a:t>
            </a:r>
          </a:p>
        </p:txBody>
      </p:sp>
      <p:sp>
        <p:nvSpPr>
          <p:cNvPr id="478" name="テキスト"/>
          <p:cNvSpPr txBox="1"/>
          <p:nvPr/>
        </p:nvSpPr>
        <p:spPr>
          <a:xfrm>
            <a:off x="574715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9" name="角丸四角形吹き出し 8">
            <a:extLst>
              <a:ext uri="{FF2B5EF4-FFF2-40B4-BE49-F238E27FC236}">
                <a16:creationId xmlns:a16="http://schemas.microsoft.com/office/drawing/2014/main" id="{009566A7-EFED-2241-8B46-4DD10992A42A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14415"/>
              <a:gd name="adj2" fmla="val 7948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ａの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（ａとｂの□の漢字は同じ読みです）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46E344B-E90E-8C40-8DCB-D0E067F47168}"/>
              </a:ext>
            </a:extLst>
          </p:cNvPr>
          <p:cNvSpPr txBox="1"/>
          <p:nvPr/>
        </p:nvSpPr>
        <p:spPr>
          <a:xfrm>
            <a:off x="5762900" y="338860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18. a) このお茶、   くて飲めない。"/>
          <p:cNvSpPr txBox="1"/>
          <p:nvPr/>
        </p:nvSpPr>
        <p:spPr>
          <a:xfrm>
            <a:off x="670953" y="2679700"/>
            <a:ext cx="10365944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18. a) このお茶、 　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くて</a:t>
            </a:r>
            <a:r>
              <a:t>飲めない。</a:t>
            </a:r>
          </a:p>
        </p:txBody>
      </p:sp>
      <p:sp>
        <p:nvSpPr>
          <p:cNvPr id="483" name="b) この本、   くてかばんに入らない。"/>
          <p:cNvSpPr txBox="1"/>
          <p:nvPr/>
        </p:nvSpPr>
        <p:spPr>
          <a:xfrm>
            <a:off x="1804288" y="4810720"/>
            <a:ext cx="1108771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この本、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  くて</a:t>
            </a:r>
            <a:r>
              <a:t>かばんに入らない。</a:t>
            </a:r>
          </a:p>
        </p:txBody>
      </p:sp>
      <p:sp>
        <p:nvSpPr>
          <p:cNvPr id="484" name="厚"/>
          <p:cNvSpPr txBox="1"/>
          <p:nvPr/>
        </p:nvSpPr>
        <p:spPr>
          <a:xfrm>
            <a:off x="5124958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厚</a:t>
            </a:r>
          </a:p>
        </p:txBody>
      </p:sp>
      <p:sp>
        <p:nvSpPr>
          <p:cNvPr id="485" name="熱"/>
          <p:cNvSpPr txBox="1"/>
          <p:nvPr/>
        </p:nvSpPr>
        <p:spPr>
          <a:xfrm>
            <a:off x="5746749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熱</a:t>
            </a:r>
          </a:p>
        </p:txBody>
      </p:sp>
      <p:sp>
        <p:nvSpPr>
          <p:cNvPr id="486" name="あつ"/>
          <p:cNvSpPr txBox="1"/>
          <p:nvPr/>
        </p:nvSpPr>
        <p:spPr>
          <a:xfrm>
            <a:off x="5640450" y="2019580"/>
            <a:ext cx="116510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あつ</a:t>
            </a:r>
          </a:p>
        </p:txBody>
      </p:sp>
      <p:sp>
        <p:nvSpPr>
          <p:cNvPr id="487" name="あつ"/>
          <p:cNvSpPr txBox="1"/>
          <p:nvPr/>
        </p:nvSpPr>
        <p:spPr>
          <a:xfrm>
            <a:off x="5018659" y="41531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あつ</a:t>
            </a:r>
          </a:p>
        </p:txBody>
      </p:sp>
      <p:sp>
        <p:nvSpPr>
          <p:cNvPr id="488" name="次の問題へ"/>
          <p:cNvSpPr/>
          <p:nvPr/>
        </p:nvSpPr>
        <p:spPr>
          <a:xfrm>
            <a:off x="9522916" y="82296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89" name="あと３問"/>
          <p:cNvSpPr txBox="1"/>
          <p:nvPr/>
        </p:nvSpPr>
        <p:spPr>
          <a:xfrm>
            <a:off x="9886769" y="7848870"/>
            <a:ext cx="15367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あと３問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19. a)   のコートを買う。"/>
          <p:cNvSpPr txBox="1"/>
          <p:nvPr/>
        </p:nvSpPr>
        <p:spPr>
          <a:xfrm>
            <a:off x="640867" y="2679700"/>
            <a:ext cx="813115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/>
              <a:t>19. a) 　　</a:t>
            </a:r>
            <a:r>
              <a:rPr dirty="0" err="1"/>
              <a:t>のコートを買う</a:t>
            </a:r>
            <a:r>
              <a:rPr dirty="0"/>
              <a:t>。</a:t>
            </a:r>
          </a:p>
        </p:txBody>
      </p:sp>
      <p:sp>
        <p:nvSpPr>
          <p:cNvPr id="49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93" name="b) りんごの    をむく。"/>
          <p:cNvSpPr txBox="1"/>
          <p:nvPr/>
        </p:nvSpPr>
        <p:spPr>
          <a:xfrm>
            <a:off x="1804288" y="4810720"/>
            <a:ext cx="7023508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りんごの　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 </a:t>
            </a:r>
            <a:r>
              <a:t>をむく。</a:t>
            </a:r>
          </a:p>
        </p:txBody>
      </p:sp>
      <p:sp>
        <p:nvSpPr>
          <p:cNvPr id="494" name="皮"/>
          <p:cNvSpPr txBox="1"/>
          <p:nvPr/>
        </p:nvSpPr>
        <p:spPr>
          <a:xfrm>
            <a:off x="5239258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皮</a:t>
            </a:r>
          </a:p>
        </p:txBody>
      </p:sp>
      <p:sp>
        <p:nvSpPr>
          <p:cNvPr id="495" name="テキスト"/>
          <p:cNvSpPr txBox="1"/>
          <p:nvPr/>
        </p:nvSpPr>
        <p:spPr>
          <a:xfrm>
            <a:off x="2812182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9" name="角丸四角形吹き出し 8">
            <a:extLst>
              <a:ext uri="{FF2B5EF4-FFF2-40B4-BE49-F238E27FC236}">
                <a16:creationId xmlns:a16="http://schemas.microsoft.com/office/drawing/2014/main" id="{318620CE-D5AA-A046-BB18-3D743F7B4DC8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-21590"/>
              <a:gd name="adj2" fmla="val 77966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ａの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（ａとｂの□の漢字は同じ読みです）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283CA3A-A00B-B441-BC8E-6B21E5528F59}"/>
              </a:ext>
            </a:extLst>
          </p:cNvPr>
          <p:cNvSpPr txBox="1"/>
          <p:nvPr/>
        </p:nvSpPr>
        <p:spPr>
          <a:xfrm>
            <a:off x="5762900" y="338860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19. a)   のコートを買う。"/>
          <p:cNvSpPr txBox="1"/>
          <p:nvPr/>
        </p:nvSpPr>
        <p:spPr>
          <a:xfrm>
            <a:off x="640867" y="2679700"/>
            <a:ext cx="813115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19. a) 　　のコートを買う。</a:t>
            </a:r>
          </a:p>
        </p:txBody>
      </p:sp>
      <p:sp>
        <p:nvSpPr>
          <p:cNvPr id="500" name="b) りんごの    をむく。"/>
          <p:cNvSpPr txBox="1"/>
          <p:nvPr/>
        </p:nvSpPr>
        <p:spPr>
          <a:xfrm>
            <a:off x="1804288" y="4810720"/>
            <a:ext cx="7023508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りんごの　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 </a:t>
            </a:r>
            <a:r>
              <a:t>をむく。</a:t>
            </a:r>
          </a:p>
        </p:txBody>
      </p:sp>
      <p:sp>
        <p:nvSpPr>
          <p:cNvPr id="501" name="皮"/>
          <p:cNvSpPr txBox="1"/>
          <p:nvPr/>
        </p:nvSpPr>
        <p:spPr>
          <a:xfrm>
            <a:off x="5239258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皮</a:t>
            </a:r>
          </a:p>
        </p:txBody>
      </p:sp>
      <p:sp>
        <p:nvSpPr>
          <p:cNvPr id="502" name="革"/>
          <p:cNvSpPr txBox="1"/>
          <p:nvPr/>
        </p:nvSpPr>
        <p:spPr>
          <a:xfrm>
            <a:off x="2811775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革</a:t>
            </a:r>
          </a:p>
        </p:txBody>
      </p:sp>
      <p:sp>
        <p:nvSpPr>
          <p:cNvPr id="503" name="次の問題へ"/>
          <p:cNvSpPr/>
          <p:nvPr/>
        </p:nvSpPr>
        <p:spPr>
          <a:xfrm>
            <a:off x="9522916" y="82296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04" name="あと２問"/>
          <p:cNvSpPr txBox="1"/>
          <p:nvPr/>
        </p:nvSpPr>
        <p:spPr>
          <a:xfrm>
            <a:off x="9886769" y="7848870"/>
            <a:ext cx="15367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あと２問</a:t>
            </a:r>
          </a:p>
        </p:txBody>
      </p:sp>
      <p:sp>
        <p:nvSpPr>
          <p:cNvPr id="505" name="かわ"/>
          <p:cNvSpPr txBox="1"/>
          <p:nvPr/>
        </p:nvSpPr>
        <p:spPr>
          <a:xfrm>
            <a:off x="2705476" y="20322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かわ</a:t>
            </a:r>
          </a:p>
        </p:txBody>
      </p:sp>
      <p:sp>
        <p:nvSpPr>
          <p:cNvPr id="506" name="かわ"/>
          <p:cNvSpPr txBox="1"/>
          <p:nvPr/>
        </p:nvSpPr>
        <p:spPr>
          <a:xfrm>
            <a:off x="5132959" y="41531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かわ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20. a) 感謝のことばを  る。"/>
          <p:cNvSpPr txBox="1"/>
          <p:nvPr/>
        </p:nvSpPr>
        <p:spPr>
          <a:xfrm>
            <a:off x="640867" y="2679700"/>
            <a:ext cx="874075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20. a) 感謝のことばを　　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る</a:t>
            </a:r>
            <a:r>
              <a:t>。</a:t>
            </a:r>
          </a:p>
        </p:txBody>
      </p:sp>
      <p:sp>
        <p:nvSpPr>
          <p:cNvPr id="509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10" name="b) 空港にスーツケースを    る。"/>
          <p:cNvSpPr txBox="1"/>
          <p:nvPr/>
        </p:nvSpPr>
        <p:spPr>
          <a:xfrm>
            <a:off x="1804288" y="4810720"/>
            <a:ext cx="9346084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空港にスーツケースを　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 る</a:t>
            </a:r>
            <a:r>
              <a:t>。</a:t>
            </a:r>
          </a:p>
        </p:txBody>
      </p:sp>
      <p:sp>
        <p:nvSpPr>
          <p:cNvPr id="511" name="送"/>
          <p:cNvSpPr txBox="1"/>
          <p:nvPr/>
        </p:nvSpPr>
        <p:spPr>
          <a:xfrm>
            <a:off x="8795258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送</a:t>
            </a:r>
          </a:p>
        </p:txBody>
      </p:sp>
      <p:sp>
        <p:nvSpPr>
          <p:cNvPr id="512" name="テキスト"/>
          <p:cNvSpPr txBox="1"/>
          <p:nvPr/>
        </p:nvSpPr>
        <p:spPr>
          <a:xfrm>
            <a:off x="7028582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15" name="かんしゃ"/>
          <p:cNvSpPr txBox="1"/>
          <p:nvPr/>
        </p:nvSpPr>
        <p:spPr>
          <a:xfrm>
            <a:off x="2618994" y="23292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かんしゃ</a:t>
            </a:r>
          </a:p>
        </p:txBody>
      </p:sp>
      <p:sp>
        <p:nvSpPr>
          <p:cNvPr id="516" name="くうこう"/>
          <p:cNvSpPr txBox="1"/>
          <p:nvPr/>
        </p:nvSpPr>
        <p:spPr>
          <a:xfrm>
            <a:off x="2632710" y="4424759"/>
            <a:ext cx="130606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くうこう</a:t>
            </a:r>
          </a:p>
        </p:txBody>
      </p:sp>
      <p:sp>
        <p:nvSpPr>
          <p:cNvPr id="11" name="角丸四角形吹き出し 10">
            <a:extLst>
              <a:ext uri="{FF2B5EF4-FFF2-40B4-BE49-F238E27FC236}">
                <a16:creationId xmlns:a16="http://schemas.microsoft.com/office/drawing/2014/main" id="{CD7046D1-F91C-DC4C-B653-CFA3DE8DF6EC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30290"/>
              <a:gd name="adj2" fmla="val 77208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ａの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（ａとｂの□の漢字は同じ読みです）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574053E-6196-F64D-8A70-B40899E765BD}"/>
              </a:ext>
            </a:extLst>
          </p:cNvPr>
          <p:cNvSpPr txBox="1"/>
          <p:nvPr/>
        </p:nvSpPr>
        <p:spPr>
          <a:xfrm>
            <a:off x="5762900" y="338860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20. a) 感謝のことばを  る。"/>
          <p:cNvSpPr txBox="1"/>
          <p:nvPr/>
        </p:nvSpPr>
        <p:spPr>
          <a:xfrm>
            <a:off x="640867" y="2679700"/>
            <a:ext cx="874075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20. a) 感謝のことばを　　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る</a:t>
            </a:r>
            <a:r>
              <a:t>。</a:t>
            </a:r>
          </a:p>
        </p:txBody>
      </p:sp>
      <p:sp>
        <p:nvSpPr>
          <p:cNvPr id="519" name="b) 空港にスーツケースを    る。"/>
          <p:cNvSpPr txBox="1"/>
          <p:nvPr/>
        </p:nvSpPr>
        <p:spPr>
          <a:xfrm>
            <a:off x="1804288" y="4810720"/>
            <a:ext cx="9346084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空港にスーツケースを　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 る</a:t>
            </a:r>
            <a:r>
              <a:t>。</a:t>
            </a:r>
          </a:p>
        </p:txBody>
      </p:sp>
      <p:sp>
        <p:nvSpPr>
          <p:cNvPr id="520" name="送"/>
          <p:cNvSpPr txBox="1"/>
          <p:nvPr/>
        </p:nvSpPr>
        <p:spPr>
          <a:xfrm>
            <a:off x="8795258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送</a:t>
            </a:r>
          </a:p>
        </p:txBody>
      </p:sp>
      <p:sp>
        <p:nvSpPr>
          <p:cNvPr id="521" name="贈"/>
          <p:cNvSpPr txBox="1"/>
          <p:nvPr/>
        </p:nvSpPr>
        <p:spPr>
          <a:xfrm>
            <a:off x="7028175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贈</a:t>
            </a:r>
          </a:p>
        </p:txBody>
      </p:sp>
      <p:sp>
        <p:nvSpPr>
          <p:cNvPr id="522" name="かんしゃ"/>
          <p:cNvSpPr txBox="1"/>
          <p:nvPr/>
        </p:nvSpPr>
        <p:spPr>
          <a:xfrm>
            <a:off x="2618994" y="23292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かんしゃ</a:t>
            </a:r>
          </a:p>
        </p:txBody>
      </p:sp>
      <p:sp>
        <p:nvSpPr>
          <p:cNvPr id="523" name="くうこう"/>
          <p:cNvSpPr txBox="1"/>
          <p:nvPr/>
        </p:nvSpPr>
        <p:spPr>
          <a:xfrm>
            <a:off x="2632710" y="4424759"/>
            <a:ext cx="130606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くうこう</a:t>
            </a:r>
          </a:p>
        </p:txBody>
      </p:sp>
      <p:sp>
        <p:nvSpPr>
          <p:cNvPr id="524" name="おく"/>
          <p:cNvSpPr txBox="1"/>
          <p:nvPr/>
        </p:nvSpPr>
        <p:spPr>
          <a:xfrm>
            <a:off x="8688959" y="41531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おく</a:t>
            </a:r>
          </a:p>
        </p:txBody>
      </p:sp>
      <p:sp>
        <p:nvSpPr>
          <p:cNvPr id="525" name="おく"/>
          <p:cNvSpPr txBox="1"/>
          <p:nvPr/>
        </p:nvSpPr>
        <p:spPr>
          <a:xfrm>
            <a:off x="6921876" y="20322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おく</a:t>
            </a:r>
          </a:p>
        </p:txBody>
      </p:sp>
      <p:sp>
        <p:nvSpPr>
          <p:cNvPr id="526" name="次の問題へ"/>
          <p:cNvSpPr/>
          <p:nvPr/>
        </p:nvSpPr>
        <p:spPr>
          <a:xfrm>
            <a:off x="9522916" y="82296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27" name="あと１問"/>
          <p:cNvSpPr txBox="1"/>
          <p:nvPr/>
        </p:nvSpPr>
        <p:spPr>
          <a:xfrm>
            <a:off x="9886769" y="7848870"/>
            <a:ext cx="15367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あと１問</a:t>
            </a: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21. a) 調査結果を  に分析する。"/>
          <p:cNvSpPr txBox="1"/>
          <p:nvPr/>
        </p:nvSpPr>
        <p:spPr>
          <a:xfrm>
            <a:off x="640867" y="2679700"/>
            <a:ext cx="995995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21. a) 調査結果を　　に分析する。</a:t>
            </a:r>
          </a:p>
        </p:txBody>
      </p:sp>
      <p:sp>
        <p:nvSpPr>
          <p:cNvPr id="530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31" name="b) 使用後は    の場所に戻すこと。"/>
          <p:cNvSpPr txBox="1"/>
          <p:nvPr/>
        </p:nvSpPr>
        <p:spPr>
          <a:xfrm>
            <a:off x="1804288" y="4810720"/>
            <a:ext cx="10071508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使用後は　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 </a:t>
            </a:r>
            <a:r>
              <a:t>の場所に戻すこと。</a:t>
            </a:r>
          </a:p>
        </p:txBody>
      </p:sp>
      <p:sp>
        <p:nvSpPr>
          <p:cNvPr id="532" name="元"/>
          <p:cNvSpPr txBox="1"/>
          <p:nvPr/>
        </p:nvSpPr>
        <p:spPr>
          <a:xfrm>
            <a:off x="5239258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元</a:t>
            </a:r>
          </a:p>
        </p:txBody>
      </p:sp>
      <p:sp>
        <p:nvSpPr>
          <p:cNvPr id="533" name="テキスト"/>
          <p:cNvSpPr txBox="1"/>
          <p:nvPr/>
        </p:nvSpPr>
        <p:spPr>
          <a:xfrm>
            <a:off x="5785764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36" name="ぶんせき"/>
          <p:cNvSpPr txBox="1"/>
          <p:nvPr/>
        </p:nvSpPr>
        <p:spPr>
          <a:xfrm>
            <a:off x="7415022" y="2316559"/>
            <a:ext cx="132435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ぶんせき</a:t>
            </a:r>
          </a:p>
        </p:txBody>
      </p:sp>
      <p:sp>
        <p:nvSpPr>
          <p:cNvPr id="537" name="し よう ご"/>
          <p:cNvSpPr txBox="1"/>
          <p:nvPr/>
        </p:nvSpPr>
        <p:spPr>
          <a:xfrm>
            <a:off x="2800451" y="4424759"/>
            <a:ext cx="1536498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 よう ご</a:t>
            </a:r>
          </a:p>
        </p:txBody>
      </p:sp>
      <p:sp>
        <p:nvSpPr>
          <p:cNvPr id="538" name="もど"/>
          <p:cNvSpPr txBox="1"/>
          <p:nvPr/>
        </p:nvSpPr>
        <p:spPr>
          <a:xfrm>
            <a:off x="8655050" y="44247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もど</a:t>
            </a:r>
          </a:p>
        </p:txBody>
      </p:sp>
      <p:sp>
        <p:nvSpPr>
          <p:cNvPr id="539" name="ちょうさ"/>
          <p:cNvSpPr txBox="1"/>
          <p:nvPr/>
        </p:nvSpPr>
        <p:spPr>
          <a:xfrm>
            <a:off x="2470150" y="23165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ちょうさ</a:t>
            </a:r>
          </a:p>
        </p:txBody>
      </p:sp>
      <p:sp>
        <p:nvSpPr>
          <p:cNvPr id="540" name="けっか"/>
          <p:cNvSpPr txBox="1"/>
          <p:nvPr/>
        </p:nvSpPr>
        <p:spPr>
          <a:xfrm>
            <a:off x="3876294" y="2316559"/>
            <a:ext cx="10287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けっか</a:t>
            </a:r>
          </a:p>
        </p:txBody>
      </p:sp>
      <p:sp>
        <p:nvSpPr>
          <p:cNvPr id="14" name="角丸四角形吹き出し 13">
            <a:extLst>
              <a:ext uri="{FF2B5EF4-FFF2-40B4-BE49-F238E27FC236}">
                <a16:creationId xmlns:a16="http://schemas.microsoft.com/office/drawing/2014/main" id="{E9C15ABC-D5B8-A74E-966D-169B8D50AE22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14742"/>
              <a:gd name="adj2" fmla="val 7948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ａの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（ａとｂの□の漢字は同じ読みです）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ECEDD94-C38E-9949-B8CC-A1F781FA267A}"/>
              </a:ext>
            </a:extLst>
          </p:cNvPr>
          <p:cNvSpPr txBox="1"/>
          <p:nvPr/>
        </p:nvSpPr>
        <p:spPr>
          <a:xfrm>
            <a:off x="5762900" y="338860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21. a) 調査結果を  に分析する。"/>
          <p:cNvSpPr txBox="1"/>
          <p:nvPr/>
        </p:nvSpPr>
        <p:spPr>
          <a:xfrm>
            <a:off x="640867" y="2679700"/>
            <a:ext cx="995995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21. a) 調査結果を　　に分析する。</a:t>
            </a:r>
          </a:p>
        </p:txBody>
      </p:sp>
      <p:sp>
        <p:nvSpPr>
          <p:cNvPr id="543" name="次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544" name="b) 使用後は    の場所に戻すこと。"/>
          <p:cNvSpPr txBox="1"/>
          <p:nvPr/>
        </p:nvSpPr>
        <p:spPr>
          <a:xfrm>
            <a:off x="1804288" y="4810720"/>
            <a:ext cx="10071508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使用後は　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 </a:t>
            </a:r>
            <a:r>
              <a:t>の場所に戻すこと。</a:t>
            </a:r>
          </a:p>
        </p:txBody>
      </p:sp>
      <p:sp>
        <p:nvSpPr>
          <p:cNvPr id="545" name="元"/>
          <p:cNvSpPr txBox="1"/>
          <p:nvPr/>
        </p:nvSpPr>
        <p:spPr>
          <a:xfrm>
            <a:off x="5239258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元</a:t>
            </a:r>
          </a:p>
        </p:txBody>
      </p:sp>
      <p:sp>
        <p:nvSpPr>
          <p:cNvPr id="546" name="基"/>
          <p:cNvSpPr txBox="1"/>
          <p:nvPr/>
        </p:nvSpPr>
        <p:spPr>
          <a:xfrm>
            <a:off x="5785358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基</a:t>
            </a:r>
          </a:p>
        </p:txBody>
      </p:sp>
      <p:sp>
        <p:nvSpPr>
          <p:cNvPr id="547" name="ぶんせき"/>
          <p:cNvSpPr txBox="1"/>
          <p:nvPr/>
        </p:nvSpPr>
        <p:spPr>
          <a:xfrm>
            <a:off x="7415022" y="2316559"/>
            <a:ext cx="132435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ぶんせき</a:t>
            </a:r>
          </a:p>
        </p:txBody>
      </p:sp>
      <p:sp>
        <p:nvSpPr>
          <p:cNvPr id="548" name="し よう ご"/>
          <p:cNvSpPr txBox="1"/>
          <p:nvPr/>
        </p:nvSpPr>
        <p:spPr>
          <a:xfrm>
            <a:off x="2800451" y="4424759"/>
            <a:ext cx="1536498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 よう ご</a:t>
            </a:r>
          </a:p>
        </p:txBody>
      </p:sp>
      <p:sp>
        <p:nvSpPr>
          <p:cNvPr id="549" name="もど"/>
          <p:cNvSpPr txBox="1"/>
          <p:nvPr/>
        </p:nvSpPr>
        <p:spPr>
          <a:xfrm>
            <a:off x="8655050" y="44247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もど</a:t>
            </a:r>
          </a:p>
        </p:txBody>
      </p:sp>
      <p:sp>
        <p:nvSpPr>
          <p:cNvPr id="550" name="ちょうさ"/>
          <p:cNvSpPr txBox="1"/>
          <p:nvPr/>
        </p:nvSpPr>
        <p:spPr>
          <a:xfrm>
            <a:off x="2470150" y="23165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ちょうさ</a:t>
            </a:r>
          </a:p>
        </p:txBody>
      </p:sp>
      <p:sp>
        <p:nvSpPr>
          <p:cNvPr id="551" name="けっか"/>
          <p:cNvSpPr txBox="1"/>
          <p:nvPr/>
        </p:nvSpPr>
        <p:spPr>
          <a:xfrm>
            <a:off x="3876294" y="2316559"/>
            <a:ext cx="10287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けっか</a:t>
            </a:r>
          </a:p>
        </p:txBody>
      </p:sp>
      <p:sp>
        <p:nvSpPr>
          <p:cNvPr id="552" name="もと"/>
          <p:cNvSpPr txBox="1"/>
          <p:nvPr/>
        </p:nvSpPr>
        <p:spPr>
          <a:xfrm>
            <a:off x="5679059" y="20195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もと</a:t>
            </a:r>
          </a:p>
        </p:txBody>
      </p:sp>
      <p:sp>
        <p:nvSpPr>
          <p:cNvPr id="553" name="もと"/>
          <p:cNvSpPr txBox="1"/>
          <p:nvPr/>
        </p:nvSpPr>
        <p:spPr>
          <a:xfrm>
            <a:off x="5132959" y="415318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もと</a:t>
            </a:r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漢字カードは１枚１点です。…"/>
          <p:cNvSpPr txBox="1"/>
          <p:nvPr/>
        </p:nvSpPr>
        <p:spPr>
          <a:xfrm>
            <a:off x="1971547" y="1308100"/>
            <a:ext cx="6400801" cy="238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50000"/>
              </a:lnSpc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漢字カードは１枚１点です。</a:t>
            </a:r>
          </a:p>
          <a:p>
            <a:pPr>
              <a:lnSpc>
                <a:spcPct val="150000"/>
              </a:lnSpc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ぜんぶで何点ですか？</a:t>
            </a:r>
          </a:p>
          <a:p>
            <a:pPr defTabSz="457200">
              <a:lnSpc>
                <a:spcPct val="150000"/>
              </a:lnSpc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>
                <a:solidFill>
                  <a:srgbClr val="000000"/>
                </a:solidFill>
              </a:rPr>
              <a:t>１番点数のよかった人に</a:t>
            </a:r>
          </a:p>
        </p:txBody>
      </p:sp>
      <p:sp>
        <p:nvSpPr>
          <p:cNvPr id="556" name="おめでとう！"/>
          <p:cNvSpPr/>
          <p:nvPr/>
        </p:nvSpPr>
        <p:spPr>
          <a:xfrm>
            <a:off x="6635353" y="4549693"/>
            <a:ext cx="4375547" cy="146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07" y="0"/>
                </a:moveTo>
                <a:cubicBezTo>
                  <a:pt x="2914" y="0"/>
                  <a:pt x="2353" y="1676"/>
                  <a:pt x="2353" y="3744"/>
                </a:cubicBezTo>
                <a:lnTo>
                  <a:pt x="2353" y="12034"/>
                </a:lnTo>
                <a:cubicBezTo>
                  <a:pt x="2353" y="12251"/>
                  <a:pt x="2363" y="12460"/>
                  <a:pt x="2375" y="12666"/>
                </a:cubicBezTo>
                <a:lnTo>
                  <a:pt x="0" y="21600"/>
                </a:lnTo>
                <a:lnTo>
                  <a:pt x="3256" y="15609"/>
                </a:lnTo>
                <a:cubicBezTo>
                  <a:pt x="3368" y="15707"/>
                  <a:pt x="3484" y="15779"/>
                  <a:pt x="3607" y="15779"/>
                </a:cubicBezTo>
                <a:lnTo>
                  <a:pt x="20346" y="15779"/>
                </a:lnTo>
                <a:cubicBezTo>
                  <a:pt x="21039" y="15779"/>
                  <a:pt x="21600" y="14102"/>
                  <a:pt x="21600" y="12034"/>
                </a:cubicBezTo>
                <a:lnTo>
                  <a:pt x="21600" y="3744"/>
                </a:lnTo>
                <a:cubicBezTo>
                  <a:pt x="21600" y="1676"/>
                  <a:pt x="21039" y="0"/>
                  <a:pt x="20346" y="0"/>
                </a:cubicBezTo>
                <a:lnTo>
                  <a:pt x="3607" y="0"/>
                </a:lnTo>
                <a:close/>
              </a:path>
            </a:pathLst>
          </a:custGeom>
          <a:solidFill>
            <a:srgbClr val="FF6A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lnSpc>
                <a:spcPct val="80000"/>
              </a:lnSpc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おめでとう！</a:t>
            </a:r>
          </a:p>
        </p:txBody>
      </p:sp>
      <p:pic>
        <p:nvPicPr>
          <p:cNvPr id="557" name="10.jpg" descr="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86173" y="4341316"/>
            <a:ext cx="4468813" cy="4468813"/>
          </a:xfrm>
          <a:prstGeom prst="rect">
            <a:avLst/>
          </a:prstGeom>
          <a:ln w="12700">
            <a:miter lim="400000"/>
          </a:ln>
        </p:spPr>
      </p:pic>
      <p:sp>
        <p:nvSpPr>
          <p:cNvPr id="558" name="&quot;&quot;ハ(^▽^*)パチパチ♪"/>
          <p:cNvSpPr txBox="1"/>
          <p:nvPr/>
        </p:nvSpPr>
        <p:spPr>
          <a:xfrm>
            <a:off x="7749336" y="7519022"/>
            <a:ext cx="4751224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""ハ(^▽^*)パチパチ♪</a:t>
            </a:r>
          </a:p>
        </p:txBody>
      </p:sp>
      <p:sp>
        <p:nvSpPr>
          <p:cNvPr id="559" name="（^o^）// ハクシュー"/>
          <p:cNvSpPr txBox="1"/>
          <p:nvPr/>
        </p:nvSpPr>
        <p:spPr>
          <a:xfrm>
            <a:off x="6058611" y="6874507"/>
            <a:ext cx="5308601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（^o^）// ハクシュー</a:t>
            </a:r>
          </a:p>
        </p:txBody>
      </p:sp>
      <p:sp>
        <p:nvSpPr>
          <p:cNvPr id="560" name="まい"/>
          <p:cNvSpPr txBox="1"/>
          <p:nvPr/>
        </p:nvSpPr>
        <p:spPr>
          <a:xfrm>
            <a:off x="5116649" y="1235764"/>
            <a:ext cx="1011833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まい</a:t>
            </a:r>
            <a:endParaRPr dirty="0"/>
          </a:p>
        </p:txBody>
      </p:sp>
      <p:sp>
        <p:nvSpPr>
          <p:cNvPr id="561" name="てんすう"/>
          <p:cNvSpPr txBox="1"/>
          <p:nvPr/>
        </p:nvSpPr>
        <p:spPr>
          <a:xfrm>
            <a:off x="3300598" y="2870200"/>
            <a:ext cx="1436440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てんすう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1102</Words>
  <Application>Microsoft Macintosh PowerPoint</Application>
  <PresentationFormat>ユーザー設定</PresentationFormat>
  <Paragraphs>398</Paragraphs>
  <Slides>45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45</vt:i4>
      </vt:variant>
    </vt:vector>
  </HeadingPairs>
  <TitlesOfParts>
    <vt:vector size="53" baseType="lpstr">
      <vt:lpstr>Hiragino Kaku Gothic ProN W3</vt:lpstr>
      <vt:lpstr>ヒラギノ角ゴ Pro W3</vt:lpstr>
      <vt:lpstr>ヒラギノ角ゴ ProN W3</vt:lpstr>
      <vt:lpstr>ヒラギノ角ゴ ProN W6</vt:lpstr>
      <vt:lpstr>Arial</vt:lpstr>
      <vt:lpstr>Helvetica Neue Light</vt:lpstr>
      <vt:lpstr>Helvetica Neue Thin</vt:lpstr>
      <vt:lpstr>White</vt:lpstr>
      <vt:lpstr>『INTERMEDIATE KANJI BOOK』VOL.1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『INTERMEDIATE KANJI BOOK』VOL.1</dc:title>
  <cp:lastModifiedBy>Microsoft Office ユーザー</cp:lastModifiedBy>
  <cp:revision>1</cp:revision>
  <dcterms:modified xsi:type="dcterms:W3CDTF">2019-03-01T07:56:44Z</dcterms:modified>
</cp:coreProperties>
</file>