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2"/>
  </p:normalViewPr>
  <p:slideViewPr>
    <p:cSldViewPr snapToGrid="0" snapToObjects="1">
      <p:cViewPr varScale="1">
        <p:scale>
          <a:sx n="96" d="100"/>
          <a:sy n="96" d="100"/>
        </p:scale>
        <p:origin x="176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6" name="Shape 12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&amp;サブタイト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タイトルテキスト</a:t>
            </a:r>
          </a:p>
        </p:txBody>
      </p:sp>
      <p:sp>
        <p:nvSpPr>
          <p:cNvPr id="12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1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横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イメージ"/>
          <p:cNvSpPr>
            <a:spLocks noGrp="1"/>
          </p:cNvSpPr>
          <p:nvPr>
            <p:ph type="pic" idx="13"/>
          </p:nvPr>
        </p:nvSpPr>
        <p:spPr>
          <a:xfrm>
            <a:off x="1625600" y="673100"/>
            <a:ext cx="9753600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タイトルテキスト</a:t>
            </a:r>
          </a:p>
        </p:txBody>
      </p:sp>
      <p:sp>
        <p:nvSpPr>
          <p:cNvPr id="22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2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中央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31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縦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イメージ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タイトルテキスト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タイトルテキスト</a:t>
            </a:r>
          </a:p>
        </p:txBody>
      </p:sp>
      <p:sp>
        <p:nvSpPr>
          <p:cNvPr id="40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1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上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49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&amp;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57" name="本文レベル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58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、箇条書き、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イメージ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67" name="本文レベル1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68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08360" y="9296400"/>
            <a:ext cx="381306" cy="3048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本文レベル1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76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3点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イメージ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イメージ"/>
          <p:cNvSpPr>
            <a:spLocks noGrp="1"/>
          </p:cNvSpPr>
          <p:nvPr>
            <p:ph type="pic" sz="quarter" idx="14"/>
          </p:nvPr>
        </p:nvSpPr>
        <p:spPr>
          <a:xfrm>
            <a:off x="6718300" y="8890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イメージ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572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</a:lstStyle>
          <a:p>
            <a:r>
              <a:t>–Johnny Appleseed</a:t>
            </a:r>
          </a:p>
        </p:txBody>
      </p:sp>
      <p:sp>
        <p:nvSpPr>
          <p:cNvPr id="94" name="“ここに引用を入力してください。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096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/>
            </a:lvl1pPr>
          </a:lstStyle>
          <a:p>
            <a:r>
              <a:t>“ここに引用を入力してください。”</a:t>
            </a:r>
          </a:p>
        </p:txBody>
      </p:sp>
      <p:sp>
        <p:nvSpPr>
          <p:cNvPr id="95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イメージ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 &amp; 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</p:spPr>
        <p:txBody>
          <a:bodyPr/>
          <a:lstStyle>
            <a:lvl1pPr>
              <a:defRPr sz="8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タイトルテキスト</a:t>
            </a:r>
          </a:p>
        </p:txBody>
      </p:sp>
      <p:sp>
        <p:nvSpPr>
          <p:cNvPr id="118" name="本文レベル1…"/>
          <p:cNvSpPr txBox="1">
            <a:spLocks noGrp="1"/>
          </p:cNvSpPr>
          <p:nvPr>
            <p:ph type="body" idx="1"/>
          </p:nvPr>
        </p:nvSpPr>
        <p:spPr>
          <a:xfrm>
            <a:off x="1270000" y="2768600"/>
            <a:ext cx="10464800" cy="5715000"/>
          </a:xfrm>
          <a:prstGeom prst="rect">
            <a:avLst/>
          </a:prstGeom>
        </p:spPr>
        <p:txBody>
          <a:bodyPr/>
          <a:lstStyle>
            <a:lvl1pPr marL="889000" indent="-571500">
              <a:spcBef>
                <a:spcPts val="2400"/>
              </a:spcBef>
              <a:buSzPct val="171000"/>
              <a:defRPr sz="4200">
                <a:latin typeface="Arial"/>
                <a:ea typeface="Arial"/>
                <a:cs typeface="Arial"/>
                <a:sym typeface="Arial"/>
              </a:defRPr>
            </a:lvl1pPr>
            <a:lvl2pPr marL="1333500" indent="-571500">
              <a:spcBef>
                <a:spcPts val="2400"/>
              </a:spcBef>
              <a:buSzPct val="171000"/>
              <a:defRPr sz="4200">
                <a:latin typeface="Arial"/>
                <a:ea typeface="Arial"/>
                <a:cs typeface="Arial"/>
                <a:sym typeface="Arial"/>
              </a:defRPr>
            </a:lvl2pPr>
            <a:lvl3pPr marL="1778000" indent="-571500">
              <a:spcBef>
                <a:spcPts val="2400"/>
              </a:spcBef>
              <a:buSzPct val="171000"/>
              <a:defRPr sz="4200">
                <a:latin typeface="Arial"/>
                <a:ea typeface="Arial"/>
                <a:cs typeface="Arial"/>
                <a:sym typeface="Arial"/>
              </a:defRPr>
            </a:lvl3pPr>
            <a:lvl4pPr marL="2222500" indent="-571500">
              <a:spcBef>
                <a:spcPts val="2400"/>
              </a:spcBef>
              <a:buSzPct val="171000"/>
              <a:defRPr sz="4200">
                <a:latin typeface="Arial"/>
                <a:ea typeface="Arial"/>
                <a:cs typeface="Arial"/>
                <a:sym typeface="Arial"/>
              </a:defRPr>
            </a:lvl4pPr>
            <a:lvl5pPr marL="2667000" indent="-571500">
              <a:spcBef>
                <a:spcPts val="2400"/>
              </a:spcBef>
              <a:buSzPct val="171000"/>
              <a:defRPr sz="42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119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11763" y="9296400"/>
            <a:ext cx="368574" cy="360822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テキスト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タイトルテキスト</a:t>
            </a:r>
          </a:p>
        </p:txBody>
      </p:sp>
      <p:sp>
        <p:nvSpPr>
          <p:cNvPr id="3" name="本文レベル1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『INTERMEDIATE KANJI BOOK』VOL.1"/>
          <p:cNvSpPr txBox="1">
            <a:spLocks noGrp="1"/>
          </p:cNvSpPr>
          <p:nvPr>
            <p:ph type="ctrTitle"/>
          </p:nvPr>
        </p:nvSpPr>
        <p:spPr>
          <a:xfrm>
            <a:off x="1041648" y="1600200"/>
            <a:ext cx="10921504" cy="2591942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</a:lstStyle>
          <a:p>
            <a:pPr>
              <a:defRPr sz="8000"/>
            </a:pPr>
            <a:r>
              <a:rPr sz="4200" dirty="0"/>
              <a:t>『INTERMEDIATE KANJI BOOK』VOL</a:t>
            </a:r>
            <a:r>
              <a:rPr sz="4200"/>
              <a:t>.</a:t>
            </a:r>
            <a:r>
              <a:rPr lang="en-US" altLang="ja-JP" sz="4200"/>
              <a:t>2</a:t>
            </a:r>
            <a:endParaRPr sz="4200" dirty="0"/>
          </a:p>
        </p:txBody>
      </p:sp>
      <p:sp>
        <p:nvSpPr>
          <p:cNvPr id="129" name="L16 グループ練習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3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L16　グループ練習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漢字の表が書かれたワークシートを用意します。"/>
          <p:cNvSpPr txBox="1"/>
          <p:nvPr/>
        </p:nvSpPr>
        <p:spPr>
          <a:xfrm>
            <a:off x="941281" y="1136540"/>
            <a:ext cx="11939832" cy="7489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>
              <a:defRPr sz="42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dirty="0" err="1"/>
              <a:t>漢字の表が書かれたワークシートを用意します</a:t>
            </a:r>
            <a:r>
              <a:rPr dirty="0"/>
              <a:t>。</a:t>
            </a:r>
          </a:p>
        </p:txBody>
      </p:sp>
      <p:sp>
        <p:nvSpPr>
          <p:cNvPr id="132" name="この表を見ながら、みんなで答えを考えます。"/>
          <p:cNvSpPr txBox="1"/>
          <p:nvPr/>
        </p:nvSpPr>
        <p:spPr>
          <a:xfrm>
            <a:off x="1012560" y="7327900"/>
            <a:ext cx="11230357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2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この表を見ながら、みんなで答えを考えます。</a:t>
            </a:r>
          </a:p>
        </p:txBody>
      </p:sp>
      <p:grpSp>
        <p:nvGrpSpPr>
          <p:cNvPr id="135" name="グループ"/>
          <p:cNvGrpSpPr/>
          <p:nvPr/>
        </p:nvGrpSpPr>
        <p:grpSpPr>
          <a:xfrm>
            <a:off x="15829350" y="3971987"/>
            <a:ext cx="2020923" cy="1085427"/>
            <a:chOff x="0" y="0"/>
            <a:chExt cx="2020922" cy="1085426"/>
          </a:xfrm>
        </p:grpSpPr>
        <p:sp>
          <p:nvSpPr>
            <p:cNvPr id="133" name="四角形"/>
            <p:cNvSpPr/>
            <p:nvPr/>
          </p:nvSpPr>
          <p:spPr>
            <a:xfrm>
              <a:off x="0" y="0"/>
              <a:ext cx="2020923" cy="1085427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34" name="単純"/>
            <p:cNvSpPr txBox="1"/>
            <p:nvPr/>
          </p:nvSpPr>
          <p:spPr>
            <a:xfrm>
              <a:off x="0" y="191747"/>
              <a:ext cx="2020923" cy="7019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44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単純</a:t>
              </a:r>
            </a:p>
          </p:txBody>
        </p:sp>
      </p:grpSp>
      <p:sp>
        <p:nvSpPr>
          <p:cNvPr id="136" name="よう い"/>
          <p:cNvSpPr txBox="1"/>
          <p:nvPr/>
        </p:nvSpPr>
        <p:spPr>
          <a:xfrm>
            <a:off x="9268916" y="804496"/>
            <a:ext cx="1431133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よう</a:t>
            </a:r>
            <a:r>
              <a:rPr dirty="0"/>
              <a:t> </a:t>
            </a:r>
            <a:r>
              <a:rPr dirty="0" err="1"/>
              <a:t>い</a:t>
            </a:r>
            <a:endParaRPr dirty="0"/>
          </a:p>
        </p:txBody>
      </p:sp>
      <p:sp>
        <p:nvSpPr>
          <p:cNvPr id="137" name="ひょう"/>
          <p:cNvSpPr txBox="1"/>
          <p:nvPr/>
        </p:nvSpPr>
        <p:spPr>
          <a:xfrm>
            <a:off x="2358897" y="771735"/>
            <a:ext cx="1223693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ひょう</a:t>
            </a:r>
            <a:endParaRPr dirty="0"/>
          </a:p>
        </p:txBody>
      </p:sp>
      <p:sp>
        <p:nvSpPr>
          <p:cNvPr id="138" name="スタート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スタート</a:t>
            </a:r>
          </a:p>
        </p:txBody>
      </p:sp>
      <p:pic>
        <p:nvPicPr>
          <p:cNvPr id="139" name="スクリーンショット 2019-03-20 16.41.45.png" descr="スクリーンショット 2019-03-20 16.41.4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82590" y="2100629"/>
            <a:ext cx="5260300" cy="495514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1. a) 交渉は    裂した。"/>
          <p:cNvSpPr txBox="1"/>
          <p:nvPr/>
        </p:nvSpPr>
        <p:spPr>
          <a:xfrm>
            <a:off x="781049" y="2578100"/>
            <a:ext cx="7323634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1. a) 交渉は　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裂</a:t>
            </a:r>
            <a:r>
              <a:t>した。</a:t>
            </a:r>
          </a:p>
        </p:txBody>
      </p:sp>
      <p:sp>
        <p:nvSpPr>
          <p:cNvPr id="142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143" name="b) 水道管が    裂した。"/>
          <p:cNvSpPr txBox="1"/>
          <p:nvPr/>
        </p:nvSpPr>
        <p:spPr>
          <a:xfrm>
            <a:off x="1537588" y="4709120"/>
            <a:ext cx="709977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水道管が</a:t>
            </a:r>
            <a:r>
              <a:rPr sz="4300"/>
              <a:t>　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裂</a:t>
            </a:r>
            <a:r>
              <a:t>した。</a:t>
            </a:r>
          </a:p>
        </p:txBody>
      </p:sp>
      <p:sp>
        <p:nvSpPr>
          <p:cNvPr id="144" name="テキスト"/>
          <p:cNvSpPr txBox="1"/>
          <p:nvPr/>
        </p:nvSpPr>
        <p:spPr>
          <a:xfrm>
            <a:off x="4388764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145" name="テキスト"/>
          <p:cNvSpPr txBox="1"/>
          <p:nvPr/>
        </p:nvSpPr>
        <p:spPr>
          <a:xfrm>
            <a:off x="4913238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147" name="かん"/>
          <p:cNvSpPr txBox="1"/>
          <p:nvPr/>
        </p:nvSpPr>
        <p:spPr>
          <a:xfrm>
            <a:off x="3575050" y="4526359"/>
            <a:ext cx="7239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かん</a:t>
            </a:r>
          </a:p>
        </p:txBody>
      </p:sp>
      <p:sp>
        <p:nvSpPr>
          <p:cNvPr id="148" name="こうしょう"/>
          <p:cNvSpPr txBox="1"/>
          <p:nvPr/>
        </p:nvSpPr>
        <p:spPr>
          <a:xfrm>
            <a:off x="2183159" y="2392759"/>
            <a:ext cx="1713013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こうしょう</a:t>
            </a:r>
          </a:p>
        </p:txBody>
      </p:sp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9B1CF9D0-09BA-B445-8027-14BD20AB66E4}"/>
              </a:ext>
            </a:extLst>
          </p:cNvPr>
          <p:cNvSpPr/>
          <p:nvPr/>
        </p:nvSpPr>
        <p:spPr>
          <a:xfrm>
            <a:off x="733010" y="903883"/>
            <a:ext cx="9047094" cy="1087477"/>
          </a:xfrm>
          <a:prstGeom prst="wedgeRectCallout">
            <a:avLst>
              <a:gd name="adj1" fmla="val -3840"/>
              <a:gd name="adj2" fmla="val 100783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漢字の表を見て、□に入る漢字を考えましょう</a:t>
            </a: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には違う漢字が入ります）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1. a) 交渉は    裂した。"/>
          <p:cNvSpPr txBox="1"/>
          <p:nvPr/>
        </p:nvSpPr>
        <p:spPr>
          <a:xfrm>
            <a:off x="781049" y="2578100"/>
            <a:ext cx="7323634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1. a) 交渉は　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裂</a:t>
            </a:r>
            <a:r>
              <a:t>した。</a:t>
            </a:r>
          </a:p>
        </p:txBody>
      </p:sp>
      <p:sp>
        <p:nvSpPr>
          <p:cNvPr id="151" name="b) 水道管が    裂した。"/>
          <p:cNvSpPr txBox="1"/>
          <p:nvPr/>
        </p:nvSpPr>
        <p:spPr>
          <a:xfrm>
            <a:off x="1537588" y="4709120"/>
            <a:ext cx="709977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水道管が</a:t>
            </a:r>
            <a:r>
              <a:rPr sz="4300"/>
              <a:t>　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裂</a:t>
            </a:r>
            <a:r>
              <a:t>した。</a:t>
            </a:r>
          </a:p>
        </p:txBody>
      </p:sp>
      <p:sp>
        <p:nvSpPr>
          <p:cNvPr id="152" name="決"/>
          <p:cNvSpPr txBox="1"/>
          <p:nvPr/>
        </p:nvSpPr>
        <p:spPr>
          <a:xfrm>
            <a:off x="4388358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決</a:t>
            </a:r>
          </a:p>
        </p:txBody>
      </p:sp>
      <p:sp>
        <p:nvSpPr>
          <p:cNvPr id="153" name="破"/>
          <p:cNvSpPr txBox="1"/>
          <p:nvPr/>
        </p:nvSpPr>
        <p:spPr>
          <a:xfrm>
            <a:off x="4912831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破</a:t>
            </a:r>
          </a:p>
        </p:txBody>
      </p:sp>
      <p:sp>
        <p:nvSpPr>
          <p:cNvPr id="154" name="かん"/>
          <p:cNvSpPr txBox="1"/>
          <p:nvPr/>
        </p:nvSpPr>
        <p:spPr>
          <a:xfrm>
            <a:off x="3575050" y="4526359"/>
            <a:ext cx="7239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かん</a:t>
            </a:r>
          </a:p>
        </p:txBody>
      </p:sp>
      <p:sp>
        <p:nvSpPr>
          <p:cNvPr id="155" name="こうしょう"/>
          <p:cNvSpPr txBox="1"/>
          <p:nvPr/>
        </p:nvSpPr>
        <p:spPr>
          <a:xfrm>
            <a:off x="2183159" y="2392759"/>
            <a:ext cx="1713013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こうしょう</a:t>
            </a:r>
          </a:p>
        </p:txBody>
      </p:sp>
      <p:sp>
        <p:nvSpPr>
          <p:cNvPr id="156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157" name="あと14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あと14問</a:t>
            </a:r>
          </a:p>
        </p:txBody>
      </p:sp>
      <p:sp>
        <p:nvSpPr>
          <p:cNvPr id="158" name="は   れつ"/>
          <p:cNvSpPr txBox="1"/>
          <p:nvPr/>
        </p:nvSpPr>
        <p:spPr>
          <a:xfrm>
            <a:off x="5220106" y="4127500"/>
            <a:ext cx="1321005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は   れつ</a:t>
            </a:r>
          </a:p>
        </p:txBody>
      </p:sp>
      <p:sp>
        <p:nvSpPr>
          <p:cNvPr id="159" name="けつ  れつ"/>
          <p:cNvSpPr txBox="1"/>
          <p:nvPr/>
        </p:nvSpPr>
        <p:spPr>
          <a:xfrm>
            <a:off x="4626929" y="1968500"/>
            <a:ext cx="1524306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けつ  れつ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2. a) 条約を批    する。"/>
          <p:cNvSpPr txBox="1"/>
          <p:nvPr/>
        </p:nvSpPr>
        <p:spPr>
          <a:xfrm>
            <a:off x="781049" y="2590800"/>
            <a:ext cx="7187693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2. a) 条約を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批    </a:t>
            </a:r>
            <a:r>
              <a:t>する。</a:t>
            </a:r>
          </a:p>
        </p:txBody>
      </p:sp>
      <p:sp>
        <p:nvSpPr>
          <p:cNvPr id="162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163" name="b) 無責任だと批  された。"/>
          <p:cNvSpPr txBox="1"/>
          <p:nvPr/>
        </p:nvSpPr>
        <p:spPr>
          <a:xfrm>
            <a:off x="1537588" y="4709120"/>
            <a:ext cx="8310780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無責任だと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批　 </a:t>
            </a:r>
            <a:r>
              <a:t>された。</a:t>
            </a:r>
          </a:p>
        </p:txBody>
      </p:sp>
      <p:sp>
        <p:nvSpPr>
          <p:cNvPr id="164" name="テキスト"/>
          <p:cNvSpPr txBox="1"/>
          <p:nvPr/>
        </p:nvSpPr>
        <p:spPr>
          <a:xfrm>
            <a:off x="5023764" y="25781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165" name="テキスト"/>
          <p:cNvSpPr txBox="1"/>
          <p:nvPr/>
        </p:nvSpPr>
        <p:spPr>
          <a:xfrm>
            <a:off x="6356756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166" name="む せきにん"/>
          <p:cNvSpPr txBox="1"/>
          <p:nvPr/>
        </p:nvSpPr>
        <p:spPr>
          <a:xfrm>
            <a:off x="2482900" y="4513659"/>
            <a:ext cx="173980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む せきにん</a:t>
            </a:r>
          </a:p>
        </p:txBody>
      </p:sp>
      <p:sp>
        <p:nvSpPr>
          <p:cNvPr id="167" name="じょうやく"/>
          <p:cNvSpPr txBox="1"/>
          <p:nvPr/>
        </p:nvSpPr>
        <p:spPr>
          <a:xfrm>
            <a:off x="2183159" y="2392759"/>
            <a:ext cx="1713013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じょうやく</a:t>
            </a:r>
          </a:p>
        </p:txBody>
      </p:sp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D4D63A85-F24D-B744-985C-29CC80EC8B74}"/>
              </a:ext>
            </a:extLst>
          </p:cNvPr>
          <p:cNvSpPr/>
          <p:nvPr/>
        </p:nvSpPr>
        <p:spPr>
          <a:xfrm>
            <a:off x="733010" y="903883"/>
            <a:ext cx="9047094" cy="1087477"/>
          </a:xfrm>
          <a:prstGeom prst="wedgeRectCallout">
            <a:avLst>
              <a:gd name="adj1" fmla="val 2019"/>
              <a:gd name="adj2" fmla="val 103220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漢字の表を見て、□に入る漢字を考えましょう</a:t>
            </a: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には違う漢字が入ります）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2. a) 条約を批    する。"/>
          <p:cNvSpPr txBox="1"/>
          <p:nvPr/>
        </p:nvSpPr>
        <p:spPr>
          <a:xfrm>
            <a:off x="781049" y="2590800"/>
            <a:ext cx="7187693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2. a) 条約を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批    </a:t>
            </a:r>
            <a:r>
              <a:t>する。</a:t>
            </a:r>
          </a:p>
        </p:txBody>
      </p:sp>
      <p:sp>
        <p:nvSpPr>
          <p:cNvPr id="171" name="b) 無責任だと批  された。"/>
          <p:cNvSpPr txBox="1"/>
          <p:nvPr/>
        </p:nvSpPr>
        <p:spPr>
          <a:xfrm>
            <a:off x="1537588" y="4709120"/>
            <a:ext cx="8310780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無責任だと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批　 </a:t>
            </a:r>
            <a:r>
              <a:t>された。</a:t>
            </a:r>
          </a:p>
        </p:txBody>
      </p:sp>
      <p:sp>
        <p:nvSpPr>
          <p:cNvPr id="172" name="准"/>
          <p:cNvSpPr txBox="1"/>
          <p:nvPr/>
        </p:nvSpPr>
        <p:spPr>
          <a:xfrm>
            <a:off x="5023358" y="25781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准</a:t>
            </a:r>
          </a:p>
        </p:txBody>
      </p:sp>
      <p:sp>
        <p:nvSpPr>
          <p:cNvPr id="173" name="判"/>
          <p:cNvSpPr txBox="1"/>
          <p:nvPr/>
        </p:nvSpPr>
        <p:spPr>
          <a:xfrm>
            <a:off x="6356349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判</a:t>
            </a:r>
          </a:p>
        </p:txBody>
      </p:sp>
      <p:sp>
        <p:nvSpPr>
          <p:cNvPr id="174" name="む せきにん"/>
          <p:cNvSpPr txBox="1"/>
          <p:nvPr/>
        </p:nvSpPr>
        <p:spPr>
          <a:xfrm>
            <a:off x="2482900" y="4513659"/>
            <a:ext cx="173980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む せきにん</a:t>
            </a:r>
          </a:p>
        </p:txBody>
      </p:sp>
      <p:sp>
        <p:nvSpPr>
          <p:cNvPr id="175" name="じょうやく"/>
          <p:cNvSpPr txBox="1"/>
          <p:nvPr/>
        </p:nvSpPr>
        <p:spPr>
          <a:xfrm>
            <a:off x="2183159" y="2392759"/>
            <a:ext cx="1713013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じょうやく</a:t>
            </a:r>
          </a:p>
        </p:txBody>
      </p:sp>
      <p:sp>
        <p:nvSpPr>
          <p:cNvPr id="176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177" name="あと13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あと13問</a:t>
            </a:r>
          </a:p>
        </p:txBody>
      </p:sp>
      <p:sp>
        <p:nvSpPr>
          <p:cNvPr id="178" name="ひ じゅん"/>
          <p:cNvSpPr txBox="1"/>
          <p:nvPr/>
        </p:nvSpPr>
        <p:spPr>
          <a:xfrm>
            <a:off x="4481082" y="2006600"/>
            <a:ext cx="14350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ひ じゅん</a:t>
            </a:r>
          </a:p>
        </p:txBody>
      </p:sp>
      <p:sp>
        <p:nvSpPr>
          <p:cNvPr id="179" name="ひ  はん"/>
          <p:cNvSpPr txBox="1"/>
          <p:nvPr/>
        </p:nvSpPr>
        <p:spPr>
          <a:xfrm>
            <a:off x="5759551" y="4140200"/>
            <a:ext cx="1231698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ひ  はん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3. a) 国連に     盟する。"/>
          <p:cNvSpPr txBox="1"/>
          <p:nvPr/>
        </p:nvSpPr>
        <p:spPr>
          <a:xfrm>
            <a:off x="781049" y="2590800"/>
            <a:ext cx="7120028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3. a) 国連に  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盟</a:t>
            </a:r>
            <a:r>
              <a:t>する。</a:t>
            </a:r>
          </a:p>
        </p:txBody>
      </p:sp>
      <p:sp>
        <p:nvSpPr>
          <p:cNvPr id="182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183" name="b) 周辺国と     盟を結ぶ。"/>
          <p:cNvSpPr txBox="1"/>
          <p:nvPr/>
        </p:nvSpPr>
        <p:spPr>
          <a:xfrm>
            <a:off x="1537588" y="4709120"/>
            <a:ext cx="763270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周辺国と  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盟</a:t>
            </a:r>
            <a:r>
              <a:t>を結ぶ。</a:t>
            </a:r>
          </a:p>
        </p:txBody>
      </p:sp>
      <p:sp>
        <p:nvSpPr>
          <p:cNvPr id="184" name="テキスト"/>
          <p:cNvSpPr txBox="1"/>
          <p:nvPr/>
        </p:nvSpPr>
        <p:spPr>
          <a:xfrm>
            <a:off x="4210964" y="25781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185" name="テキスト"/>
          <p:cNvSpPr txBox="1"/>
          <p:nvPr/>
        </p:nvSpPr>
        <p:spPr>
          <a:xfrm>
            <a:off x="4870856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186" name="しゅうへんこく"/>
          <p:cNvSpPr txBox="1"/>
          <p:nvPr/>
        </p:nvSpPr>
        <p:spPr>
          <a:xfrm>
            <a:off x="2134869" y="4513659"/>
            <a:ext cx="223266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しゅうへんこく</a:t>
            </a:r>
          </a:p>
        </p:txBody>
      </p:sp>
      <p:sp>
        <p:nvSpPr>
          <p:cNvPr id="187" name="こくれん"/>
          <p:cNvSpPr txBox="1"/>
          <p:nvPr/>
        </p:nvSpPr>
        <p:spPr>
          <a:xfrm>
            <a:off x="2132359" y="2392759"/>
            <a:ext cx="1713013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こくれん</a:t>
            </a:r>
          </a:p>
        </p:txBody>
      </p:sp>
      <p:sp>
        <p:nvSpPr>
          <p:cNvPr id="188" name="むす"/>
          <p:cNvSpPr txBox="1"/>
          <p:nvPr/>
        </p:nvSpPr>
        <p:spPr>
          <a:xfrm>
            <a:off x="6894859" y="4513659"/>
            <a:ext cx="1394025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むす</a:t>
            </a: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2C17914B-C091-4A45-A6A6-5A50C39EFB0C}"/>
              </a:ext>
            </a:extLst>
          </p:cNvPr>
          <p:cNvSpPr/>
          <p:nvPr/>
        </p:nvSpPr>
        <p:spPr>
          <a:xfrm>
            <a:off x="733010" y="903883"/>
            <a:ext cx="9047094" cy="1087477"/>
          </a:xfrm>
          <a:prstGeom prst="wedgeRectCallout">
            <a:avLst>
              <a:gd name="adj1" fmla="val -6184"/>
              <a:gd name="adj2" fmla="val 104439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漢字の表を見て、□に入る漢字を考えましょう</a:t>
            </a: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には違う漢字が入ります）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3. a) 国連に     盟する。"/>
          <p:cNvSpPr txBox="1"/>
          <p:nvPr/>
        </p:nvSpPr>
        <p:spPr>
          <a:xfrm>
            <a:off x="781049" y="2590800"/>
            <a:ext cx="7120028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3. a) 国連に  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盟</a:t>
            </a:r>
            <a:r>
              <a:t>する。</a:t>
            </a:r>
          </a:p>
        </p:txBody>
      </p:sp>
      <p:sp>
        <p:nvSpPr>
          <p:cNvPr id="192" name="b) 周辺国と     盟を結ぶ。"/>
          <p:cNvSpPr txBox="1"/>
          <p:nvPr/>
        </p:nvSpPr>
        <p:spPr>
          <a:xfrm>
            <a:off x="1537588" y="4709120"/>
            <a:ext cx="763270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周辺国と  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盟</a:t>
            </a:r>
            <a:r>
              <a:t>を結ぶ。</a:t>
            </a:r>
          </a:p>
        </p:txBody>
      </p:sp>
      <p:sp>
        <p:nvSpPr>
          <p:cNvPr id="193" name="加"/>
          <p:cNvSpPr txBox="1"/>
          <p:nvPr/>
        </p:nvSpPr>
        <p:spPr>
          <a:xfrm>
            <a:off x="4210558" y="25781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加</a:t>
            </a:r>
          </a:p>
        </p:txBody>
      </p:sp>
      <p:sp>
        <p:nvSpPr>
          <p:cNvPr id="194" name="同"/>
          <p:cNvSpPr txBox="1"/>
          <p:nvPr/>
        </p:nvSpPr>
        <p:spPr>
          <a:xfrm>
            <a:off x="4870449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同</a:t>
            </a:r>
          </a:p>
        </p:txBody>
      </p:sp>
      <p:sp>
        <p:nvSpPr>
          <p:cNvPr id="195" name="しゅうへんこく"/>
          <p:cNvSpPr txBox="1"/>
          <p:nvPr/>
        </p:nvSpPr>
        <p:spPr>
          <a:xfrm>
            <a:off x="2134869" y="4513659"/>
            <a:ext cx="223266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しゅうへんこく</a:t>
            </a:r>
          </a:p>
        </p:txBody>
      </p:sp>
      <p:sp>
        <p:nvSpPr>
          <p:cNvPr id="196" name="こくれん"/>
          <p:cNvSpPr txBox="1"/>
          <p:nvPr/>
        </p:nvSpPr>
        <p:spPr>
          <a:xfrm>
            <a:off x="2132359" y="2392759"/>
            <a:ext cx="1713013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こくれん</a:t>
            </a:r>
          </a:p>
        </p:txBody>
      </p:sp>
      <p:sp>
        <p:nvSpPr>
          <p:cNvPr id="197" name="むす"/>
          <p:cNvSpPr txBox="1"/>
          <p:nvPr/>
        </p:nvSpPr>
        <p:spPr>
          <a:xfrm>
            <a:off x="6894859" y="4513659"/>
            <a:ext cx="1394025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むす</a:t>
            </a:r>
          </a:p>
        </p:txBody>
      </p:sp>
      <p:sp>
        <p:nvSpPr>
          <p:cNvPr id="198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199" name="あと12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あと12問</a:t>
            </a:r>
          </a:p>
        </p:txBody>
      </p:sp>
      <p:sp>
        <p:nvSpPr>
          <p:cNvPr id="200" name="どう  めい"/>
          <p:cNvSpPr txBox="1"/>
          <p:nvPr/>
        </p:nvSpPr>
        <p:spPr>
          <a:xfrm>
            <a:off x="5035651" y="4152900"/>
            <a:ext cx="1536498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どう  めい</a:t>
            </a:r>
          </a:p>
        </p:txBody>
      </p:sp>
      <p:sp>
        <p:nvSpPr>
          <p:cNvPr id="201" name="か  めい"/>
          <p:cNvSpPr txBox="1"/>
          <p:nvPr/>
        </p:nvSpPr>
        <p:spPr>
          <a:xfrm>
            <a:off x="4629251" y="2019300"/>
            <a:ext cx="1231698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  めい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4. a) 予算を削    する。"/>
          <p:cNvSpPr txBox="1"/>
          <p:nvPr/>
        </p:nvSpPr>
        <p:spPr>
          <a:xfrm>
            <a:off x="781049" y="2590800"/>
            <a:ext cx="7156299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4. a) 予算を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削   </a:t>
            </a:r>
            <a:r>
              <a:rPr sz="56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</a:t>
            </a:r>
            <a:r>
              <a:t>する。</a:t>
            </a:r>
          </a:p>
        </p:txBody>
      </p:sp>
      <p:sp>
        <p:nvSpPr>
          <p:cNvPr id="204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05" name="b) 学生の作文を   削する。"/>
          <p:cNvSpPr txBox="1"/>
          <p:nvPr/>
        </p:nvSpPr>
        <p:spPr>
          <a:xfrm>
            <a:off x="1537588" y="4709120"/>
            <a:ext cx="824291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学生の作文を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削</a:t>
            </a:r>
            <a:r>
              <a:t>する。</a:t>
            </a:r>
          </a:p>
        </p:txBody>
      </p:sp>
      <p:sp>
        <p:nvSpPr>
          <p:cNvPr id="206" name="テキスト"/>
          <p:cNvSpPr txBox="1"/>
          <p:nvPr/>
        </p:nvSpPr>
        <p:spPr>
          <a:xfrm>
            <a:off x="5023764" y="25781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07" name="テキスト"/>
          <p:cNvSpPr txBox="1"/>
          <p:nvPr/>
        </p:nvSpPr>
        <p:spPr>
          <a:xfrm>
            <a:off x="6102756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08" name="よ さん"/>
          <p:cNvSpPr txBox="1"/>
          <p:nvPr/>
        </p:nvSpPr>
        <p:spPr>
          <a:xfrm>
            <a:off x="2183159" y="2392759"/>
            <a:ext cx="1713013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よ さん</a:t>
            </a:r>
          </a:p>
        </p:txBody>
      </p:sp>
      <p:sp>
        <p:nvSpPr>
          <p:cNvPr id="9" name="四角形吹き出し 8">
            <a:extLst>
              <a:ext uri="{FF2B5EF4-FFF2-40B4-BE49-F238E27FC236}">
                <a16:creationId xmlns:a16="http://schemas.microsoft.com/office/drawing/2014/main" id="{8D00C036-F52F-884D-85D5-1404A7718E51}"/>
              </a:ext>
            </a:extLst>
          </p:cNvPr>
          <p:cNvSpPr/>
          <p:nvPr/>
        </p:nvSpPr>
        <p:spPr>
          <a:xfrm>
            <a:off x="733010" y="903883"/>
            <a:ext cx="9047094" cy="1087477"/>
          </a:xfrm>
          <a:prstGeom prst="wedgeRectCallout">
            <a:avLst>
              <a:gd name="adj1" fmla="val 1726"/>
              <a:gd name="adj2" fmla="val 104439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漢字の表を見て、□に入る漢字を考えましょう</a:t>
            </a: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には違う漢字が入ります）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4. a) 予算を削    する。"/>
          <p:cNvSpPr txBox="1"/>
          <p:nvPr/>
        </p:nvSpPr>
        <p:spPr>
          <a:xfrm>
            <a:off x="781049" y="2590800"/>
            <a:ext cx="7156299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4. a) 予算を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削   </a:t>
            </a:r>
            <a:r>
              <a:rPr sz="56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</a:t>
            </a:r>
            <a:r>
              <a:t>する。</a:t>
            </a:r>
          </a:p>
        </p:txBody>
      </p:sp>
      <p:sp>
        <p:nvSpPr>
          <p:cNvPr id="212" name="b) 学生の作文を   削する。"/>
          <p:cNvSpPr txBox="1"/>
          <p:nvPr/>
        </p:nvSpPr>
        <p:spPr>
          <a:xfrm>
            <a:off x="1537588" y="4709120"/>
            <a:ext cx="824291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学生の作文を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削</a:t>
            </a:r>
            <a:r>
              <a:t>する。</a:t>
            </a:r>
          </a:p>
        </p:txBody>
      </p:sp>
      <p:sp>
        <p:nvSpPr>
          <p:cNvPr id="213" name="減"/>
          <p:cNvSpPr txBox="1"/>
          <p:nvPr/>
        </p:nvSpPr>
        <p:spPr>
          <a:xfrm>
            <a:off x="5023358" y="25781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減</a:t>
            </a:r>
          </a:p>
        </p:txBody>
      </p:sp>
      <p:sp>
        <p:nvSpPr>
          <p:cNvPr id="214" name="添"/>
          <p:cNvSpPr txBox="1"/>
          <p:nvPr/>
        </p:nvSpPr>
        <p:spPr>
          <a:xfrm>
            <a:off x="6102349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添</a:t>
            </a:r>
          </a:p>
        </p:txBody>
      </p:sp>
      <p:sp>
        <p:nvSpPr>
          <p:cNvPr id="215" name="よ さん"/>
          <p:cNvSpPr txBox="1"/>
          <p:nvPr/>
        </p:nvSpPr>
        <p:spPr>
          <a:xfrm>
            <a:off x="2183159" y="2392759"/>
            <a:ext cx="1713013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よ さん</a:t>
            </a:r>
          </a:p>
        </p:txBody>
      </p:sp>
      <p:sp>
        <p:nvSpPr>
          <p:cNvPr id="216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217" name="あと11問"/>
          <p:cNvSpPr txBox="1"/>
          <p:nvPr/>
        </p:nvSpPr>
        <p:spPr>
          <a:xfrm>
            <a:off x="9880178" y="7803606"/>
            <a:ext cx="1550244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あと11問</a:t>
            </a:r>
          </a:p>
        </p:txBody>
      </p:sp>
      <p:sp>
        <p:nvSpPr>
          <p:cNvPr id="218" name="さく げん"/>
          <p:cNvSpPr txBox="1"/>
          <p:nvPr/>
        </p:nvSpPr>
        <p:spPr>
          <a:xfrm>
            <a:off x="4309668" y="2019300"/>
            <a:ext cx="1413664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さく げん</a:t>
            </a:r>
          </a:p>
        </p:txBody>
      </p:sp>
      <p:sp>
        <p:nvSpPr>
          <p:cNvPr id="219" name="てん さく"/>
          <p:cNvSpPr txBox="1"/>
          <p:nvPr/>
        </p:nvSpPr>
        <p:spPr>
          <a:xfrm>
            <a:off x="6292900" y="4152900"/>
            <a:ext cx="14350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てん さく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5. a) 医師に余命半年と宣    された。"/>
          <p:cNvSpPr txBox="1"/>
          <p:nvPr/>
        </p:nvSpPr>
        <p:spPr>
          <a:xfrm>
            <a:off x="781049" y="2590800"/>
            <a:ext cx="1081146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5. a) 医師に余命半年と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宣   </a:t>
            </a:r>
            <a:r>
              <a:rPr sz="56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</a:t>
            </a:r>
            <a:r>
              <a:t>された。</a:t>
            </a:r>
          </a:p>
        </p:txBody>
      </p:sp>
      <p:sp>
        <p:nvSpPr>
          <p:cNvPr id="222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23" name="b) テレビCMで新製品を宣  する。"/>
          <p:cNvSpPr txBox="1"/>
          <p:nvPr/>
        </p:nvSpPr>
        <p:spPr>
          <a:xfrm>
            <a:off x="1537588" y="4709120"/>
            <a:ext cx="10566909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テレビCMで新製品を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宣　 </a:t>
            </a:r>
            <a:r>
              <a:t>する。</a:t>
            </a:r>
          </a:p>
        </p:txBody>
      </p:sp>
      <p:sp>
        <p:nvSpPr>
          <p:cNvPr id="224" name="テキスト"/>
          <p:cNvSpPr txBox="1"/>
          <p:nvPr/>
        </p:nvSpPr>
        <p:spPr>
          <a:xfrm>
            <a:off x="8059064" y="2578100"/>
            <a:ext cx="951689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25" name="テキスト"/>
          <p:cNvSpPr txBox="1"/>
          <p:nvPr/>
        </p:nvSpPr>
        <p:spPr>
          <a:xfrm>
            <a:off x="9188856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26" name="い  し"/>
          <p:cNvSpPr txBox="1"/>
          <p:nvPr/>
        </p:nvSpPr>
        <p:spPr>
          <a:xfrm>
            <a:off x="2145059" y="2392759"/>
            <a:ext cx="1713013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い  し</a:t>
            </a:r>
          </a:p>
        </p:txBody>
      </p:sp>
      <p:sp>
        <p:nvSpPr>
          <p:cNvPr id="228" name="よ めい"/>
          <p:cNvSpPr txBox="1"/>
          <p:nvPr/>
        </p:nvSpPr>
        <p:spPr>
          <a:xfrm>
            <a:off x="3973859" y="2392759"/>
            <a:ext cx="1713013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よ めい</a:t>
            </a:r>
          </a:p>
        </p:txBody>
      </p:sp>
      <p:sp>
        <p:nvSpPr>
          <p:cNvPr id="229" name="しん せいひん"/>
          <p:cNvSpPr txBox="1"/>
          <p:nvPr/>
        </p:nvSpPr>
        <p:spPr>
          <a:xfrm>
            <a:off x="5725953" y="4513659"/>
            <a:ext cx="2095204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しん せいひん</a:t>
            </a: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E12AEDF6-72DD-6846-9E82-4CB4D90E9944}"/>
              </a:ext>
            </a:extLst>
          </p:cNvPr>
          <p:cNvSpPr/>
          <p:nvPr/>
        </p:nvSpPr>
        <p:spPr>
          <a:xfrm>
            <a:off x="733010" y="903883"/>
            <a:ext cx="9047094" cy="1087477"/>
          </a:xfrm>
          <a:prstGeom prst="wedgeRectCallout">
            <a:avLst>
              <a:gd name="adj1" fmla="val 36149"/>
              <a:gd name="adj2" fmla="val 102002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漢字の表を見て、□に入る漢字を考えましょう</a:t>
            </a: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には違う漢字が入ります）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5. a) 医師に余命半年と宣    された。"/>
          <p:cNvSpPr txBox="1"/>
          <p:nvPr/>
        </p:nvSpPr>
        <p:spPr>
          <a:xfrm>
            <a:off x="781049" y="2590800"/>
            <a:ext cx="1081146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5. a) 医師に余命半年と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宣   </a:t>
            </a:r>
            <a:r>
              <a:rPr sz="56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</a:t>
            </a:r>
            <a:r>
              <a:t>された。</a:t>
            </a:r>
          </a:p>
        </p:txBody>
      </p:sp>
      <p:sp>
        <p:nvSpPr>
          <p:cNvPr id="232" name="b) テレビCMで新製品を宣  する。"/>
          <p:cNvSpPr txBox="1"/>
          <p:nvPr/>
        </p:nvSpPr>
        <p:spPr>
          <a:xfrm>
            <a:off x="1537588" y="4709120"/>
            <a:ext cx="10566909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テレビCMで新製品を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宣　 </a:t>
            </a:r>
            <a:r>
              <a:t>する。</a:t>
            </a:r>
          </a:p>
        </p:txBody>
      </p:sp>
      <p:sp>
        <p:nvSpPr>
          <p:cNvPr id="233" name="告"/>
          <p:cNvSpPr txBox="1"/>
          <p:nvPr/>
        </p:nvSpPr>
        <p:spPr>
          <a:xfrm>
            <a:off x="8058658" y="25781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告</a:t>
            </a:r>
          </a:p>
        </p:txBody>
      </p:sp>
      <p:sp>
        <p:nvSpPr>
          <p:cNvPr id="234" name="伝"/>
          <p:cNvSpPr txBox="1"/>
          <p:nvPr/>
        </p:nvSpPr>
        <p:spPr>
          <a:xfrm>
            <a:off x="9188449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伝</a:t>
            </a:r>
          </a:p>
        </p:txBody>
      </p:sp>
      <p:sp>
        <p:nvSpPr>
          <p:cNvPr id="235" name="い  し"/>
          <p:cNvSpPr txBox="1"/>
          <p:nvPr/>
        </p:nvSpPr>
        <p:spPr>
          <a:xfrm>
            <a:off x="2145059" y="2392759"/>
            <a:ext cx="1713013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い  し</a:t>
            </a:r>
          </a:p>
        </p:txBody>
      </p:sp>
      <p:sp>
        <p:nvSpPr>
          <p:cNvPr id="236" name="よ めい"/>
          <p:cNvSpPr txBox="1"/>
          <p:nvPr/>
        </p:nvSpPr>
        <p:spPr>
          <a:xfrm>
            <a:off x="3973859" y="2392759"/>
            <a:ext cx="1713013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よ めい</a:t>
            </a:r>
          </a:p>
        </p:txBody>
      </p:sp>
      <p:sp>
        <p:nvSpPr>
          <p:cNvPr id="237" name="しん せいひん"/>
          <p:cNvSpPr txBox="1"/>
          <p:nvPr/>
        </p:nvSpPr>
        <p:spPr>
          <a:xfrm>
            <a:off x="5725953" y="4513659"/>
            <a:ext cx="2095204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dirty="0" err="1"/>
              <a:t>しん</a:t>
            </a:r>
            <a:r>
              <a:rPr dirty="0"/>
              <a:t> </a:t>
            </a:r>
            <a:r>
              <a:rPr dirty="0" err="1"/>
              <a:t>せいひん</a:t>
            </a:r>
            <a:endParaRPr dirty="0"/>
          </a:p>
        </p:txBody>
      </p:sp>
      <p:sp>
        <p:nvSpPr>
          <p:cNvPr id="238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239" name="あと10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あと10問</a:t>
            </a:r>
          </a:p>
        </p:txBody>
      </p:sp>
      <p:sp>
        <p:nvSpPr>
          <p:cNvPr id="240" name="せん こく"/>
          <p:cNvSpPr txBox="1"/>
          <p:nvPr/>
        </p:nvSpPr>
        <p:spPr>
          <a:xfrm>
            <a:off x="7341920" y="2032000"/>
            <a:ext cx="141976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せん こく</a:t>
            </a:r>
          </a:p>
        </p:txBody>
      </p:sp>
      <p:sp>
        <p:nvSpPr>
          <p:cNvPr id="241" name="せん でん"/>
          <p:cNvSpPr txBox="1"/>
          <p:nvPr/>
        </p:nvSpPr>
        <p:spPr>
          <a:xfrm>
            <a:off x="8431072" y="4140200"/>
            <a:ext cx="1425856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せん でん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6. a) 臨    国会が閉会した。"/>
          <p:cNvSpPr txBox="1"/>
          <p:nvPr/>
        </p:nvSpPr>
        <p:spPr>
          <a:xfrm>
            <a:off x="781049" y="2590800"/>
            <a:ext cx="837306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6. a)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臨   </a:t>
            </a:r>
            <a:r>
              <a:rPr sz="56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</a:t>
            </a:r>
            <a:r>
              <a:t>国会が閉会した。</a:t>
            </a:r>
          </a:p>
        </p:txBody>
      </p:sp>
      <p:sp>
        <p:nvSpPr>
          <p:cNvPr id="244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45" name="b) 核燃料施設で臨  事故が起きた。"/>
          <p:cNvSpPr txBox="1"/>
          <p:nvPr/>
        </p:nvSpPr>
        <p:spPr>
          <a:xfrm>
            <a:off x="1537588" y="4709120"/>
            <a:ext cx="10749180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核燃料施設で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臨　 </a:t>
            </a:r>
            <a:r>
              <a:t>事故が起きた。</a:t>
            </a:r>
          </a:p>
        </p:txBody>
      </p:sp>
      <p:sp>
        <p:nvSpPr>
          <p:cNvPr id="246" name="テキスト"/>
          <p:cNvSpPr txBox="1"/>
          <p:nvPr/>
        </p:nvSpPr>
        <p:spPr>
          <a:xfrm>
            <a:off x="3207664" y="25781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47" name="テキスト"/>
          <p:cNvSpPr txBox="1"/>
          <p:nvPr/>
        </p:nvSpPr>
        <p:spPr>
          <a:xfrm>
            <a:off x="6928256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48" name="かくねんりょう しせつ"/>
          <p:cNvSpPr txBox="1"/>
          <p:nvPr/>
        </p:nvSpPr>
        <p:spPr>
          <a:xfrm>
            <a:off x="2173944" y="4500959"/>
            <a:ext cx="3273128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かくねんりょう しせつ</a:t>
            </a:r>
          </a:p>
        </p:txBody>
      </p:sp>
      <p:sp>
        <p:nvSpPr>
          <p:cNvPr id="250" name="へいかい"/>
          <p:cNvSpPr txBox="1"/>
          <p:nvPr/>
        </p:nvSpPr>
        <p:spPr>
          <a:xfrm>
            <a:off x="5628828" y="2392759"/>
            <a:ext cx="2001144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へいかい</a:t>
            </a:r>
          </a:p>
        </p:txBody>
      </p:sp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68776470-9ED5-7D4D-AB7A-67D43CB52D91}"/>
              </a:ext>
            </a:extLst>
          </p:cNvPr>
          <p:cNvSpPr/>
          <p:nvPr/>
        </p:nvSpPr>
        <p:spPr>
          <a:xfrm>
            <a:off x="733010" y="903883"/>
            <a:ext cx="9047094" cy="1087477"/>
          </a:xfrm>
          <a:prstGeom prst="wedgeRectCallout">
            <a:avLst>
              <a:gd name="adj1" fmla="val -17756"/>
              <a:gd name="adj2" fmla="val 100783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漢字の表を見て、□に入る漢字を考えましょう</a:t>
            </a: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には違う漢字が入ります）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6. a) 臨    国会が閉会した。"/>
          <p:cNvSpPr txBox="1"/>
          <p:nvPr/>
        </p:nvSpPr>
        <p:spPr>
          <a:xfrm>
            <a:off x="781049" y="2590800"/>
            <a:ext cx="837306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6. a)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臨   </a:t>
            </a:r>
            <a:r>
              <a:rPr sz="56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</a:t>
            </a:r>
            <a:r>
              <a:t>国会が閉会した。</a:t>
            </a:r>
          </a:p>
        </p:txBody>
      </p:sp>
      <p:sp>
        <p:nvSpPr>
          <p:cNvPr id="253" name="b) 核燃料施設で臨  事故が起きた。"/>
          <p:cNvSpPr txBox="1"/>
          <p:nvPr/>
        </p:nvSpPr>
        <p:spPr>
          <a:xfrm>
            <a:off x="1537588" y="4709120"/>
            <a:ext cx="10749180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核燃料施設で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臨　 </a:t>
            </a:r>
            <a:r>
              <a:t>事故が起きた。</a:t>
            </a:r>
          </a:p>
        </p:txBody>
      </p:sp>
      <p:sp>
        <p:nvSpPr>
          <p:cNvPr id="254" name="時"/>
          <p:cNvSpPr txBox="1"/>
          <p:nvPr/>
        </p:nvSpPr>
        <p:spPr>
          <a:xfrm>
            <a:off x="3207258" y="25781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時</a:t>
            </a:r>
          </a:p>
        </p:txBody>
      </p:sp>
      <p:sp>
        <p:nvSpPr>
          <p:cNvPr id="255" name="界"/>
          <p:cNvSpPr txBox="1"/>
          <p:nvPr/>
        </p:nvSpPr>
        <p:spPr>
          <a:xfrm>
            <a:off x="6927849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界</a:t>
            </a:r>
          </a:p>
        </p:txBody>
      </p:sp>
      <p:sp>
        <p:nvSpPr>
          <p:cNvPr id="256" name="かくねんりょう しせつ"/>
          <p:cNvSpPr txBox="1"/>
          <p:nvPr/>
        </p:nvSpPr>
        <p:spPr>
          <a:xfrm>
            <a:off x="2173944" y="4500959"/>
            <a:ext cx="3273128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かくねんりょう しせつ</a:t>
            </a:r>
          </a:p>
        </p:txBody>
      </p:sp>
      <p:sp>
        <p:nvSpPr>
          <p:cNvPr id="257" name="へいかい"/>
          <p:cNvSpPr txBox="1"/>
          <p:nvPr/>
        </p:nvSpPr>
        <p:spPr>
          <a:xfrm>
            <a:off x="5628828" y="2392759"/>
            <a:ext cx="2001144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へいかい</a:t>
            </a:r>
          </a:p>
        </p:txBody>
      </p:sp>
      <p:sp>
        <p:nvSpPr>
          <p:cNvPr id="258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259" name="あと９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あと９問</a:t>
            </a:r>
          </a:p>
        </p:txBody>
      </p:sp>
      <p:sp>
        <p:nvSpPr>
          <p:cNvPr id="260" name="りん じ"/>
          <p:cNvSpPr txBox="1"/>
          <p:nvPr/>
        </p:nvSpPr>
        <p:spPr>
          <a:xfrm>
            <a:off x="2503550" y="2019300"/>
            <a:ext cx="1165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りん じ</a:t>
            </a:r>
          </a:p>
        </p:txBody>
      </p:sp>
      <p:sp>
        <p:nvSpPr>
          <p:cNvPr id="261" name="りん かい"/>
          <p:cNvSpPr txBox="1"/>
          <p:nvPr/>
        </p:nvSpPr>
        <p:spPr>
          <a:xfrm>
            <a:off x="6194678" y="4140200"/>
            <a:ext cx="14350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りん かい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7. a) 誓    書にサインする。"/>
          <p:cNvSpPr txBox="1"/>
          <p:nvPr/>
        </p:nvSpPr>
        <p:spPr>
          <a:xfrm>
            <a:off x="781049" y="2590800"/>
            <a:ext cx="8524140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7. a)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誓</a:t>
            </a:r>
            <a:r>
              <a:rPr sz="60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書</a:t>
            </a:r>
            <a:r>
              <a:t>にサインする。</a:t>
            </a:r>
          </a:p>
        </p:txBody>
      </p:sp>
      <p:sp>
        <p:nvSpPr>
          <p:cNvPr id="264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65" name="b) 生徒の代表が選手     誓を行う。"/>
          <p:cNvSpPr txBox="1"/>
          <p:nvPr/>
        </p:nvSpPr>
        <p:spPr>
          <a:xfrm>
            <a:off x="1537588" y="4709120"/>
            <a:ext cx="1007110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生徒の代表が選手  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誓</a:t>
            </a:r>
            <a:r>
              <a:t>を行う。</a:t>
            </a:r>
          </a:p>
        </p:txBody>
      </p:sp>
      <p:sp>
        <p:nvSpPr>
          <p:cNvPr id="266" name="テキスト"/>
          <p:cNvSpPr txBox="1"/>
          <p:nvPr/>
        </p:nvSpPr>
        <p:spPr>
          <a:xfrm>
            <a:off x="3182264" y="25781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67" name="テキスト"/>
          <p:cNvSpPr txBox="1"/>
          <p:nvPr/>
        </p:nvSpPr>
        <p:spPr>
          <a:xfrm>
            <a:off x="7309256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68" name="せい と"/>
          <p:cNvSpPr txBox="1"/>
          <p:nvPr/>
        </p:nvSpPr>
        <p:spPr>
          <a:xfrm>
            <a:off x="2173944" y="4500959"/>
            <a:ext cx="140851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せい と</a:t>
            </a:r>
          </a:p>
        </p:txBody>
      </p:sp>
      <p:sp>
        <p:nvSpPr>
          <p:cNvPr id="270" name="だいひょう"/>
          <p:cNvSpPr txBox="1"/>
          <p:nvPr/>
        </p:nvSpPr>
        <p:spPr>
          <a:xfrm>
            <a:off x="4015444" y="4500959"/>
            <a:ext cx="1691433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だいひょう</a:t>
            </a:r>
          </a:p>
        </p:txBody>
      </p:sp>
      <p:sp>
        <p:nvSpPr>
          <p:cNvPr id="271" name="せんしゅ"/>
          <p:cNvSpPr txBox="1"/>
          <p:nvPr/>
        </p:nvSpPr>
        <p:spPr>
          <a:xfrm>
            <a:off x="5821784" y="4500959"/>
            <a:ext cx="1691432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せんしゅ</a:t>
            </a: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8EBBB1BD-752D-6940-8A58-1545D0259114}"/>
              </a:ext>
            </a:extLst>
          </p:cNvPr>
          <p:cNvSpPr/>
          <p:nvPr/>
        </p:nvSpPr>
        <p:spPr>
          <a:xfrm>
            <a:off x="733010" y="903883"/>
            <a:ext cx="9047094" cy="1087477"/>
          </a:xfrm>
          <a:prstGeom prst="wedgeRectCallout">
            <a:avLst>
              <a:gd name="adj1" fmla="val -17902"/>
              <a:gd name="adj2" fmla="val 103220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漢字の表を見て、□に入る漢字を考えましょう</a:t>
            </a: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には違う漢字が入ります）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7. a) 誓    書にサインする。"/>
          <p:cNvSpPr txBox="1"/>
          <p:nvPr/>
        </p:nvSpPr>
        <p:spPr>
          <a:xfrm>
            <a:off x="781049" y="2590800"/>
            <a:ext cx="8524140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7. a)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誓</a:t>
            </a:r>
            <a:r>
              <a:rPr sz="60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書</a:t>
            </a:r>
            <a:r>
              <a:t>にサインする。</a:t>
            </a:r>
          </a:p>
        </p:txBody>
      </p:sp>
      <p:sp>
        <p:nvSpPr>
          <p:cNvPr id="274" name="b) 生徒の代表が選手     誓を行う。"/>
          <p:cNvSpPr txBox="1"/>
          <p:nvPr/>
        </p:nvSpPr>
        <p:spPr>
          <a:xfrm>
            <a:off x="1537588" y="4709120"/>
            <a:ext cx="1007110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生徒の代表が選手  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誓</a:t>
            </a:r>
            <a:r>
              <a:t>を行う。</a:t>
            </a:r>
          </a:p>
        </p:txBody>
      </p:sp>
      <p:sp>
        <p:nvSpPr>
          <p:cNvPr id="275" name="約"/>
          <p:cNvSpPr txBox="1"/>
          <p:nvPr/>
        </p:nvSpPr>
        <p:spPr>
          <a:xfrm>
            <a:off x="3181858" y="25781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約</a:t>
            </a:r>
          </a:p>
        </p:txBody>
      </p:sp>
      <p:sp>
        <p:nvSpPr>
          <p:cNvPr id="276" name="宣"/>
          <p:cNvSpPr txBox="1"/>
          <p:nvPr/>
        </p:nvSpPr>
        <p:spPr>
          <a:xfrm>
            <a:off x="7308849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宣</a:t>
            </a:r>
          </a:p>
        </p:txBody>
      </p:sp>
      <p:sp>
        <p:nvSpPr>
          <p:cNvPr id="277" name="せい と"/>
          <p:cNvSpPr txBox="1"/>
          <p:nvPr/>
        </p:nvSpPr>
        <p:spPr>
          <a:xfrm>
            <a:off x="2173944" y="4500959"/>
            <a:ext cx="140851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せい と</a:t>
            </a:r>
          </a:p>
        </p:txBody>
      </p:sp>
      <p:sp>
        <p:nvSpPr>
          <p:cNvPr id="278" name="だいひょう"/>
          <p:cNvSpPr txBox="1"/>
          <p:nvPr/>
        </p:nvSpPr>
        <p:spPr>
          <a:xfrm>
            <a:off x="4015444" y="4500959"/>
            <a:ext cx="1691433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だいひょう</a:t>
            </a:r>
          </a:p>
        </p:txBody>
      </p:sp>
      <p:sp>
        <p:nvSpPr>
          <p:cNvPr id="279" name="せんしゅ"/>
          <p:cNvSpPr txBox="1"/>
          <p:nvPr/>
        </p:nvSpPr>
        <p:spPr>
          <a:xfrm>
            <a:off x="5821784" y="4500959"/>
            <a:ext cx="1691432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せんしゅ</a:t>
            </a:r>
          </a:p>
        </p:txBody>
      </p:sp>
      <p:sp>
        <p:nvSpPr>
          <p:cNvPr id="280" name="あと８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あと８問</a:t>
            </a:r>
          </a:p>
        </p:txBody>
      </p:sp>
      <p:sp>
        <p:nvSpPr>
          <p:cNvPr id="281" name="せい  やく  しょ"/>
          <p:cNvSpPr txBox="1"/>
          <p:nvPr/>
        </p:nvSpPr>
        <p:spPr>
          <a:xfrm>
            <a:off x="2394153" y="2019300"/>
            <a:ext cx="2349094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せい  やく  しょ</a:t>
            </a:r>
          </a:p>
        </p:txBody>
      </p:sp>
      <p:sp>
        <p:nvSpPr>
          <p:cNvPr id="282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283" name="せん  せい"/>
          <p:cNvSpPr txBox="1"/>
          <p:nvPr/>
        </p:nvSpPr>
        <p:spPr>
          <a:xfrm>
            <a:off x="7410551" y="4127500"/>
            <a:ext cx="1536498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せん  せい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8. a) ガス爆    が起きた。"/>
          <p:cNvSpPr txBox="1"/>
          <p:nvPr/>
        </p:nvSpPr>
        <p:spPr>
          <a:xfrm>
            <a:off x="781049" y="2590800"/>
            <a:ext cx="7797293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8. a) ガス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爆    </a:t>
            </a:r>
            <a:r>
              <a:t>が起きた。</a:t>
            </a:r>
          </a:p>
        </p:txBody>
      </p:sp>
      <p:sp>
        <p:nvSpPr>
          <p:cNvPr id="286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87" name="b) 橋が爆    された。"/>
          <p:cNvSpPr txBox="1"/>
          <p:nvPr/>
        </p:nvSpPr>
        <p:spPr>
          <a:xfrm>
            <a:off x="1537588" y="4709120"/>
            <a:ext cx="6481167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橋が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爆    </a:t>
            </a:r>
            <a:r>
              <a:t>された。</a:t>
            </a:r>
          </a:p>
        </p:txBody>
      </p:sp>
      <p:sp>
        <p:nvSpPr>
          <p:cNvPr id="288" name="テキスト"/>
          <p:cNvSpPr txBox="1"/>
          <p:nvPr/>
        </p:nvSpPr>
        <p:spPr>
          <a:xfrm>
            <a:off x="4426864" y="25781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89" name="テキスト"/>
          <p:cNvSpPr txBox="1"/>
          <p:nvPr/>
        </p:nvSpPr>
        <p:spPr>
          <a:xfrm>
            <a:off x="4464964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90" name="はし"/>
          <p:cNvSpPr txBox="1"/>
          <p:nvPr/>
        </p:nvSpPr>
        <p:spPr>
          <a:xfrm>
            <a:off x="2021544" y="4500959"/>
            <a:ext cx="140851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はし</a:t>
            </a:r>
          </a:p>
        </p:txBody>
      </p:sp>
      <p:sp>
        <p:nvSpPr>
          <p:cNvPr id="9" name="四角形吹き出し 8">
            <a:extLst>
              <a:ext uri="{FF2B5EF4-FFF2-40B4-BE49-F238E27FC236}">
                <a16:creationId xmlns:a16="http://schemas.microsoft.com/office/drawing/2014/main" id="{07E7C4D5-B044-5F49-A7F4-1377DFCA6B22}"/>
              </a:ext>
            </a:extLst>
          </p:cNvPr>
          <p:cNvSpPr/>
          <p:nvPr/>
        </p:nvSpPr>
        <p:spPr>
          <a:xfrm>
            <a:off x="733010" y="903883"/>
            <a:ext cx="9047094" cy="1087477"/>
          </a:xfrm>
          <a:prstGeom prst="wedgeRectCallout">
            <a:avLst>
              <a:gd name="adj1" fmla="val -3840"/>
              <a:gd name="adj2" fmla="val 100783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漢字の表を見て、□に入る漢字を考えましょう</a:t>
            </a: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には違う漢字が入ります）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8. a) ガス爆    が起きた。"/>
          <p:cNvSpPr txBox="1"/>
          <p:nvPr/>
        </p:nvSpPr>
        <p:spPr>
          <a:xfrm>
            <a:off x="781049" y="2590800"/>
            <a:ext cx="7797293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8. a) ガス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爆    </a:t>
            </a:r>
            <a:r>
              <a:t>が起きた。</a:t>
            </a:r>
          </a:p>
        </p:txBody>
      </p:sp>
      <p:sp>
        <p:nvSpPr>
          <p:cNvPr id="294" name="b) 橋が爆    された。"/>
          <p:cNvSpPr txBox="1"/>
          <p:nvPr/>
        </p:nvSpPr>
        <p:spPr>
          <a:xfrm>
            <a:off x="1537588" y="4709120"/>
            <a:ext cx="6481167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橋が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爆    </a:t>
            </a:r>
            <a:r>
              <a:t>された。</a:t>
            </a:r>
          </a:p>
        </p:txBody>
      </p:sp>
      <p:sp>
        <p:nvSpPr>
          <p:cNvPr id="295" name="発"/>
          <p:cNvSpPr txBox="1"/>
          <p:nvPr/>
        </p:nvSpPr>
        <p:spPr>
          <a:xfrm>
            <a:off x="4426458" y="25781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発</a:t>
            </a:r>
          </a:p>
        </p:txBody>
      </p:sp>
      <p:sp>
        <p:nvSpPr>
          <p:cNvPr id="296" name="撃"/>
          <p:cNvSpPr txBox="1"/>
          <p:nvPr/>
        </p:nvSpPr>
        <p:spPr>
          <a:xfrm>
            <a:off x="4464558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撃</a:t>
            </a:r>
          </a:p>
        </p:txBody>
      </p:sp>
      <p:sp>
        <p:nvSpPr>
          <p:cNvPr id="297" name="はし"/>
          <p:cNvSpPr txBox="1"/>
          <p:nvPr/>
        </p:nvSpPr>
        <p:spPr>
          <a:xfrm>
            <a:off x="2021544" y="4500959"/>
            <a:ext cx="140851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はし</a:t>
            </a:r>
          </a:p>
        </p:txBody>
      </p:sp>
      <p:sp>
        <p:nvSpPr>
          <p:cNvPr id="298" name="あと７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あと７問</a:t>
            </a:r>
          </a:p>
        </p:txBody>
      </p:sp>
      <p:sp>
        <p:nvSpPr>
          <p:cNvPr id="299" name="ばく  はつ"/>
          <p:cNvSpPr txBox="1"/>
          <p:nvPr/>
        </p:nvSpPr>
        <p:spPr>
          <a:xfrm>
            <a:off x="3646271" y="2032000"/>
            <a:ext cx="1521258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ばく  はつ</a:t>
            </a:r>
          </a:p>
        </p:txBody>
      </p:sp>
      <p:sp>
        <p:nvSpPr>
          <p:cNvPr id="300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301" name="ばく げき"/>
          <p:cNvSpPr txBox="1"/>
          <p:nvPr/>
        </p:nvSpPr>
        <p:spPr>
          <a:xfrm>
            <a:off x="3747820" y="4140200"/>
            <a:ext cx="141976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ばく げき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９. a) 核兵器を     絶する。"/>
          <p:cNvSpPr txBox="1"/>
          <p:nvPr/>
        </p:nvSpPr>
        <p:spPr>
          <a:xfrm>
            <a:off x="539749" y="2590800"/>
            <a:ext cx="793872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９. a) 核兵器を  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絶</a:t>
            </a:r>
            <a:r>
              <a:t>する。</a:t>
            </a:r>
          </a:p>
        </p:txBody>
      </p:sp>
      <p:sp>
        <p:nvSpPr>
          <p:cNvPr id="304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05" name="b) ゴリラは絶    の危機にある。"/>
          <p:cNvSpPr txBox="1"/>
          <p:nvPr/>
        </p:nvSpPr>
        <p:spPr>
          <a:xfrm>
            <a:off x="1537588" y="4709120"/>
            <a:ext cx="946150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ゴリラは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絶</a:t>
            </a:r>
            <a:r>
              <a:rPr sz="60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   </a:t>
            </a:r>
            <a:r>
              <a:t>の危機にある。</a:t>
            </a:r>
          </a:p>
        </p:txBody>
      </p:sp>
      <p:sp>
        <p:nvSpPr>
          <p:cNvPr id="306" name="テキスト"/>
          <p:cNvSpPr txBox="1"/>
          <p:nvPr/>
        </p:nvSpPr>
        <p:spPr>
          <a:xfrm>
            <a:off x="4769256" y="25781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07" name="テキスト"/>
          <p:cNvSpPr txBox="1"/>
          <p:nvPr/>
        </p:nvSpPr>
        <p:spPr>
          <a:xfrm>
            <a:off x="5709564" y="4696420"/>
            <a:ext cx="951689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08" name="き  き"/>
          <p:cNvSpPr txBox="1"/>
          <p:nvPr/>
        </p:nvSpPr>
        <p:spPr>
          <a:xfrm>
            <a:off x="7152344" y="4513659"/>
            <a:ext cx="140851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き  き</a:t>
            </a:r>
          </a:p>
        </p:txBody>
      </p:sp>
      <p:sp>
        <p:nvSpPr>
          <p:cNvPr id="310" name="かく へいき"/>
          <p:cNvSpPr txBox="1"/>
          <p:nvPr/>
        </p:nvSpPr>
        <p:spPr>
          <a:xfrm>
            <a:off x="2237444" y="2443559"/>
            <a:ext cx="185544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かく へいき</a:t>
            </a:r>
          </a:p>
        </p:txBody>
      </p:sp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DBD3820E-CAAD-5647-A2F8-5FD1AEE5EAB2}"/>
              </a:ext>
            </a:extLst>
          </p:cNvPr>
          <p:cNvSpPr/>
          <p:nvPr/>
        </p:nvSpPr>
        <p:spPr>
          <a:xfrm>
            <a:off x="733010" y="903883"/>
            <a:ext cx="9047094" cy="1087477"/>
          </a:xfrm>
          <a:prstGeom prst="wedgeRectCallout">
            <a:avLst>
              <a:gd name="adj1" fmla="val -324"/>
              <a:gd name="adj2" fmla="val 103220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漢字の表を見て、□に入る漢字を考えましょう</a:t>
            </a: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には違う漢字が入ります）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９. a) 核兵器を     絶する。"/>
          <p:cNvSpPr txBox="1"/>
          <p:nvPr/>
        </p:nvSpPr>
        <p:spPr>
          <a:xfrm>
            <a:off x="539749" y="2590800"/>
            <a:ext cx="793872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９. a) 核兵器を  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絶</a:t>
            </a:r>
            <a:r>
              <a:t>する。</a:t>
            </a:r>
          </a:p>
        </p:txBody>
      </p:sp>
      <p:sp>
        <p:nvSpPr>
          <p:cNvPr id="313" name="b) ゴリラは絶    の危機にある。"/>
          <p:cNvSpPr txBox="1"/>
          <p:nvPr/>
        </p:nvSpPr>
        <p:spPr>
          <a:xfrm>
            <a:off x="1537588" y="4709120"/>
            <a:ext cx="946150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ゴリラは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絶</a:t>
            </a:r>
            <a:r>
              <a:rPr sz="60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   </a:t>
            </a:r>
            <a:r>
              <a:t>の危機にある。</a:t>
            </a:r>
          </a:p>
        </p:txBody>
      </p:sp>
      <p:sp>
        <p:nvSpPr>
          <p:cNvPr id="314" name="廃"/>
          <p:cNvSpPr txBox="1"/>
          <p:nvPr/>
        </p:nvSpPr>
        <p:spPr>
          <a:xfrm>
            <a:off x="4768849" y="25781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廃</a:t>
            </a:r>
          </a:p>
        </p:txBody>
      </p:sp>
      <p:sp>
        <p:nvSpPr>
          <p:cNvPr id="315" name="滅"/>
          <p:cNvSpPr txBox="1"/>
          <p:nvPr/>
        </p:nvSpPr>
        <p:spPr>
          <a:xfrm>
            <a:off x="5709158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滅</a:t>
            </a:r>
          </a:p>
        </p:txBody>
      </p:sp>
      <p:sp>
        <p:nvSpPr>
          <p:cNvPr id="316" name="き  き"/>
          <p:cNvSpPr txBox="1"/>
          <p:nvPr/>
        </p:nvSpPr>
        <p:spPr>
          <a:xfrm>
            <a:off x="7152344" y="4513659"/>
            <a:ext cx="140851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き  き</a:t>
            </a:r>
          </a:p>
        </p:txBody>
      </p:sp>
      <p:sp>
        <p:nvSpPr>
          <p:cNvPr id="317" name="かく へいき"/>
          <p:cNvSpPr txBox="1"/>
          <p:nvPr/>
        </p:nvSpPr>
        <p:spPr>
          <a:xfrm>
            <a:off x="2237444" y="2443559"/>
            <a:ext cx="185544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かく へいき</a:t>
            </a:r>
          </a:p>
        </p:txBody>
      </p:sp>
      <p:sp>
        <p:nvSpPr>
          <p:cNvPr id="318" name="あと６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あと６問</a:t>
            </a:r>
          </a:p>
        </p:txBody>
      </p:sp>
      <p:sp>
        <p:nvSpPr>
          <p:cNvPr id="319" name="はい ぜつ"/>
          <p:cNvSpPr txBox="1"/>
          <p:nvPr/>
        </p:nvSpPr>
        <p:spPr>
          <a:xfrm>
            <a:off x="4959400" y="2006600"/>
            <a:ext cx="14350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はい ぜつ</a:t>
            </a:r>
          </a:p>
        </p:txBody>
      </p:sp>
      <p:sp>
        <p:nvSpPr>
          <p:cNvPr id="320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321" name="ぜつ めつ"/>
          <p:cNvSpPr txBox="1"/>
          <p:nvPr/>
        </p:nvSpPr>
        <p:spPr>
          <a:xfrm>
            <a:off x="4959400" y="4127500"/>
            <a:ext cx="14350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ぜつ めつ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10. a) 授業料を     除する。"/>
          <p:cNvSpPr txBox="1"/>
          <p:nvPr/>
        </p:nvSpPr>
        <p:spPr>
          <a:xfrm>
            <a:off x="323849" y="2590800"/>
            <a:ext cx="8130135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10. a) 授業料を  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除</a:t>
            </a:r>
            <a:r>
              <a:t>する。</a:t>
            </a:r>
          </a:p>
        </p:txBody>
      </p:sp>
      <p:sp>
        <p:nvSpPr>
          <p:cNvPr id="324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25" name="b) 携帯のマナーモードを     除する。"/>
          <p:cNvSpPr txBox="1"/>
          <p:nvPr/>
        </p:nvSpPr>
        <p:spPr>
          <a:xfrm>
            <a:off x="1537588" y="4709120"/>
            <a:ext cx="1068070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携帯のマナーモードを  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除</a:t>
            </a:r>
            <a:r>
              <a:t>する。</a:t>
            </a:r>
          </a:p>
        </p:txBody>
      </p:sp>
      <p:sp>
        <p:nvSpPr>
          <p:cNvPr id="326" name="テキスト"/>
          <p:cNvSpPr txBox="1"/>
          <p:nvPr/>
        </p:nvSpPr>
        <p:spPr>
          <a:xfrm>
            <a:off x="4769256" y="25781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27" name="テキスト"/>
          <p:cNvSpPr txBox="1"/>
          <p:nvPr/>
        </p:nvSpPr>
        <p:spPr>
          <a:xfrm>
            <a:off x="8503564" y="4696420"/>
            <a:ext cx="951689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28" name="けいたい"/>
          <p:cNvSpPr txBox="1"/>
          <p:nvPr/>
        </p:nvSpPr>
        <p:spPr>
          <a:xfrm>
            <a:off x="2300944" y="4513659"/>
            <a:ext cx="140851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けいたい</a:t>
            </a:r>
          </a:p>
        </p:txBody>
      </p:sp>
      <p:sp>
        <p:nvSpPr>
          <p:cNvPr id="9" name="四角形吹き出し 8">
            <a:extLst>
              <a:ext uri="{FF2B5EF4-FFF2-40B4-BE49-F238E27FC236}">
                <a16:creationId xmlns:a16="http://schemas.microsoft.com/office/drawing/2014/main" id="{2941DE30-3947-3649-B5B2-DDA0DF879D9A}"/>
              </a:ext>
            </a:extLst>
          </p:cNvPr>
          <p:cNvSpPr/>
          <p:nvPr/>
        </p:nvSpPr>
        <p:spPr>
          <a:xfrm>
            <a:off x="733010" y="903883"/>
            <a:ext cx="9047094" cy="1087477"/>
          </a:xfrm>
          <a:prstGeom prst="wedgeRectCallout">
            <a:avLst>
              <a:gd name="adj1" fmla="val -32"/>
              <a:gd name="adj2" fmla="val 104439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漢字の表を見て、□に入る漢字を考えましょう</a:t>
            </a: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には違う漢字が入ります）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10. a) 授業料を     除する。"/>
          <p:cNvSpPr txBox="1"/>
          <p:nvPr/>
        </p:nvSpPr>
        <p:spPr>
          <a:xfrm>
            <a:off x="323849" y="2590800"/>
            <a:ext cx="8130135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10. a) 授業料を  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除</a:t>
            </a:r>
            <a:r>
              <a:t>する。</a:t>
            </a:r>
          </a:p>
        </p:txBody>
      </p:sp>
      <p:sp>
        <p:nvSpPr>
          <p:cNvPr id="332" name="b) 携帯のマナーモードを     除する。"/>
          <p:cNvSpPr txBox="1"/>
          <p:nvPr/>
        </p:nvSpPr>
        <p:spPr>
          <a:xfrm>
            <a:off x="1537588" y="4709120"/>
            <a:ext cx="1068070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携帯のマナーモードを  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除</a:t>
            </a:r>
            <a:r>
              <a:t>する。</a:t>
            </a:r>
          </a:p>
        </p:txBody>
      </p:sp>
      <p:sp>
        <p:nvSpPr>
          <p:cNvPr id="333" name="免"/>
          <p:cNvSpPr txBox="1"/>
          <p:nvPr/>
        </p:nvSpPr>
        <p:spPr>
          <a:xfrm>
            <a:off x="4768849" y="25781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免</a:t>
            </a:r>
          </a:p>
        </p:txBody>
      </p:sp>
      <p:sp>
        <p:nvSpPr>
          <p:cNvPr id="334" name="解"/>
          <p:cNvSpPr txBox="1"/>
          <p:nvPr/>
        </p:nvSpPr>
        <p:spPr>
          <a:xfrm>
            <a:off x="8503158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解</a:t>
            </a:r>
          </a:p>
        </p:txBody>
      </p:sp>
      <p:sp>
        <p:nvSpPr>
          <p:cNvPr id="335" name="けいたい"/>
          <p:cNvSpPr txBox="1"/>
          <p:nvPr/>
        </p:nvSpPr>
        <p:spPr>
          <a:xfrm>
            <a:off x="2300944" y="4513659"/>
            <a:ext cx="140851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けいたい</a:t>
            </a:r>
          </a:p>
        </p:txBody>
      </p:sp>
      <p:sp>
        <p:nvSpPr>
          <p:cNvPr id="336" name="あと５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あと５問</a:t>
            </a:r>
          </a:p>
        </p:txBody>
      </p:sp>
      <p:sp>
        <p:nvSpPr>
          <p:cNvPr id="337" name="めん  じょ"/>
          <p:cNvSpPr txBox="1"/>
          <p:nvPr/>
        </p:nvSpPr>
        <p:spPr>
          <a:xfrm>
            <a:off x="4908651" y="2006600"/>
            <a:ext cx="1536498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めん  じょ</a:t>
            </a:r>
          </a:p>
        </p:txBody>
      </p:sp>
      <p:sp>
        <p:nvSpPr>
          <p:cNvPr id="338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339" name="かい じょ"/>
          <p:cNvSpPr txBox="1"/>
          <p:nvPr/>
        </p:nvSpPr>
        <p:spPr>
          <a:xfrm>
            <a:off x="8731300" y="4140200"/>
            <a:ext cx="14350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かい じょ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11. a) この店の魚は     鮮だ。"/>
          <p:cNvSpPr txBox="1"/>
          <p:nvPr/>
        </p:nvSpPr>
        <p:spPr>
          <a:xfrm>
            <a:off x="387349" y="2590800"/>
            <a:ext cx="8739735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11. a) この店の魚は  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鮮</a:t>
            </a:r>
            <a:r>
              <a:t>だ。</a:t>
            </a:r>
          </a:p>
        </p:txBody>
      </p:sp>
      <p:sp>
        <p:nvSpPr>
          <p:cNvPr id="342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43" name="b) 4K映像の鮮    さに驚いた。"/>
          <p:cNvSpPr txBox="1"/>
          <p:nvPr/>
        </p:nvSpPr>
        <p:spPr>
          <a:xfrm>
            <a:off x="1537588" y="4709120"/>
            <a:ext cx="9059318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4K映像の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鮮</a:t>
            </a:r>
            <a:r>
              <a:rPr sz="59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   </a:t>
            </a:r>
            <a:r>
              <a:t>さに驚いた。</a:t>
            </a:r>
          </a:p>
        </p:txBody>
      </p:sp>
      <p:sp>
        <p:nvSpPr>
          <p:cNvPr id="344" name="テキスト"/>
          <p:cNvSpPr txBox="1"/>
          <p:nvPr/>
        </p:nvSpPr>
        <p:spPr>
          <a:xfrm>
            <a:off x="6026556" y="25781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45" name="テキスト"/>
          <p:cNvSpPr txBox="1"/>
          <p:nvPr/>
        </p:nvSpPr>
        <p:spPr>
          <a:xfrm>
            <a:off x="5900064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46" name="えいぞう"/>
          <p:cNvSpPr txBox="1"/>
          <p:nvPr/>
        </p:nvSpPr>
        <p:spPr>
          <a:xfrm>
            <a:off x="3139144" y="4500959"/>
            <a:ext cx="140851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えいぞう</a:t>
            </a:r>
          </a:p>
        </p:txBody>
      </p:sp>
      <p:sp>
        <p:nvSpPr>
          <p:cNvPr id="348" name="おどろ"/>
          <p:cNvSpPr txBox="1"/>
          <p:nvPr/>
        </p:nvSpPr>
        <p:spPr>
          <a:xfrm>
            <a:off x="7685744" y="4500959"/>
            <a:ext cx="140851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おどろ</a:t>
            </a:r>
          </a:p>
        </p:txBody>
      </p:sp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27680A42-569D-244D-9137-4315288029FC}"/>
              </a:ext>
            </a:extLst>
          </p:cNvPr>
          <p:cNvSpPr/>
          <p:nvPr/>
        </p:nvSpPr>
        <p:spPr>
          <a:xfrm>
            <a:off x="733010" y="903883"/>
            <a:ext cx="9047094" cy="1087477"/>
          </a:xfrm>
          <a:prstGeom prst="wedgeRectCallout">
            <a:avLst>
              <a:gd name="adj1" fmla="val 13884"/>
              <a:gd name="adj2" fmla="val 103220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漢字の表を見て、□に入る漢字を考えましょう</a:t>
            </a: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には違う漢字が入ります）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11. a) この店の魚は     鮮だ。"/>
          <p:cNvSpPr txBox="1"/>
          <p:nvPr/>
        </p:nvSpPr>
        <p:spPr>
          <a:xfrm>
            <a:off x="361949" y="2590800"/>
            <a:ext cx="8739735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11. a) この店の魚は  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鮮</a:t>
            </a:r>
            <a:r>
              <a:t>だ。</a:t>
            </a:r>
          </a:p>
        </p:txBody>
      </p:sp>
      <p:sp>
        <p:nvSpPr>
          <p:cNvPr id="351" name="b) 4K映像の鮮    さに驚いた。"/>
          <p:cNvSpPr txBox="1"/>
          <p:nvPr/>
        </p:nvSpPr>
        <p:spPr>
          <a:xfrm>
            <a:off x="1537588" y="4709120"/>
            <a:ext cx="9059318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4K映像の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鮮</a:t>
            </a:r>
            <a:r>
              <a:rPr sz="59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   </a:t>
            </a:r>
            <a:r>
              <a:t>さに驚いた。</a:t>
            </a:r>
          </a:p>
        </p:txBody>
      </p:sp>
      <p:sp>
        <p:nvSpPr>
          <p:cNvPr id="352" name="新"/>
          <p:cNvSpPr txBox="1"/>
          <p:nvPr/>
        </p:nvSpPr>
        <p:spPr>
          <a:xfrm>
            <a:off x="6026149" y="25781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新</a:t>
            </a:r>
          </a:p>
        </p:txBody>
      </p:sp>
      <p:sp>
        <p:nvSpPr>
          <p:cNvPr id="353" name="明"/>
          <p:cNvSpPr txBox="1"/>
          <p:nvPr/>
        </p:nvSpPr>
        <p:spPr>
          <a:xfrm>
            <a:off x="5899658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明</a:t>
            </a:r>
          </a:p>
        </p:txBody>
      </p:sp>
      <p:sp>
        <p:nvSpPr>
          <p:cNvPr id="354" name="えいぞう"/>
          <p:cNvSpPr txBox="1"/>
          <p:nvPr/>
        </p:nvSpPr>
        <p:spPr>
          <a:xfrm>
            <a:off x="3139144" y="4500959"/>
            <a:ext cx="140851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えいぞう</a:t>
            </a:r>
          </a:p>
        </p:txBody>
      </p:sp>
      <p:sp>
        <p:nvSpPr>
          <p:cNvPr id="355" name="おどろ"/>
          <p:cNvSpPr txBox="1"/>
          <p:nvPr/>
        </p:nvSpPr>
        <p:spPr>
          <a:xfrm>
            <a:off x="7685744" y="4500959"/>
            <a:ext cx="140851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おどろ</a:t>
            </a:r>
          </a:p>
        </p:txBody>
      </p:sp>
      <p:sp>
        <p:nvSpPr>
          <p:cNvPr id="356" name="あと４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あと４問</a:t>
            </a:r>
          </a:p>
        </p:txBody>
      </p:sp>
      <p:sp>
        <p:nvSpPr>
          <p:cNvPr id="357" name="しん  せん"/>
          <p:cNvSpPr txBox="1"/>
          <p:nvPr/>
        </p:nvSpPr>
        <p:spPr>
          <a:xfrm>
            <a:off x="6153251" y="2044700"/>
            <a:ext cx="1536498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しん  せん</a:t>
            </a:r>
          </a:p>
        </p:txBody>
      </p:sp>
      <p:sp>
        <p:nvSpPr>
          <p:cNvPr id="358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359" name="せん  めい"/>
          <p:cNvSpPr txBox="1"/>
          <p:nvPr/>
        </p:nvSpPr>
        <p:spPr>
          <a:xfrm>
            <a:off x="5124551" y="4165600"/>
            <a:ext cx="1536498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せん  めい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12. a) 論文が学会誌に掲    される。"/>
          <p:cNvSpPr txBox="1"/>
          <p:nvPr/>
        </p:nvSpPr>
        <p:spPr>
          <a:xfrm>
            <a:off x="323849" y="2590800"/>
            <a:ext cx="10568535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12. a) 論文が学会誌に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掲</a:t>
            </a:r>
            <a:r>
              <a:rPr sz="60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   </a:t>
            </a:r>
            <a:r>
              <a:t>される。</a:t>
            </a:r>
          </a:p>
        </p:txBody>
      </p:sp>
      <p:sp>
        <p:nvSpPr>
          <p:cNvPr id="362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63" name="b) ポスターを掲  して通知する。"/>
          <p:cNvSpPr txBox="1"/>
          <p:nvPr/>
        </p:nvSpPr>
        <p:spPr>
          <a:xfrm>
            <a:off x="1537588" y="4709120"/>
            <a:ext cx="10035287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ポスターを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掲</a:t>
            </a:r>
            <a:r>
              <a:rPr sz="60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　 </a:t>
            </a:r>
            <a:r>
              <a:t>して通知する。</a:t>
            </a:r>
          </a:p>
        </p:txBody>
      </p:sp>
      <p:sp>
        <p:nvSpPr>
          <p:cNvPr id="364" name="テキスト"/>
          <p:cNvSpPr txBox="1"/>
          <p:nvPr/>
        </p:nvSpPr>
        <p:spPr>
          <a:xfrm>
            <a:off x="7411364" y="2578100"/>
            <a:ext cx="951689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65" name="テキスト"/>
          <p:cNvSpPr txBox="1"/>
          <p:nvPr/>
        </p:nvSpPr>
        <p:spPr>
          <a:xfrm>
            <a:off x="6281064" y="4696420"/>
            <a:ext cx="951689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67" name="ろんぶん"/>
          <p:cNvSpPr txBox="1"/>
          <p:nvPr/>
        </p:nvSpPr>
        <p:spPr>
          <a:xfrm>
            <a:off x="2206491" y="2392759"/>
            <a:ext cx="1373685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ろんぶん</a:t>
            </a:r>
          </a:p>
        </p:txBody>
      </p:sp>
      <p:sp>
        <p:nvSpPr>
          <p:cNvPr id="368" name="つう ち"/>
          <p:cNvSpPr txBox="1"/>
          <p:nvPr/>
        </p:nvSpPr>
        <p:spPr>
          <a:xfrm>
            <a:off x="8328995" y="4540163"/>
            <a:ext cx="1373685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dirty="0" err="1"/>
              <a:t>つう</a:t>
            </a:r>
            <a:r>
              <a:rPr dirty="0"/>
              <a:t> </a:t>
            </a:r>
            <a:r>
              <a:rPr dirty="0" err="1"/>
              <a:t>ち</a:t>
            </a:r>
            <a:endParaRPr dirty="0"/>
          </a:p>
        </p:txBody>
      </p:sp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7ED3016D-4441-B343-BACF-E5260691CCD0}"/>
              </a:ext>
            </a:extLst>
          </p:cNvPr>
          <p:cNvSpPr/>
          <p:nvPr/>
        </p:nvSpPr>
        <p:spPr>
          <a:xfrm>
            <a:off x="733010" y="903883"/>
            <a:ext cx="9047094" cy="1087477"/>
          </a:xfrm>
          <a:prstGeom prst="wedgeRectCallout">
            <a:avLst>
              <a:gd name="adj1" fmla="val 28679"/>
              <a:gd name="adj2" fmla="val 104439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漢字の表を見て、□に入る漢字を考えましょう</a:t>
            </a: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には違う漢字が入ります）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12. a) 論文が学会誌に掲    される。"/>
          <p:cNvSpPr txBox="1"/>
          <p:nvPr/>
        </p:nvSpPr>
        <p:spPr>
          <a:xfrm>
            <a:off x="323849" y="2590800"/>
            <a:ext cx="10568535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12. a) 論文が学会誌に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掲</a:t>
            </a:r>
            <a:r>
              <a:rPr sz="60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   </a:t>
            </a:r>
            <a:r>
              <a:t>される。</a:t>
            </a:r>
          </a:p>
        </p:txBody>
      </p:sp>
      <p:sp>
        <p:nvSpPr>
          <p:cNvPr id="371" name="b) ポスターを掲  して通知する。"/>
          <p:cNvSpPr txBox="1"/>
          <p:nvPr/>
        </p:nvSpPr>
        <p:spPr>
          <a:xfrm>
            <a:off x="1537588" y="4709120"/>
            <a:ext cx="10035287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ポスターを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掲</a:t>
            </a:r>
            <a:r>
              <a:rPr sz="60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　 </a:t>
            </a:r>
            <a:r>
              <a:t>して通知する。</a:t>
            </a:r>
          </a:p>
        </p:txBody>
      </p:sp>
      <p:sp>
        <p:nvSpPr>
          <p:cNvPr id="372" name="載"/>
          <p:cNvSpPr txBox="1"/>
          <p:nvPr/>
        </p:nvSpPr>
        <p:spPr>
          <a:xfrm>
            <a:off x="7410958" y="25781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載</a:t>
            </a:r>
          </a:p>
        </p:txBody>
      </p:sp>
      <p:sp>
        <p:nvSpPr>
          <p:cNvPr id="373" name="示"/>
          <p:cNvSpPr txBox="1"/>
          <p:nvPr/>
        </p:nvSpPr>
        <p:spPr>
          <a:xfrm>
            <a:off x="6280658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示</a:t>
            </a:r>
          </a:p>
        </p:txBody>
      </p:sp>
      <p:sp>
        <p:nvSpPr>
          <p:cNvPr id="374" name="ろんぶん"/>
          <p:cNvSpPr txBox="1"/>
          <p:nvPr/>
        </p:nvSpPr>
        <p:spPr>
          <a:xfrm>
            <a:off x="2206491" y="2392759"/>
            <a:ext cx="1373685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ろんぶん</a:t>
            </a:r>
          </a:p>
        </p:txBody>
      </p:sp>
      <p:sp>
        <p:nvSpPr>
          <p:cNvPr id="375" name="つう ち"/>
          <p:cNvSpPr txBox="1"/>
          <p:nvPr/>
        </p:nvSpPr>
        <p:spPr>
          <a:xfrm>
            <a:off x="8302491" y="4513659"/>
            <a:ext cx="1373685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つう ち</a:t>
            </a:r>
          </a:p>
        </p:txBody>
      </p:sp>
      <p:sp>
        <p:nvSpPr>
          <p:cNvPr id="376" name="あと３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あと３問</a:t>
            </a:r>
          </a:p>
        </p:txBody>
      </p:sp>
      <p:sp>
        <p:nvSpPr>
          <p:cNvPr id="377" name="けい  さい"/>
          <p:cNvSpPr txBox="1"/>
          <p:nvPr/>
        </p:nvSpPr>
        <p:spPr>
          <a:xfrm>
            <a:off x="6648551" y="2044700"/>
            <a:ext cx="1536498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けい  さい</a:t>
            </a:r>
          </a:p>
        </p:txBody>
      </p:sp>
      <p:sp>
        <p:nvSpPr>
          <p:cNvPr id="378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379" name="けい  じ"/>
          <p:cNvSpPr txBox="1"/>
          <p:nvPr/>
        </p:nvSpPr>
        <p:spPr>
          <a:xfrm>
            <a:off x="5607151" y="4140200"/>
            <a:ext cx="1231698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けい  じ</a:t>
            </a: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13. a) 親が     渉しすぎるのはよくない。"/>
          <p:cNvSpPr txBox="1"/>
          <p:nvPr/>
        </p:nvSpPr>
        <p:spPr>
          <a:xfrm>
            <a:off x="323849" y="2590800"/>
            <a:ext cx="1176335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13. a) 親が  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渉</a:t>
            </a:r>
            <a:r>
              <a:t>しすぎるのはよくない。</a:t>
            </a:r>
          </a:p>
        </p:txBody>
      </p:sp>
      <p:sp>
        <p:nvSpPr>
          <p:cNvPr id="382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83" name="b)      渉はうまくいった。"/>
          <p:cNvSpPr txBox="1"/>
          <p:nvPr/>
        </p:nvSpPr>
        <p:spPr>
          <a:xfrm>
            <a:off x="1537588" y="4709120"/>
            <a:ext cx="7614413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  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渉</a:t>
            </a:r>
            <a:r>
              <a:t>はうまくいった。</a:t>
            </a:r>
          </a:p>
        </p:txBody>
      </p:sp>
      <p:sp>
        <p:nvSpPr>
          <p:cNvPr id="384" name="テキスト"/>
          <p:cNvSpPr txBox="1"/>
          <p:nvPr/>
        </p:nvSpPr>
        <p:spPr>
          <a:xfrm>
            <a:off x="3562756" y="25781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85" name="テキスト"/>
          <p:cNvSpPr txBox="1"/>
          <p:nvPr/>
        </p:nvSpPr>
        <p:spPr>
          <a:xfrm>
            <a:off x="2407564" y="4696420"/>
            <a:ext cx="951689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8" name="四角形吹き出し 7">
            <a:extLst>
              <a:ext uri="{FF2B5EF4-FFF2-40B4-BE49-F238E27FC236}">
                <a16:creationId xmlns:a16="http://schemas.microsoft.com/office/drawing/2014/main" id="{FAF8A340-A93A-D444-BB40-B2A5A243EE84}"/>
              </a:ext>
            </a:extLst>
          </p:cNvPr>
          <p:cNvSpPr/>
          <p:nvPr/>
        </p:nvSpPr>
        <p:spPr>
          <a:xfrm>
            <a:off x="733010" y="903883"/>
            <a:ext cx="9047094" cy="1087477"/>
          </a:xfrm>
          <a:prstGeom prst="wedgeRectCallout">
            <a:avLst>
              <a:gd name="adj1" fmla="val -13654"/>
              <a:gd name="adj2" fmla="val 104439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漢字の表を見て、□に入る漢字を考えましょう</a:t>
            </a: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には違う漢字が入ります）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13. a) 親が     渉しすぎるのはよくない。"/>
          <p:cNvSpPr txBox="1"/>
          <p:nvPr/>
        </p:nvSpPr>
        <p:spPr>
          <a:xfrm>
            <a:off x="323849" y="2590800"/>
            <a:ext cx="1176335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13. a) 親が  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渉</a:t>
            </a:r>
            <a:r>
              <a:t>しすぎるのはよくない。</a:t>
            </a:r>
          </a:p>
        </p:txBody>
      </p:sp>
      <p:sp>
        <p:nvSpPr>
          <p:cNvPr id="389" name="b)      渉はうまくいった。"/>
          <p:cNvSpPr txBox="1"/>
          <p:nvPr/>
        </p:nvSpPr>
        <p:spPr>
          <a:xfrm>
            <a:off x="1537588" y="4709120"/>
            <a:ext cx="7614413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  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渉</a:t>
            </a:r>
            <a:r>
              <a:t>はうまくいった。</a:t>
            </a:r>
          </a:p>
        </p:txBody>
      </p:sp>
      <p:sp>
        <p:nvSpPr>
          <p:cNvPr id="390" name="干"/>
          <p:cNvSpPr txBox="1"/>
          <p:nvPr/>
        </p:nvSpPr>
        <p:spPr>
          <a:xfrm>
            <a:off x="3562349" y="25781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干</a:t>
            </a:r>
          </a:p>
        </p:txBody>
      </p:sp>
      <p:sp>
        <p:nvSpPr>
          <p:cNvPr id="391" name="交"/>
          <p:cNvSpPr txBox="1"/>
          <p:nvPr/>
        </p:nvSpPr>
        <p:spPr>
          <a:xfrm>
            <a:off x="2407158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交</a:t>
            </a:r>
          </a:p>
        </p:txBody>
      </p:sp>
      <p:sp>
        <p:nvSpPr>
          <p:cNvPr id="392" name="あと２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あと２問</a:t>
            </a:r>
          </a:p>
        </p:txBody>
      </p:sp>
      <p:sp>
        <p:nvSpPr>
          <p:cNvPr id="393" name="かん しょう"/>
          <p:cNvSpPr txBox="1"/>
          <p:nvPr/>
        </p:nvSpPr>
        <p:spPr>
          <a:xfrm>
            <a:off x="3613200" y="2019300"/>
            <a:ext cx="17398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かん しょう</a:t>
            </a:r>
          </a:p>
        </p:txBody>
      </p:sp>
      <p:sp>
        <p:nvSpPr>
          <p:cNvPr id="394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395" name="こう しょう"/>
          <p:cNvSpPr txBox="1"/>
          <p:nvPr/>
        </p:nvSpPr>
        <p:spPr>
          <a:xfrm>
            <a:off x="2515920" y="4140200"/>
            <a:ext cx="172456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こう しょう</a:t>
            </a: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14. a) 犯人はナイフで脅    した。"/>
          <p:cNvSpPr txBox="1"/>
          <p:nvPr/>
        </p:nvSpPr>
        <p:spPr>
          <a:xfrm>
            <a:off x="323849" y="2590800"/>
            <a:ext cx="10029039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14. a) 犯人はナイフで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脅    </a:t>
            </a:r>
            <a:r>
              <a:t>した。</a:t>
            </a:r>
          </a:p>
        </p:txBody>
      </p:sp>
      <p:sp>
        <p:nvSpPr>
          <p:cNvPr id="398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99" name="b) テロの脅  にさらされる。"/>
          <p:cNvSpPr txBox="1"/>
          <p:nvPr/>
        </p:nvSpPr>
        <p:spPr>
          <a:xfrm>
            <a:off x="1537588" y="4709120"/>
            <a:ext cx="8920380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テロの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脅　 </a:t>
            </a:r>
            <a:r>
              <a:t>にさらされる。</a:t>
            </a:r>
          </a:p>
        </p:txBody>
      </p:sp>
      <p:sp>
        <p:nvSpPr>
          <p:cNvPr id="400" name="テキスト"/>
          <p:cNvSpPr txBox="1"/>
          <p:nvPr/>
        </p:nvSpPr>
        <p:spPr>
          <a:xfrm>
            <a:off x="7421289" y="2578100"/>
            <a:ext cx="951689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01" name="テキスト"/>
          <p:cNvSpPr txBox="1"/>
          <p:nvPr/>
        </p:nvSpPr>
        <p:spPr>
          <a:xfrm>
            <a:off x="5099964" y="4696420"/>
            <a:ext cx="951689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03" name="はんにん"/>
          <p:cNvSpPr txBox="1"/>
          <p:nvPr/>
        </p:nvSpPr>
        <p:spPr>
          <a:xfrm>
            <a:off x="2221966" y="2392759"/>
            <a:ext cx="1373685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はんにん</a:t>
            </a:r>
          </a:p>
        </p:txBody>
      </p:sp>
      <p:sp>
        <p:nvSpPr>
          <p:cNvPr id="9" name="四角形吹き出し 8">
            <a:extLst>
              <a:ext uri="{FF2B5EF4-FFF2-40B4-BE49-F238E27FC236}">
                <a16:creationId xmlns:a16="http://schemas.microsoft.com/office/drawing/2014/main" id="{AD572451-35E1-8846-A485-B16AFDB54045}"/>
              </a:ext>
            </a:extLst>
          </p:cNvPr>
          <p:cNvSpPr/>
          <p:nvPr/>
        </p:nvSpPr>
        <p:spPr>
          <a:xfrm>
            <a:off x="733010" y="903883"/>
            <a:ext cx="9047094" cy="1087477"/>
          </a:xfrm>
          <a:prstGeom prst="wedgeRectCallout">
            <a:avLst>
              <a:gd name="adj1" fmla="val 28825"/>
              <a:gd name="adj2" fmla="val 103220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漢字の表を見て、□に入る漢字を考えましょう</a:t>
            </a: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には違う漢字が入ります）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14. a) 犯人はナイフで脅    した。"/>
          <p:cNvSpPr txBox="1"/>
          <p:nvPr/>
        </p:nvSpPr>
        <p:spPr>
          <a:xfrm>
            <a:off x="323849" y="2590800"/>
            <a:ext cx="10029039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14. a) 犯人はナイフで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脅    </a:t>
            </a:r>
            <a:r>
              <a:t>した。</a:t>
            </a:r>
          </a:p>
        </p:txBody>
      </p:sp>
      <p:sp>
        <p:nvSpPr>
          <p:cNvPr id="406" name="b) テロの脅  にさらされる。"/>
          <p:cNvSpPr txBox="1"/>
          <p:nvPr/>
        </p:nvSpPr>
        <p:spPr>
          <a:xfrm>
            <a:off x="1537588" y="4709120"/>
            <a:ext cx="8920380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テロの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脅　 </a:t>
            </a:r>
            <a:r>
              <a:t>にさらされる。</a:t>
            </a:r>
          </a:p>
        </p:txBody>
      </p:sp>
      <p:sp>
        <p:nvSpPr>
          <p:cNvPr id="407" name="迫"/>
          <p:cNvSpPr txBox="1"/>
          <p:nvPr/>
        </p:nvSpPr>
        <p:spPr>
          <a:xfrm>
            <a:off x="7420883" y="25781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迫</a:t>
            </a:r>
          </a:p>
        </p:txBody>
      </p:sp>
      <p:sp>
        <p:nvSpPr>
          <p:cNvPr id="408" name="威"/>
          <p:cNvSpPr txBox="1"/>
          <p:nvPr/>
        </p:nvSpPr>
        <p:spPr>
          <a:xfrm>
            <a:off x="5099558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威</a:t>
            </a:r>
          </a:p>
        </p:txBody>
      </p:sp>
      <p:sp>
        <p:nvSpPr>
          <p:cNvPr id="409" name="はんにん"/>
          <p:cNvSpPr txBox="1"/>
          <p:nvPr/>
        </p:nvSpPr>
        <p:spPr>
          <a:xfrm>
            <a:off x="2221966" y="2392759"/>
            <a:ext cx="1373685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はんにん</a:t>
            </a:r>
          </a:p>
        </p:txBody>
      </p:sp>
      <p:sp>
        <p:nvSpPr>
          <p:cNvPr id="410" name="あと１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あと１問</a:t>
            </a:r>
          </a:p>
        </p:txBody>
      </p:sp>
      <p:sp>
        <p:nvSpPr>
          <p:cNvPr id="411" name="きょう はく"/>
          <p:cNvSpPr txBox="1"/>
          <p:nvPr/>
        </p:nvSpPr>
        <p:spPr>
          <a:xfrm>
            <a:off x="6458000" y="2019300"/>
            <a:ext cx="17398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きょう はく</a:t>
            </a:r>
          </a:p>
        </p:txBody>
      </p:sp>
      <p:sp>
        <p:nvSpPr>
          <p:cNvPr id="412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413" name="きょう  い"/>
          <p:cNvSpPr txBox="1"/>
          <p:nvPr/>
        </p:nvSpPr>
        <p:spPr>
          <a:xfrm>
            <a:off x="4159351" y="4140200"/>
            <a:ext cx="1536498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きょう  い</a:t>
            </a:r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15. a)      雷を除去する。"/>
          <p:cNvSpPr txBox="1"/>
          <p:nvPr/>
        </p:nvSpPr>
        <p:spPr>
          <a:xfrm>
            <a:off x="323849" y="2590800"/>
            <a:ext cx="7520535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15. a)   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雷</a:t>
            </a:r>
            <a:r>
              <a:t>を除去する。</a:t>
            </a:r>
          </a:p>
        </p:txBody>
      </p:sp>
      <p:sp>
        <p:nvSpPr>
          <p:cNvPr id="416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417" name="b) 午後は雷  の予報だ。"/>
          <p:cNvSpPr txBox="1"/>
          <p:nvPr/>
        </p:nvSpPr>
        <p:spPr>
          <a:xfrm>
            <a:off x="1537588" y="4709120"/>
            <a:ext cx="7701180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午後は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雷　 </a:t>
            </a:r>
            <a:r>
              <a:t>の予報だ。</a:t>
            </a:r>
          </a:p>
        </p:txBody>
      </p:sp>
      <p:sp>
        <p:nvSpPr>
          <p:cNvPr id="418" name="テキスト"/>
          <p:cNvSpPr txBox="1"/>
          <p:nvPr/>
        </p:nvSpPr>
        <p:spPr>
          <a:xfrm>
            <a:off x="2328589" y="2603500"/>
            <a:ext cx="951689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19" name="テキスト"/>
          <p:cNvSpPr txBox="1"/>
          <p:nvPr/>
        </p:nvSpPr>
        <p:spPr>
          <a:xfrm>
            <a:off x="5099964" y="4696420"/>
            <a:ext cx="951689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21" name="じょきょ"/>
          <p:cNvSpPr txBox="1"/>
          <p:nvPr/>
        </p:nvSpPr>
        <p:spPr>
          <a:xfrm>
            <a:off x="4606791" y="2405459"/>
            <a:ext cx="1373685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じょきょ</a:t>
            </a:r>
          </a:p>
        </p:txBody>
      </p:sp>
      <p:sp>
        <p:nvSpPr>
          <p:cNvPr id="422" name="よ ほう"/>
          <p:cNvSpPr txBox="1"/>
          <p:nvPr/>
        </p:nvSpPr>
        <p:spPr>
          <a:xfrm>
            <a:off x="6702291" y="4475559"/>
            <a:ext cx="1373685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よ ほう</a:t>
            </a:r>
          </a:p>
        </p:txBody>
      </p:sp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128D067C-007F-1E48-91CD-D4443ACB423A}"/>
              </a:ext>
            </a:extLst>
          </p:cNvPr>
          <p:cNvSpPr/>
          <p:nvPr/>
        </p:nvSpPr>
        <p:spPr>
          <a:xfrm>
            <a:off x="733010" y="903883"/>
            <a:ext cx="9047094" cy="1087477"/>
          </a:xfrm>
          <a:prstGeom prst="wedgeRectCallout">
            <a:avLst>
              <a:gd name="adj1" fmla="val -27423"/>
              <a:gd name="adj2" fmla="val 106876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漢字の表を見て、□に入る漢字を考えましょう</a:t>
            </a: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には違う漢字が入ります）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15. a)      雷を除去する。"/>
          <p:cNvSpPr txBox="1"/>
          <p:nvPr/>
        </p:nvSpPr>
        <p:spPr>
          <a:xfrm>
            <a:off x="323849" y="2590800"/>
            <a:ext cx="7520535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15. a)   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雷</a:t>
            </a:r>
            <a:r>
              <a:t>を除去する。</a:t>
            </a:r>
          </a:p>
        </p:txBody>
      </p:sp>
      <p:sp>
        <p:nvSpPr>
          <p:cNvPr id="425" name="b) 午後は雷  の予報だ。"/>
          <p:cNvSpPr txBox="1"/>
          <p:nvPr/>
        </p:nvSpPr>
        <p:spPr>
          <a:xfrm>
            <a:off x="1537588" y="4709120"/>
            <a:ext cx="7701180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午後は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雷　 </a:t>
            </a:r>
            <a:r>
              <a:t>の予報だ。</a:t>
            </a:r>
          </a:p>
        </p:txBody>
      </p:sp>
      <p:sp>
        <p:nvSpPr>
          <p:cNvPr id="426" name="地"/>
          <p:cNvSpPr txBox="1"/>
          <p:nvPr/>
        </p:nvSpPr>
        <p:spPr>
          <a:xfrm>
            <a:off x="2328183" y="26035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地</a:t>
            </a:r>
          </a:p>
        </p:txBody>
      </p:sp>
      <p:sp>
        <p:nvSpPr>
          <p:cNvPr id="427" name="雨"/>
          <p:cNvSpPr txBox="1"/>
          <p:nvPr/>
        </p:nvSpPr>
        <p:spPr>
          <a:xfrm>
            <a:off x="5099558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雨</a:t>
            </a:r>
          </a:p>
        </p:txBody>
      </p:sp>
      <p:sp>
        <p:nvSpPr>
          <p:cNvPr id="428" name="じょきょ"/>
          <p:cNvSpPr txBox="1"/>
          <p:nvPr/>
        </p:nvSpPr>
        <p:spPr>
          <a:xfrm>
            <a:off x="4606791" y="2405459"/>
            <a:ext cx="1373685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じょきょ</a:t>
            </a:r>
          </a:p>
        </p:txBody>
      </p:sp>
      <p:sp>
        <p:nvSpPr>
          <p:cNvPr id="429" name="よ ほう"/>
          <p:cNvSpPr txBox="1"/>
          <p:nvPr/>
        </p:nvSpPr>
        <p:spPr>
          <a:xfrm>
            <a:off x="6702291" y="4475559"/>
            <a:ext cx="1373685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よ ほう</a:t>
            </a:r>
          </a:p>
        </p:txBody>
      </p:sp>
      <p:sp>
        <p:nvSpPr>
          <p:cNvPr id="430" name="じ  らい"/>
          <p:cNvSpPr txBox="1"/>
          <p:nvPr/>
        </p:nvSpPr>
        <p:spPr>
          <a:xfrm>
            <a:off x="2696585" y="2057400"/>
            <a:ext cx="1231697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じ  らい</a:t>
            </a:r>
          </a:p>
        </p:txBody>
      </p:sp>
      <p:sp>
        <p:nvSpPr>
          <p:cNvPr id="431" name="次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sp>
        <p:nvSpPr>
          <p:cNvPr id="432" name="らい  う"/>
          <p:cNvSpPr txBox="1"/>
          <p:nvPr/>
        </p:nvSpPr>
        <p:spPr>
          <a:xfrm>
            <a:off x="4461885" y="4127500"/>
            <a:ext cx="1231697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らい  う</a:t>
            </a:r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" name="スクリーンショット 2019-03-20 16.41.45.png" descr="スクリーンショット 2019-03-20 16.41.4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78890" y="1086476"/>
            <a:ext cx="8483455" cy="7991321"/>
          </a:xfrm>
          <a:prstGeom prst="rect">
            <a:avLst/>
          </a:prstGeom>
          <a:ln w="12700">
            <a:miter lim="400000"/>
          </a:ln>
        </p:spPr>
      </p:pic>
      <p:pic>
        <p:nvPicPr>
          <p:cNvPr id="435" name="image8.jpg" descr="image8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632129" y="4663999"/>
            <a:ext cx="3039346" cy="3039346"/>
          </a:xfrm>
          <a:prstGeom prst="rect">
            <a:avLst/>
          </a:prstGeom>
          <a:ln w="12700">
            <a:miter lim="400000"/>
          </a:ln>
        </p:spPr>
      </p:pic>
      <p:sp>
        <p:nvSpPr>
          <p:cNvPr id="436" name="漢字の表"/>
          <p:cNvSpPr txBox="1"/>
          <p:nvPr/>
        </p:nvSpPr>
        <p:spPr>
          <a:xfrm>
            <a:off x="3695867" y="460076"/>
            <a:ext cx="1849501" cy="527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33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漢字の表</a:t>
            </a:r>
          </a:p>
        </p:txBody>
      </p:sp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A3FDC2E1-9FD8-F043-9548-1E5331599180}"/>
              </a:ext>
            </a:extLst>
          </p:cNvPr>
          <p:cNvSpPr/>
          <p:nvPr/>
        </p:nvSpPr>
        <p:spPr>
          <a:xfrm>
            <a:off x="8984974" y="2224477"/>
            <a:ext cx="3686501" cy="1395254"/>
          </a:xfrm>
          <a:prstGeom prst="wedgeRectCallout">
            <a:avLst>
              <a:gd name="adj1" fmla="val 19658"/>
              <a:gd name="adj2" fmla="val 105088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>
                <a:solidFill>
                  <a:srgbClr val="FFFFFF"/>
                </a:solidFill>
                <a:sym typeface="ヒラギノ角ゴ ProN W3"/>
              </a:rPr>
              <a:t>ワークシートに</a:t>
            </a:r>
          </a:p>
          <a:p>
            <a: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>
                <a:solidFill>
                  <a:srgbClr val="FFFFFF"/>
                </a:solidFill>
                <a:sym typeface="ヒラギノ角ゴ ProN W3"/>
              </a:rPr>
              <a:t>練習で作ったことばを</a:t>
            </a:r>
          </a:p>
          <a:p>
            <a: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>
                <a:solidFill>
                  <a:srgbClr val="FFFFFF"/>
                </a:solidFill>
                <a:sym typeface="ヒラギノ角ゴ ProN W3"/>
              </a:rPr>
              <a:t>書いて覚えましょう</a:t>
            </a:r>
            <a:endParaRPr kumimoji="0" lang="ja-JP" alt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ヒラギノ角ゴ ProN W3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ヒラギノ角ゴ ProN W6"/>
            <a:ea typeface="ヒラギノ角ゴ ProN W6"/>
            <a:cs typeface="ヒラギノ角ゴ ProN W6"/>
            <a:sym typeface="ヒラギノ角ゴ ProN W6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ヒラギノ角ゴ ProN W6"/>
            <a:ea typeface="ヒラギノ角ゴ ProN W6"/>
            <a:cs typeface="ヒラギノ角ゴ ProN W6"/>
            <a:sym typeface="ヒラギノ角ゴ ProN W6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940</Words>
  <Application>Microsoft Macintosh PowerPoint</Application>
  <PresentationFormat>ユーザー設定</PresentationFormat>
  <Paragraphs>290</Paragraphs>
  <Slides>33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33</vt:i4>
      </vt:variant>
    </vt:vector>
  </HeadingPairs>
  <TitlesOfParts>
    <vt:vector size="41" baseType="lpstr">
      <vt:lpstr>Hiragino Kaku Gothic ProN W3</vt:lpstr>
      <vt:lpstr>ヒラギノ角ゴ Pro W3</vt:lpstr>
      <vt:lpstr>ヒラギノ角ゴ ProN W3</vt:lpstr>
      <vt:lpstr>ヒラギノ角ゴ ProN W6</vt:lpstr>
      <vt:lpstr>Arial</vt:lpstr>
      <vt:lpstr>Helvetica Neue Light</vt:lpstr>
      <vt:lpstr>Helvetica Neue Thin</vt:lpstr>
      <vt:lpstr>White</vt:lpstr>
      <vt:lpstr>『INTERMEDIATE KANJI BOOK』VOL.2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『INTERMEDIATE KANJI BOOK』VOL.1</dc:title>
  <cp:lastModifiedBy>Microsoft Office ユーザー</cp:lastModifiedBy>
  <cp:revision>2</cp:revision>
  <dcterms:modified xsi:type="dcterms:W3CDTF">2019-03-29T04:27:57Z</dcterms:modified>
</cp:coreProperties>
</file>