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2"/>
  </p:normalViewPr>
  <p:slideViewPr>
    <p:cSldViewPr snapToGrid="0" snapToObjects="1">
      <p:cViewPr varScale="1">
        <p:scale>
          <a:sx n="96" d="100"/>
          <a:sy n="96" d="100"/>
        </p:scale>
        <p:origin x="176" y="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タイトル&amp;サブタイト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タイトルテキスト</a:t>
            </a:r>
          </a:p>
        </p:txBody>
      </p:sp>
      <p:sp>
        <p:nvSpPr>
          <p:cNvPr id="12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1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横長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イメージ"/>
          <p:cNvSpPr>
            <a:spLocks noGrp="1"/>
          </p:cNvSpPr>
          <p:nvPr>
            <p:ph type="pic" idx="13"/>
          </p:nvPr>
        </p:nvSpPr>
        <p:spPr>
          <a:xfrm>
            <a:off x="1625600" y="673100"/>
            <a:ext cx="9753600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タイトルテキスト</a:t>
            </a:r>
          </a:p>
        </p:txBody>
      </p:sp>
      <p:sp>
        <p:nvSpPr>
          <p:cNvPr id="22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2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（中央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31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縦長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イメージ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16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タイトルテキスト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タイトルテキスト</a:t>
            </a:r>
          </a:p>
        </p:txBody>
      </p:sp>
      <p:sp>
        <p:nvSpPr>
          <p:cNvPr id="40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41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（上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49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&amp;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57" name="本文レベル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58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、箇条書き、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イメージ"/>
          <p:cNvSpPr>
            <a:spLocks noGrp="1"/>
          </p:cNvSpPr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67" name="本文レベル1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68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6308360" y="9296400"/>
            <a:ext cx="381306" cy="3048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本文レベル1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76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3点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イメージ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イメージ"/>
          <p:cNvSpPr>
            <a:spLocks noGrp="1"/>
          </p:cNvSpPr>
          <p:nvPr>
            <p:ph type="pic" sz="quarter" idx="14"/>
          </p:nvPr>
        </p:nvSpPr>
        <p:spPr>
          <a:xfrm>
            <a:off x="6718300" y="8890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イメージ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引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572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/>
            </a:lvl1pPr>
          </a:lstStyle>
          <a:p>
            <a:r>
              <a:t>–Johnny Appleseed</a:t>
            </a:r>
          </a:p>
        </p:txBody>
      </p:sp>
      <p:sp>
        <p:nvSpPr>
          <p:cNvPr id="94" name="“ここに引用を入力してください。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096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/>
            </a:lvl1pPr>
          </a:lstStyle>
          <a:p>
            <a:r>
              <a:t>“ここに引用を入力してください。”</a:t>
            </a:r>
          </a:p>
        </p:txBody>
      </p:sp>
      <p:sp>
        <p:nvSpPr>
          <p:cNvPr id="95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イメージ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テキスト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タイトルテキスト</a:t>
            </a:r>
          </a:p>
        </p:txBody>
      </p:sp>
      <p:sp>
        <p:nvSpPr>
          <p:cNvPr id="3" name="本文レベル1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4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『INTERMEDIATE KANJI BOOK』VOL.２"/>
          <p:cNvSpPr txBox="1">
            <a:spLocks noGrp="1"/>
          </p:cNvSpPr>
          <p:nvPr>
            <p:ph type="ctrTitle"/>
          </p:nvPr>
        </p:nvSpPr>
        <p:spPr>
          <a:xfrm>
            <a:off x="1041648" y="1600200"/>
            <a:ext cx="10921504" cy="2591942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</a:lstStyle>
          <a:p>
            <a:pPr>
              <a:defRPr sz="8000"/>
            </a:pPr>
            <a:r>
              <a:rPr sz="4200"/>
              <a:t>『INTERMEDIATE KANJI BOOK』VOL.２</a:t>
            </a:r>
          </a:p>
        </p:txBody>
      </p:sp>
      <p:sp>
        <p:nvSpPr>
          <p:cNvPr id="120" name="L3 グループ練習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3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L3　グループ練習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①つくえの上に青と白のカード(各15枚)を並べます。"/>
          <p:cNvSpPr txBox="1"/>
          <p:nvPr/>
        </p:nvSpPr>
        <p:spPr>
          <a:xfrm>
            <a:off x="738250" y="762000"/>
            <a:ext cx="11731837" cy="50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32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①つくえの上に青と白のカード(各15枚)を並べます。</a:t>
            </a:r>
          </a:p>
        </p:txBody>
      </p:sp>
      <p:grpSp>
        <p:nvGrpSpPr>
          <p:cNvPr id="125" name="グループ"/>
          <p:cNvGrpSpPr/>
          <p:nvPr/>
        </p:nvGrpSpPr>
        <p:grpSpPr>
          <a:xfrm>
            <a:off x="15829350" y="3971987"/>
            <a:ext cx="2020923" cy="1085427"/>
            <a:chOff x="0" y="0"/>
            <a:chExt cx="2020922" cy="1085426"/>
          </a:xfrm>
        </p:grpSpPr>
        <p:sp>
          <p:nvSpPr>
            <p:cNvPr id="123" name="四角形"/>
            <p:cNvSpPr/>
            <p:nvPr/>
          </p:nvSpPr>
          <p:spPr>
            <a:xfrm>
              <a:off x="0" y="0"/>
              <a:ext cx="2020923" cy="1085427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24" name="単純"/>
            <p:cNvSpPr txBox="1"/>
            <p:nvPr/>
          </p:nvSpPr>
          <p:spPr>
            <a:xfrm>
              <a:off x="0" y="191747"/>
              <a:ext cx="2020923" cy="7019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44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単純</a:t>
              </a:r>
            </a:p>
          </p:txBody>
        </p:sp>
      </p:grpSp>
      <p:sp>
        <p:nvSpPr>
          <p:cNvPr id="126" name="漢字が…"/>
          <p:cNvSpPr/>
          <p:nvPr/>
        </p:nvSpPr>
        <p:spPr>
          <a:xfrm>
            <a:off x="6168743" y="1686917"/>
            <a:ext cx="3429001" cy="18200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935" y="0"/>
                </a:moveTo>
                <a:cubicBezTo>
                  <a:pt x="4593" y="0"/>
                  <a:pt x="4318" y="520"/>
                  <a:pt x="4318" y="1163"/>
                </a:cubicBezTo>
                <a:lnTo>
                  <a:pt x="4318" y="8841"/>
                </a:lnTo>
                <a:lnTo>
                  <a:pt x="0" y="10056"/>
                </a:lnTo>
                <a:lnTo>
                  <a:pt x="4318" y="11276"/>
                </a:lnTo>
                <a:lnTo>
                  <a:pt x="4318" y="20432"/>
                </a:lnTo>
                <a:cubicBezTo>
                  <a:pt x="4318" y="21076"/>
                  <a:pt x="4593" y="21600"/>
                  <a:pt x="4935" y="21600"/>
                </a:cubicBezTo>
                <a:lnTo>
                  <a:pt x="20980" y="21600"/>
                </a:lnTo>
                <a:cubicBezTo>
                  <a:pt x="21322" y="21600"/>
                  <a:pt x="21600" y="21076"/>
                  <a:pt x="21600" y="20432"/>
                </a:cubicBezTo>
                <a:lnTo>
                  <a:pt x="21600" y="1163"/>
                </a:lnTo>
                <a:cubicBezTo>
                  <a:pt x="21600" y="520"/>
                  <a:pt x="21322" y="0"/>
                  <a:pt x="20980" y="0"/>
                </a:cubicBezTo>
                <a:lnTo>
                  <a:pt x="4935" y="0"/>
                </a:lnTo>
                <a:close/>
              </a:path>
            </a:pathLst>
          </a:custGeom>
          <a:solidFill>
            <a:schemeClr val="accent4">
              <a:hueOff val="-461056"/>
              <a:satOff val="4338"/>
              <a:lumOff val="-1022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漢字が</a:t>
            </a:r>
          </a:p>
          <a:p>
            <a:pPr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見えるように</a:t>
            </a:r>
          </a:p>
          <a:p>
            <a:pPr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置きます</a:t>
            </a:r>
          </a:p>
        </p:txBody>
      </p:sp>
      <p:pic>
        <p:nvPicPr>
          <p:cNvPr id="127" name="スクリーンショット 2019-03-08 14.51.32.png" descr="スクリーンショット 2019-03-08 14.51.3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79774" y="1522624"/>
            <a:ext cx="1225253" cy="683315"/>
          </a:xfrm>
          <a:prstGeom prst="rect">
            <a:avLst/>
          </a:prstGeom>
          <a:ln w="12700">
            <a:solidFill>
              <a:srgbClr val="5E5E5E"/>
            </a:solidFill>
            <a:miter lim="400000"/>
          </a:ln>
        </p:spPr>
      </p:pic>
      <p:pic>
        <p:nvPicPr>
          <p:cNvPr id="128" name="スクリーンショット 2019-03-08 14.51.39.png" descr="スクリーンショット 2019-03-08 14.51.39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079214" y="2409453"/>
            <a:ext cx="1226373" cy="684858"/>
          </a:xfrm>
          <a:prstGeom prst="rect">
            <a:avLst/>
          </a:prstGeom>
          <a:ln w="12700">
            <a:solidFill>
              <a:srgbClr val="5E5E5E"/>
            </a:solidFill>
            <a:miter lim="400000"/>
          </a:ln>
        </p:spPr>
      </p:pic>
      <p:sp>
        <p:nvSpPr>
          <p:cNvPr id="129" name="②青と白のカードのことばを組み合わせます。…"/>
          <p:cNvSpPr txBox="1"/>
          <p:nvPr/>
        </p:nvSpPr>
        <p:spPr>
          <a:xfrm>
            <a:off x="738250" y="4612986"/>
            <a:ext cx="11731837" cy="1117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32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②青と白のカードのことばを組み合わせます。</a:t>
            </a:r>
          </a:p>
          <a:p>
            <a:pPr algn="l">
              <a:defRPr sz="32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　みんなで考えてください。</a:t>
            </a:r>
          </a:p>
        </p:txBody>
      </p:sp>
      <p:sp>
        <p:nvSpPr>
          <p:cNvPr id="130" name="あお"/>
          <p:cNvSpPr txBox="1"/>
          <p:nvPr/>
        </p:nvSpPr>
        <p:spPr>
          <a:xfrm>
            <a:off x="3342352" y="546100"/>
            <a:ext cx="1011834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6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あお</a:t>
            </a:r>
          </a:p>
        </p:txBody>
      </p:sp>
      <p:pic>
        <p:nvPicPr>
          <p:cNvPr id="131" name="スクリーンショット 2019-03-08 14.59.06.png" descr="スクリーンショット 2019-03-08 14.59.06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079970" y="3297825"/>
            <a:ext cx="1224860" cy="676060"/>
          </a:xfrm>
          <a:prstGeom prst="rect">
            <a:avLst/>
          </a:prstGeom>
          <a:ln w="12700">
            <a:solidFill>
              <a:srgbClr val="5E5E5E"/>
            </a:solidFill>
            <a:miter lim="400000"/>
          </a:ln>
        </p:spPr>
      </p:pic>
      <p:sp>
        <p:nvSpPr>
          <p:cNvPr id="132" name="しろ"/>
          <p:cNvSpPr txBox="1"/>
          <p:nvPr/>
        </p:nvSpPr>
        <p:spPr>
          <a:xfrm>
            <a:off x="4142452" y="546100"/>
            <a:ext cx="1011834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6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しろ</a:t>
            </a:r>
          </a:p>
        </p:txBody>
      </p:sp>
      <p:sp>
        <p:nvSpPr>
          <p:cNvPr id="133" name="かく"/>
          <p:cNvSpPr txBox="1"/>
          <p:nvPr/>
        </p:nvSpPr>
        <p:spPr>
          <a:xfrm>
            <a:off x="6320502" y="546100"/>
            <a:ext cx="1011834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6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かく</a:t>
            </a:r>
          </a:p>
        </p:txBody>
      </p:sp>
      <p:sp>
        <p:nvSpPr>
          <p:cNvPr id="134" name="まい"/>
          <p:cNvSpPr txBox="1"/>
          <p:nvPr/>
        </p:nvSpPr>
        <p:spPr>
          <a:xfrm>
            <a:off x="7266652" y="546100"/>
            <a:ext cx="1011834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6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まい</a:t>
            </a:r>
          </a:p>
        </p:txBody>
      </p:sp>
      <p:sp>
        <p:nvSpPr>
          <p:cNvPr id="135" name="なら"/>
          <p:cNvSpPr txBox="1"/>
          <p:nvPr/>
        </p:nvSpPr>
        <p:spPr>
          <a:xfrm>
            <a:off x="8210077" y="558800"/>
            <a:ext cx="1011834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6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なら</a:t>
            </a:r>
          </a:p>
        </p:txBody>
      </p:sp>
      <p:pic>
        <p:nvPicPr>
          <p:cNvPr id="136" name="スクリーンショット 2019-03-08 14.59.32.png" descr="スクリーンショット 2019-03-08 14.59.32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870110" y="1531521"/>
            <a:ext cx="2039118" cy="674418"/>
          </a:xfrm>
          <a:prstGeom prst="rect">
            <a:avLst/>
          </a:prstGeom>
          <a:ln w="12700">
            <a:solidFill>
              <a:srgbClr val="5E5E5E"/>
            </a:solidFill>
            <a:miter lim="400000"/>
          </a:ln>
        </p:spPr>
      </p:pic>
      <p:pic>
        <p:nvPicPr>
          <p:cNvPr id="137" name="スクリーンショット 2019-03-08 14.59.25.png" descr="スクリーンショット 2019-03-08 14.59.25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3870110" y="2412028"/>
            <a:ext cx="2039118" cy="679708"/>
          </a:xfrm>
          <a:prstGeom prst="rect">
            <a:avLst/>
          </a:prstGeom>
          <a:ln w="12700">
            <a:solidFill>
              <a:srgbClr val="5E5E5E"/>
            </a:solidFill>
            <a:miter lim="400000"/>
          </a:ln>
        </p:spPr>
      </p:pic>
      <p:pic>
        <p:nvPicPr>
          <p:cNvPr id="138" name="スクリーンショット 2019-03-08 14.54.28.png" descr="スクリーンショット 2019-03-08 14.54.28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3885557" y="3296001"/>
            <a:ext cx="2008224" cy="679708"/>
          </a:xfrm>
          <a:prstGeom prst="rect">
            <a:avLst/>
          </a:prstGeom>
          <a:ln w="12700">
            <a:solidFill>
              <a:srgbClr val="5E5E5E"/>
            </a:solidFill>
            <a:miter lim="400000"/>
          </a:ln>
        </p:spPr>
      </p:pic>
      <p:sp>
        <p:nvSpPr>
          <p:cNvPr id="139" name="③全部組み合わせたら、答えを確認しましょう。"/>
          <p:cNvSpPr txBox="1"/>
          <p:nvPr/>
        </p:nvSpPr>
        <p:spPr>
          <a:xfrm>
            <a:off x="827150" y="7606725"/>
            <a:ext cx="11731837" cy="50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32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③全部組み合わせたら、答えを確認しましょう。</a:t>
            </a:r>
          </a:p>
        </p:txBody>
      </p:sp>
      <p:sp>
        <p:nvSpPr>
          <p:cNvPr id="140" name="く"/>
          <p:cNvSpPr txBox="1"/>
          <p:nvPr/>
        </p:nvSpPr>
        <p:spPr>
          <a:xfrm>
            <a:off x="5777127" y="4428560"/>
            <a:ext cx="1011834" cy="30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6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く</a:t>
            </a:r>
            <a:endParaRPr dirty="0"/>
          </a:p>
        </p:txBody>
      </p:sp>
      <p:sp>
        <p:nvSpPr>
          <p:cNvPr id="141" name="あ"/>
          <p:cNvSpPr txBox="1"/>
          <p:nvPr/>
        </p:nvSpPr>
        <p:spPr>
          <a:xfrm>
            <a:off x="6584477" y="4428560"/>
            <a:ext cx="1011834" cy="30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6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あ</a:t>
            </a:r>
            <a:endParaRPr dirty="0"/>
          </a:p>
        </p:txBody>
      </p:sp>
      <p:sp>
        <p:nvSpPr>
          <p:cNvPr id="142" name="ぜん ぶ"/>
          <p:cNvSpPr txBox="1"/>
          <p:nvPr/>
        </p:nvSpPr>
        <p:spPr>
          <a:xfrm>
            <a:off x="1141627" y="7372486"/>
            <a:ext cx="1011834" cy="30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6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ぜん ぶ</a:t>
            </a:r>
          </a:p>
        </p:txBody>
      </p:sp>
      <p:sp>
        <p:nvSpPr>
          <p:cNvPr id="143" name="かくにん"/>
          <p:cNvSpPr txBox="1"/>
          <p:nvPr/>
        </p:nvSpPr>
        <p:spPr>
          <a:xfrm>
            <a:off x="6337167" y="7372486"/>
            <a:ext cx="1237953" cy="30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6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かくにん</a:t>
            </a:r>
          </a:p>
        </p:txBody>
      </p:sp>
      <p:pic>
        <p:nvPicPr>
          <p:cNvPr id="144" name="スクリーンショット 2019-03-08 14.51.32.png" descr="スクリーンショット 2019-03-08 14.51.3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05174" y="6276830"/>
            <a:ext cx="1225253" cy="683315"/>
          </a:xfrm>
          <a:prstGeom prst="rect">
            <a:avLst/>
          </a:prstGeom>
          <a:ln w="12700">
            <a:solidFill>
              <a:srgbClr val="5E5E5E"/>
            </a:solidFill>
            <a:miter lim="400000"/>
          </a:ln>
        </p:spPr>
      </p:pic>
      <p:pic>
        <p:nvPicPr>
          <p:cNvPr id="145" name="スクリーンショット 2019-03-08 14.59.32.png" descr="スクリーンショット 2019-03-08 14.59.32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324010" y="6281279"/>
            <a:ext cx="2039118" cy="674417"/>
          </a:xfrm>
          <a:prstGeom prst="rect">
            <a:avLst/>
          </a:prstGeom>
          <a:ln w="12700">
            <a:solidFill>
              <a:srgbClr val="5E5E5E"/>
            </a:solidFill>
            <a:miter lim="400000"/>
          </a:ln>
        </p:spPr>
      </p:pic>
      <p:pic>
        <p:nvPicPr>
          <p:cNvPr id="146" name="線" descr="線"/>
          <p:cNvPicPr>
            <a:picLocks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 rot="18900000">
            <a:off x="2721474" y="6589205"/>
            <a:ext cx="1872252" cy="76201"/>
          </a:xfrm>
          <a:prstGeom prst="rect">
            <a:avLst/>
          </a:prstGeom>
        </p:spPr>
      </p:pic>
      <p:pic>
        <p:nvPicPr>
          <p:cNvPr id="148" name="スクリーンショット 2019-03-08 14.51.32.png" descr="スクリーンショット 2019-03-08 14.51.3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673717" y="6276830"/>
            <a:ext cx="1225253" cy="683315"/>
          </a:xfrm>
          <a:prstGeom prst="rect">
            <a:avLst/>
          </a:prstGeom>
          <a:ln w="12700">
            <a:solidFill>
              <a:srgbClr val="5E5E5E"/>
            </a:solidFill>
            <a:miter lim="400000"/>
          </a:ln>
        </p:spPr>
      </p:pic>
      <p:pic>
        <p:nvPicPr>
          <p:cNvPr id="149" name="スクリーンショット 2019-03-08 14.54.28.png" descr="スクリーンショット 2019-03-08 14.54.28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7886058" y="6278634"/>
            <a:ext cx="2008223" cy="679707"/>
          </a:xfrm>
          <a:prstGeom prst="rect">
            <a:avLst/>
          </a:prstGeom>
          <a:ln w="12700">
            <a:solidFill>
              <a:srgbClr val="5E5E5E"/>
            </a:solidFill>
            <a:miter lim="400000"/>
          </a:ln>
        </p:spPr>
      </p:pic>
      <p:pic>
        <p:nvPicPr>
          <p:cNvPr id="150" name="楕円" descr="楕円"/>
          <p:cNvPicPr>
            <a:picLocks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7782867" y="5940960"/>
            <a:ext cx="1510655" cy="1400796"/>
          </a:xfrm>
          <a:prstGeom prst="rect">
            <a:avLst/>
          </a:prstGeom>
        </p:spPr>
      </p:pic>
      <p:sp>
        <p:nvSpPr>
          <p:cNvPr id="152" name="答えを見る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pic>
        <p:nvPicPr>
          <p:cNvPr id="153" name="線" descr="線"/>
          <p:cNvPicPr>
            <a:picLocks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 rot="13500000">
            <a:off x="2721474" y="6589205"/>
            <a:ext cx="1872252" cy="76201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１）技術が進歩する"/>
          <p:cNvSpPr txBox="1"/>
          <p:nvPr/>
        </p:nvSpPr>
        <p:spPr>
          <a:xfrm>
            <a:off x="12217399" y="-1889125"/>
            <a:ext cx="6172201" cy="781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１）技術が進歩する</a:t>
            </a:r>
          </a:p>
        </p:txBody>
      </p:sp>
      <p:sp>
        <p:nvSpPr>
          <p:cNvPr id="157" name="テキスト"/>
          <p:cNvSpPr txBox="1"/>
          <p:nvPr/>
        </p:nvSpPr>
        <p:spPr>
          <a:xfrm>
            <a:off x="11661394" y="-4775200"/>
            <a:ext cx="1315213" cy="4064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endParaRPr/>
          </a:p>
        </p:txBody>
      </p:sp>
      <p:sp>
        <p:nvSpPr>
          <p:cNvPr id="158" name="１）技術が進歩する"/>
          <p:cNvSpPr txBox="1"/>
          <p:nvPr/>
        </p:nvSpPr>
        <p:spPr>
          <a:xfrm>
            <a:off x="890702" y="2743200"/>
            <a:ext cx="9994671" cy="1193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50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１）</a:t>
            </a:r>
            <a:r>
              <a:rPr sz="8600"/>
              <a:t>技術</a:t>
            </a:r>
            <a:r>
              <a:rPr sz="8600">
                <a:solidFill>
                  <a:schemeClr val="accent1">
                    <a:lumOff val="-13575"/>
                  </a:schemeClr>
                </a:solidFill>
              </a:rPr>
              <a:t>が</a:t>
            </a:r>
            <a:r>
              <a:rPr sz="8600"/>
              <a:t>進歩する</a:t>
            </a:r>
          </a:p>
        </p:txBody>
      </p:sp>
      <p:sp>
        <p:nvSpPr>
          <p:cNvPr id="159" name="ぎ じゅつ"/>
          <p:cNvSpPr txBox="1"/>
          <p:nvPr/>
        </p:nvSpPr>
        <p:spPr>
          <a:xfrm>
            <a:off x="2313652" y="2209800"/>
            <a:ext cx="2367162" cy="50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ぎ じゅつ</a:t>
            </a:r>
          </a:p>
        </p:txBody>
      </p:sp>
      <p:sp>
        <p:nvSpPr>
          <p:cNvPr id="160" name="しん ぽ"/>
          <p:cNvSpPr txBox="1"/>
          <p:nvPr/>
        </p:nvSpPr>
        <p:spPr>
          <a:xfrm>
            <a:off x="5545534" y="2209800"/>
            <a:ext cx="1913732" cy="50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しん　ぽ</a:t>
            </a:r>
          </a:p>
        </p:txBody>
      </p:sp>
      <p:sp>
        <p:nvSpPr>
          <p:cNvPr id="161" name="科学技術が進歩する。…"/>
          <p:cNvSpPr txBox="1"/>
          <p:nvPr/>
        </p:nvSpPr>
        <p:spPr>
          <a:xfrm>
            <a:off x="2889326" y="5803900"/>
            <a:ext cx="5338611" cy="1473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500062" indent="-500062" algn="l">
              <a:lnSpc>
                <a:spcPct val="150000"/>
              </a:lnSpc>
              <a:buSzPct val="50000"/>
              <a:buBlip>
                <a:blip r:embed="rId2"/>
              </a:buBlip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科学技術が進歩する。</a:t>
            </a:r>
          </a:p>
          <a:p>
            <a:pPr marL="500062" indent="-500062" algn="l">
              <a:lnSpc>
                <a:spcPct val="150000"/>
              </a:lnSpc>
              <a:buSzPct val="50000"/>
              <a:buBlip>
                <a:blip r:embed="rId2"/>
              </a:buBlip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医療技術が進歩する。</a:t>
            </a:r>
          </a:p>
        </p:txBody>
      </p:sp>
      <p:sp>
        <p:nvSpPr>
          <p:cNvPr id="162" name="かがく"/>
          <p:cNvSpPr txBox="1"/>
          <p:nvPr/>
        </p:nvSpPr>
        <p:spPr>
          <a:xfrm>
            <a:off x="3397716" y="5627777"/>
            <a:ext cx="1011834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かがく</a:t>
            </a:r>
            <a:endParaRPr dirty="0"/>
          </a:p>
        </p:txBody>
      </p:sp>
      <p:sp>
        <p:nvSpPr>
          <p:cNvPr id="163" name="いりょう"/>
          <p:cNvSpPr txBox="1"/>
          <p:nvPr/>
        </p:nvSpPr>
        <p:spPr>
          <a:xfrm>
            <a:off x="3409201" y="6492460"/>
            <a:ext cx="1192064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いりょう</a:t>
            </a:r>
            <a:endParaRPr dirty="0"/>
          </a:p>
        </p:txBody>
      </p:sp>
      <p:sp>
        <p:nvSpPr>
          <p:cNvPr id="164" name="次へ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１）技術が進歩する"/>
          <p:cNvSpPr txBox="1"/>
          <p:nvPr/>
        </p:nvSpPr>
        <p:spPr>
          <a:xfrm>
            <a:off x="12217399" y="-1889125"/>
            <a:ext cx="6172201" cy="781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１）技術が進歩する</a:t>
            </a:r>
          </a:p>
        </p:txBody>
      </p:sp>
      <p:sp>
        <p:nvSpPr>
          <p:cNvPr id="167" name="テキスト"/>
          <p:cNvSpPr txBox="1"/>
          <p:nvPr/>
        </p:nvSpPr>
        <p:spPr>
          <a:xfrm>
            <a:off x="11661394" y="-4775200"/>
            <a:ext cx="1315213" cy="4064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endParaRPr/>
          </a:p>
        </p:txBody>
      </p:sp>
      <p:sp>
        <p:nvSpPr>
          <p:cNvPr id="168" name="２）環境を破壊する"/>
          <p:cNvSpPr txBox="1"/>
          <p:nvPr/>
        </p:nvSpPr>
        <p:spPr>
          <a:xfrm>
            <a:off x="890702" y="2743200"/>
            <a:ext cx="9994671" cy="1193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50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２）</a:t>
            </a:r>
            <a:r>
              <a:rPr sz="8600"/>
              <a:t>環境</a:t>
            </a:r>
            <a:r>
              <a:rPr sz="8600">
                <a:solidFill>
                  <a:schemeClr val="accent1">
                    <a:lumOff val="-13575"/>
                  </a:schemeClr>
                </a:solidFill>
              </a:rPr>
              <a:t>を</a:t>
            </a:r>
            <a:r>
              <a:rPr sz="8600"/>
              <a:t>破壊する</a:t>
            </a:r>
          </a:p>
        </p:txBody>
      </p:sp>
      <p:sp>
        <p:nvSpPr>
          <p:cNvPr id="169" name="かんきょう"/>
          <p:cNvSpPr txBox="1"/>
          <p:nvPr/>
        </p:nvSpPr>
        <p:spPr>
          <a:xfrm>
            <a:off x="2199352" y="2209800"/>
            <a:ext cx="2367162" cy="50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かんきょう</a:t>
            </a:r>
          </a:p>
        </p:txBody>
      </p:sp>
      <p:sp>
        <p:nvSpPr>
          <p:cNvPr id="170" name="は かい"/>
          <p:cNvSpPr txBox="1"/>
          <p:nvPr/>
        </p:nvSpPr>
        <p:spPr>
          <a:xfrm>
            <a:off x="5653752" y="2209800"/>
            <a:ext cx="1913732" cy="50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は　かい</a:t>
            </a:r>
          </a:p>
        </p:txBody>
      </p:sp>
      <p:sp>
        <p:nvSpPr>
          <p:cNvPr id="171" name="自然環境を破壊する。…"/>
          <p:cNvSpPr txBox="1"/>
          <p:nvPr/>
        </p:nvSpPr>
        <p:spPr>
          <a:xfrm>
            <a:off x="2874436" y="5816600"/>
            <a:ext cx="7472364" cy="1473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500062" indent="-500062" algn="l">
              <a:lnSpc>
                <a:spcPct val="150000"/>
              </a:lnSpc>
              <a:buSzPct val="50000"/>
              <a:buBlip>
                <a:blip r:embed="rId2"/>
              </a:buBlip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自然環境を破壊する。</a:t>
            </a:r>
          </a:p>
          <a:p>
            <a:pPr marL="500062" indent="-500062" algn="l">
              <a:lnSpc>
                <a:spcPct val="150000"/>
              </a:lnSpc>
              <a:buSzPct val="50000"/>
              <a:buBlip>
                <a:blip r:embed="rId2"/>
              </a:buBlip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なぜ人間は環境を破壊するのか。</a:t>
            </a:r>
          </a:p>
        </p:txBody>
      </p:sp>
      <p:sp>
        <p:nvSpPr>
          <p:cNvPr id="172" name="し ぜん"/>
          <p:cNvSpPr txBox="1"/>
          <p:nvPr/>
        </p:nvSpPr>
        <p:spPr>
          <a:xfrm>
            <a:off x="3419014" y="5638799"/>
            <a:ext cx="1011834" cy="355601"/>
          </a:xfrm>
          <a:prstGeom prst="rect">
            <a:avLst/>
          </a:prstGeom>
          <a:ln w="12700">
            <a:miter lim="400000"/>
          </a:ln>
          <a:effectLst>
            <a:reflection stA="50000" endPos="40000" dir="5400000" sy="-100000" algn="bl" rotWithShape="0"/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し</a:t>
            </a:r>
            <a:r>
              <a:rPr dirty="0"/>
              <a:t> </a:t>
            </a:r>
            <a:r>
              <a:rPr dirty="0" err="1"/>
              <a:t>ぜん</a:t>
            </a:r>
            <a:endParaRPr dirty="0"/>
          </a:p>
        </p:txBody>
      </p:sp>
      <p:sp>
        <p:nvSpPr>
          <p:cNvPr id="173" name="にんげん"/>
          <p:cNvSpPr txBox="1"/>
          <p:nvPr/>
        </p:nvSpPr>
        <p:spPr>
          <a:xfrm>
            <a:off x="4223768" y="6461539"/>
            <a:ext cx="1184524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にんげん</a:t>
            </a:r>
            <a:endParaRPr dirty="0"/>
          </a:p>
        </p:txBody>
      </p:sp>
      <p:sp>
        <p:nvSpPr>
          <p:cNvPr id="174" name="次へ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１）技術が進歩する"/>
          <p:cNvSpPr txBox="1"/>
          <p:nvPr/>
        </p:nvSpPr>
        <p:spPr>
          <a:xfrm>
            <a:off x="12217399" y="-1889125"/>
            <a:ext cx="6172201" cy="781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１）技術が進歩する</a:t>
            </a:r>
          </a:p>
        </p:txBody>
      </p:sp>
      <p:sp>
        <p:nvSpPr>
          <p:cNvPr id="177" name="テキスト"/>
          <p:cNvSpPr txBox="1"/>
          <p:nvPr/>
        </p:nvSpPr>
        <p:spPr>
          <a:xfrm>
            <a:off x="11661394" y="-4775200"/>
            <a:ext cx="1315213" cy="4064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endParaRPr/>
          </a:p>
        </p:txBody>
      </p:sp>
      <p:sp>
        <p:nvSpPr>
          <p:cNvPr id="178" name="３）夢がかなう"/>
          <p:cNvSpPr txBox="1"/>
          <p:nvPr/>
        </p:nvSpPr>
        <p:spPr>
          <a:xfrm>
            <a:off x="890702" y="2743200"/>
            <a:ext cx="9994671" cy="1193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50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３）</a:t>
            </a:r>
            <a:r>
              <a:rPr sz="8600"/>
              <a:t>夢</a:t>
            </a:r>
            <a:r>
              <a:rPr sz="8600">
                <a:solidFill>
                  <a:schemeClr val="accent1">
                    <a:lumOff val="-13575"/>
                  </a:schemeClr>
                </a:solidFill>
              </a:rPr>
              <a:t>が</a:t>
            </a:r>
            <a:r>
              <a:rPr sz="8600"/>
              <a:t>かなう</a:t>
            </a:r>
          </a:p>
        </p:txBody>
      </p:sp>
      <p:sp>
        <p:nvSpPr>
          <p:cNvPr id="179" name="ゆめ"/>
          <p:cNvSpPr txBox="1"/>
          <p:nvPr/>
        </p:nvSpPr>
        <p:spPr>
          <a:xfrm>
            <a:off x="1521216" y="2336800"/>
            <a:ext cx="2367162" cy="50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ゆめ</a:t>
            </a:r>
            <a:endParaRPr dirty="0"/>
          </a:p>
        </p:txBody>
      </p:sp>
      <p:sp>
        <p:nvSpPr>
          <p:cNvPr id="180" name="長年の夢がかなった。…"/>
          <p:cNvSpPr txBox="1"/>
          <p:nvPr/>
        </p:nvSpPr>
        <p:spPr>
          <a:xfrm>
            <a:off x="2874436" y="5816600"/>
            <a:ext cx="8843964" cy="1473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500062" indent="-500062" algn="l">
              <a:lnSpc>
                <a:spcPct val="150000"/>
              </a:lnSpc>
              <a:buSzPct val="50000"/>
              <a:buBlip>
                <a:blip r:embed="rId2"/>
              </a:buBlip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長年の夢がかなった。</a:t>
            </a:r>
          </a:p>
          <a:p>
            <a:pPr marL="500062" indent="-500062" algn="l">
              <a:lnSpc>
                <a:spcPct val="150000"/>
              </a:lnSpc>
              <a:buSzPct val="50000"/>
              <a:buBlip>
                <a:blip r:embed="rId2"/>
              </a:buBlip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医者になるという夢はかなわなかった。</a:t>
            </a:r>
          </a:p>
        </p:txBody>
      </p:sp>
      <p:sp>
        <p:nvSpPr>
          <p:cNvPr id="181" name="ながねん"/>
          <p:cNvSpPr txBox="1"/>
          <p:nvPr/>
        </p:nvSpPr>
        <p:spPr>
          <a:xfrm>
            <a:off x="3296116" y="5646806"/>
            <a:ext cx="1184524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ながねん</a:t>
            </a:r>
            <a:endParaRPr dirty="0"/>
          </a:p>
        </p:txBody>
      </p:sp>
      <p:sp>
        <p:nvSpPr>
          <p:cNvPr id="182" name="次へ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  <p:sp>
        <p:nvSpPr>
          <p:cNvPr id="183" name="い しゃ"/>
          <p:cNvSpPr txBox="1"/>
          <p:nvPr/>
        </p:nvSpPr>
        <p:spPr>
          <a:xfrm>
            <a:off x="3322620" y="6508060"/>
            <a:ext cx="1184524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い</a:t>
            </a:r>
            <a:r>
              <a:rPr dirty="0"/>
              <a:t> </a:t>
            </a:r>
            <a:r>
              <a:rPr dirty="0" err="1"/>
              <a:t>しゃ</a:t>
            </a:r>
            <a:endParaRPr dirty="0"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１）技術が進歩する"/>
          <p:cNvSpPr txBox="1"/>
          <p:nvPr/>
        </p:nvSpPr>
        <p:spPr>
          <a:xfrm>
            <a:off x="12217399" y="-1889125"/>
            <a:ext cx="6172201" cy="781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１）技術が進歩する</a:t>
            </a:r>
          </a:p>
        </p:txBody>
      </p:sp>
      <p:sp>
        <p:nvSpPr>
          <p:cNvPr id="186" name="テキスト"/>
          <p:cNvSpPr txBox="1"/>
          <p:nvPr/>
        </p:nvSpPr>
        <p:spPr>
          <a:xfrm>
            <a:off x="11661394" y="-4775200"/>
            <a:ext cx="1315213" cy="4064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endParaRPr/>
          </a:p>
        </p:txBody>
      </p:sp>
      <p:sp>
        <p:nvSpPr>
          <p:cNvPr id="187" name="４）根幹を成す"/>
          <p:cNvSpPr txBox="1"/>
          <p:nvPr/>
        </p:nvSpPr>
        <p:spPr>
          <a:xfrm>
            <a:off x="890702" y="2743200"/>
            <a:ext cx="9994671" cy="1193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50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４）</a:t>
            </a:r>
            <a:r>
              <a:rPr sz="8600"/>
              <a:t>根幹</a:t>
            </a:r>
            <a:r>
              <a:rPr sz="8600">
                <a:solidFill>
                  <a:schemeClr val="accent1">
                    <a:lumOff val="-13575"/>
                  </a:schemeClr>
                </a:solidFill>
              </a:rPr>
              <a:t>を</a:t>
            </a:r>
            <a:r>
              <a:rPr sz="8600"/>
              <a:t>成す</a:t>
            </a:r>
          </a:p>
        </p:txBody>
      </p:sp>
      <p:sp>
        <p:nvSpPr>
          <p:cNvPr id="188" name="こんかん"/>
          <p:cNvSpPr txBox="1"/>
          <p:nvPr/>
        </p:nvSpPr>
        <p:spPr>
          <a:xfrm>
            <a:off x="2049035" y="2270539"/>
            <a:ext cx="2367162" cy="50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こんかん</a:t>
            </a:r>
            <a:endParaRPr dirty="0"/>
          </a:p>
        </p:txBody>
      </p:sp>
      <p:sp>
        <p:nvSpPr>
          <p:cNvPr id="189" name="教育は国の根幹を成している。…"/>
          <p:cNvSpPr txBox="1"/>
          <p:nvPr/>
        </p:nvSpPr>
        <p:spPr>
          <a:xfrm>
            <a:off x="2874436" y="5816600"/>
            <a:ext cx="9273732" cy="1473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00062" indent="-500062" algn="l">
              <a:lnSpc>
                <a:spcPct val="150000"/>
              </a:lnSpc>
              <a:buSzPct val="50000"/>
              <a:buBlip>
                <a:blip r:embed="rId2"/>
              </a:buBlip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教育は国の根幹を成している。</a:t>
            </a:r>
          </a:p>
          <a:p>
            <a:pPr marL="500062" indent="-500062" algn="l">
              <a:lnSpc>
                <a:spcPct val="150000"/>
              </a:lnSpc>
              <a:buSzPct val="50000"/>
              <a:buBlip>
                <a:blip r:embed="rId2"/>
              </a:buBlip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民主主義は近代社会の根幹を成している。</a:t>
            </a:r>
          </a:p>
        </p:txBody>
      </p:sp>
      <p:sp>
        <p:nvSpPr>
          <p:cNvPr id="190" name="きょういく"/>
          <p:cNvSpPr txBox="1"/>
          <p:nvPr/>
        </p:nvSpPr>
        <p:spPr>
          <a:xfrm>
            <a:off x="2987639" y="5765800"/>
            <a:ext cx="1632149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きょういく</a:t>
            </a:r>
            <a:endParaRPr dirty="0"/>
          </a:p>
        </p:txBody>
      </p:sp>
      <p:sp>
        <p:nvSpPr>
          <p:cNvPr id="191" name="次へ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  <p:sp>
        <p:nvSpPr>
          <p:cNvPr id="192" name="みんしゅしゅぎ"/>
          <p:cNvSpPr txBox="1"/>
          <p:nvPr/>
        </p:nvSpPr>
        <p:spPr>
          <a:xfrm>
            <a:off x="3232616" y="6553200"/>
            <a:ext cx="1925192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みんしゅしゅぎ</a:t>
            </a:r>
            <a:endParaRPr dirty="0"/>
          </a:p>
        </p:txBody>
      </p:sp>
      <p:sp>
        <p:nvSpPr>
          <p:cNvPr id="193" name="な"/>
          <p:cNvSpPr txBox="1"/>
          <p:nvPr/>
        </p:nvSpPr>
        <p:spPr>
          <a:xfrm>
            <a:off x="4840400" y="2275232"/>
            <a:ext cx="2367162" cy="50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な</a:t>
            </a:r>
            <a:endParaRPr dirty="0"/>
          </a:p>
        </p:txBody>
      </p:sp>
      <p:sp>
        <p:nvSpPr>
          <p:cNvPr id="194" name="きんだい"/>
          <p:cNvSpPr txBox="1"/>
          <p:nvPr/>
        </p:nvSpPr>
        <p:spPr>
          <a:xfrm>
            <a:off x="5361987" y="6553200"/>
            <a:ext cx="1632149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きんだい</a:t>
            </a:r>
            <a:endParaRPr dirty="0"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１）技術が進歩する"/>
          <p:cNvSpPr txBox="1"/>
          <p:nvPr/>
        </p:nvSpPr>
        <p:spPr>
          <a:xfrm>
            <a:off x="12217399" y="-1889125"/>
            <a:ext cx="6172201" cy="781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１）技術が進歩する</a:t>
            </a:r>
          </a:p>
        </p:txBody>
      </p:sp>
      <p:sp>
        <p:nvSpPr>
          <p:cNvPr id="197" name="テキスト"/>
          <p:cNvSpPr txBox="1"/>
          <p:nvPr/>
        </p:nvSpPr>
        <p:spPr>
          <a:xfrm>
            <a:off x="11661394" y="-4775200"/>
            <a:ext cx="1315213" cy="4064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endParaRPr/>
          </a:p>
        </p:txBody>
      </p:sp>
      <p:sp>
        <p:nvSpPr>
          <p:cNvPr id="198" name="５）自在に操る"/>
          <p:cNvSpPr txBox="1"/>
          <p:nvPr/>
        </p:nvSpPr>
        <p:spPr>
          <a:xfrm>
            <a:off x="890702" y="2743200"/>
            <a:ext cx="9994671" cy="1193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50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５）</a:t>
            </a:r>
            <a:r>
              <a:rPr sz="8600"/>
              <a:t>自在</a:t>
            </a:r>
            <a:r>
              <a:rPr sz="8600">
                <a:solidFill>
                  <a:schemeClr val="accent1">
                    <a:lumOff val="-13575"/>
                  </a:schemeClr>
                </a:solidFill>
              </a:rPr>
              <a:t>に</a:t>
            </a:r>
            <a:r>
              <a:rPr sz="8600"/>
              <a:t>操る</a:t>
            </a:r>
          </a:p>
        </p:txBody>
      </p:sp>
      <p:sp>
        <p:nvSpPr>
          <p:cNvPr id="199" name="じ ざい"/>
          <p:cNvSpPr txBox="1"/>
          <p:nvPr/>
        </p:nvSpPr>
        <p:spPr>
          <a:xfrm>
            <a:off x="2110452" y="2270539"/>
            <a:ext cx="2367162" cy="50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じ</a:t>
            </a:r>
            <a:r>
              <a:rPr dirty="0"/>
              <a:t>　</a:t>
            </a:r>
            <a:r>
              <a:rPr dirty="0" err="1"/>
              <a:t>ざい</a:t>
            </a:r>
            <a:endParaRPr dirty="0"/>
          </a:p>
        </p:txBody>
      </p:sp>
      <p:sp>
        <p:nvSpPr>
          <p:cNvPr id="200" name="彼は３カ国語を自在に操る。…"/>
          <p:cNvSpPr txBox="1"/>
          <p:nvPr/>
        </p:nvSpPr>
        <p:spPr>
          <a:xfrm>
            <a:off x="2874436" y="5816600"/>
            <a:ext cx="6710211" cy="1473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00062" indent="-500062" algn="l">
              <a:lnSpc>
                <a:spcPct val="150000"/>
              </a:lnSpc>
              <a:buSzPct val="50000"/>
              <a:buBlip>
                <a:blip r:embed="rId2"/>
              </a:buBlip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彼は３カ国語を自在に操る。</a:t>
            </a:r>
          </a:p>
          <a:p>
            <a:pPr marL="500062" indent="-500062" algn="l">
              <a:lnSpc>
                <a:spcPct val="150000"/>
              </a:lnSpc>
              <a:buSzPct val="50000"/>
              <a:buBlip>
                <a:blip r:embed="rId2"/>
              </a:buBlip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金属を自在に操る加工技術</a:t>
            </a:r>
          </a:p>
        </p:txBody>
      </p:sp>
      <p:sp>
        <p:nvSpPr>
          <p:cNvPr id="201" name="次へ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  <p:sp>
        <p:nvSpPr>
          <p:cNvPr id="202" name="きんぞく"/>
          <p:cNvSpPr txBox="1"/>
          <p:nvPr/>
        </p:nvSpPr>
        <p:spPr>
          <a:xfrm>
            <a:off x="2916220" y="6553200"/>
            <a:ext cx="1925192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きんぞく</a:t>
            </a:r>
            <a:endParaRPr dirty="0"/>
          </a:p>
        </p:txBody>
      </p:sp>
      <p:sp>
        <p:nvSpPr>
          <p:cNvPr id="203" name="あやつ"/>
          <p:cNvSpPr txBox="1"/>
          <p:nvPr/>
        </p:nvSpPr>
        <p:spPr>
          <a:xfrm>
            <a:off x="4814908" y="2275232"/>
            <a:ext cx="2367162" cy="50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あやつ</a:t>
            </a:r>
            <a:endParaRPr dirty="0"/>
          </a:p>
        </p:txBody>
      </p:sp>
      <p:sp>
        <p:nvSpPr>
          <p:cNvPr id="204" name="か こう"/>
          <p:cNvSpPr txBox="1"/>
          <p:nvPr/>
        </p:nvSpPr>
        <p:spPr>
          <a:xfrm>
            <a:off x="6721439" y="6553200"/>
            <a:ext cx="1632149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か</a:t>
            </a:r>
            <a:r>
              <a:rPr dirty="0"/>
              <a:t> </a:t>
            </a:r>
            <a:r>
              <a:rPr dirty="0" err="1"/>
              <a:t>こう</a:t>
            </a:r>
            <a:endParaRPr dirty="0"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１）技術が進歩する"/>
          <p:cNvSpPr txBox="1"/>
          <p:nvPr/>
        </p:nvSpPr>
        <p:spPr>
          <a:xfrm>
            <a:off x="12217399" y="-1889125"/>
            <a:ext cx="6172201" cy="781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１）技術が進歩する</a:t>
            </a:r>
          </a:p>
        </p:txBody>
      </p:sp>
      <p:sp>
        <p:nvSpPr>
          <p:cNvPr id="207" name="テキスト"/>
          <p:cNvSpPr txBox="1"/>
          <p:nvPr/>
        </p:nvSpPr>
        <p:spPr>
          <a:xfrm>
            <a:off x="11661394" y="-4775200"/>
            <a:ext cx="1315213" cy="4064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endParaRPr/>
          </a:p>
        </p:txBody>
      </p:sp>
      <p:sp>
        <p:nvSpPr>
          <p:cNvPr id="208" name="６）記録を更新する"/>
          <p:cNvSpPr txBox="1"/>
          <p:nvPr/>
        </p:nvSpPr>
        <p:spPr>
          <a:xfrm>
            <a:off x="890702" y="2743200"/>
            <a:ext cx="9994671" cy="1193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50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６）</a:t>
            </a:r>
            <a:r>
              <a:rPr sz="8600"/>
              <a:t>記録</a:t>
            </a:r>
            <a:r>
              <a:rPr sz="8600">
                <a:solidFill>
                  <a:schemeClr val="accent1">
                    <a:lumOff val="-13575"/>
                  </a:schemeClr>
                </a:solidFill>
              </a:rPr>
              <a:t>を</a:t>
            </a:r>
            <a:r>
              <a:rPr sz="8600"/>
              <a:t>更新する</a:t>
            </a:r>
          </a:p>
        </p:txBody>
      </p:sp>
      <p:sp>
        <p:nvSpPr>
          <p:cNvPr id="209" name="き ろく"/>
          <p:cNvSpPr txBox="1"/>
          <p:nvPr/>
        </p:nvSpPr>
        <p:spPr>
          <a:xfrm>
            <a:off x="2122754" y="2283791"/>
            <a:ext cx="2367162" cy="50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き</a:t>
            </a:r>
            <a:r>
              <a:rPr dirty="0"/>
              <a:t>　</a:t>
            </a:r>
            <a:r>
              <a:rPr dirty="0" err="1"/>
              <a:t>ろく</a:t>
            </a:r>
            <a:endParaRPr dirty="0"/>
          </a:p>
        </p:txBody>
      </p:sp>
      <p:sp>
        <p:nvSpPr>
          <p:cNvPr id="210" name="世界記録を更新する。…"/>
          <p:cNvSpPr txBox="1"/>
          <p:nvPr/>
        </p:nvSpPr>
        <p:spPr>
          <a:xfrm>
            <a:off x="2874436" y="5816600"/>
            <a:ext cx="8530325" cy="1473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00062" indent="-500062" algn="l">
              <a:lnSpc>
                <a:spcPct val="150000"/>
              </a:lnSpc>
              <a:buSzPct val="50000"/>
              <a:buBlip>
                <a:blip r:embed="rId2"/>
              </a:buBlip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世界記録を更新する。</a:t>
            </a:r>
          </a:p>
          <a:p>
            <a:pPr marL="500062" indent="-500062" algn="l">
              <a:lnSpc>
                <a:spcPct val="150000"/>
              </a:lnSpc>
              <a:buSzPct val="50000"/>
              <a:buBlip>
                <a:blip r:embed="rId2"/>
              </a:buBlip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10歳で優勝、最年少記録を更新した。</a:t>
            </a:r>
          </a:p>
        </p:txBody>
      </p:sp>
      <p:sp>
        <p:nvSpPr>
          <p:cNvPr id="211" name="次へ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  <p:sp>
        <p:nvSpPr>
          <p:cNvPr id="212" name="ゆうしょう"/>
          <p:cNvSpPr txBox="1"/>
          <p:nvPr/>
        </p:nvSpPr>
        <p:spPr>
          <a:xfrm>
            <a:off x="4489916" y="6553200"/>
            <a:ext cx="1925192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ゆうしょう</a:t>
            </a:r>
            <a:endParaRPr dirty="0"/>
          </a:p>
        </p:txBody>
      </p:sp>
      <p:sp>
        <p:nvSpPr>
          <p:cNvPr id="213" name="こうしん"/>
          <p:cNvSpPr txBox="1"/>
          <p:nvPr/>
        </p:nvSpPr>
        <p:spPr>
          <a:xfrm>
            <a:off x="5320482" y="2283791"/>
            <a:ext cx="2367162" cy="50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こうしん</a:t>
            </a:r>
            <a:endParaRPr dirty="0"/>
          </a:p>
        </p:txBody>
      </p:sp>
      <p:sp>
        <p:nvSpPr>
          <p:cNvPr id="214" name="さいねんしょう"/>
          <p:cNvSpPr txBox="1"/>
          <p:nvPr/>
        </p:nvSpPr>
        <p:spPr>
          <a:xfrm>
            <a:off x="6175890" y="6553200"/>
            <a:ext cx="1927415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さいねんしょう</a:t>
            </a:r>
            <a:endParaRPr dirty="0"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１）技術が進歩する"/>
          <p:cNvSpPr txBox="1"/>
          <p:nvPr/>
        </p:nvSpPr>
        <p:spPr>
          <a:xfrm>
            <a:off x="12217399" y="-1889125"/>
            <a:ext cx="6172201" cy="781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１）技術が進歩する</a:t>
            </a:r>
          </a:p>
        </p:txBody>
      </p:sp>
      <p:sp>
        <p:nvSpPr>
          <p:cNvPr id="217" name="テキスト"/>
          <p:cNvSpPr txBox="1"/>
          <p:nvPr/>
        </p:nvSpPr>
        <p:spPr>
          <a:xfrm>
            <a:off x="11661394" y="-4775200"/>
            <a:ext cx="1315213" cy="4064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endParaRPr/>
          </a:p>
        </p:txBody>
      </p:sp>
      <p:sp>
        <p:nvSpPr>
          <p:cNvPr id="218" name="７）目標を達成する"/>
          <p:cNvSpPr txBox="1"/>
          <p:nvPr/>
        </p:nvSpPr>
        <p:spPr>
          <a:xfrm>
            <a:off x="890702" y="2743200"/>
            <a:ext cx="9994671" cy="1193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50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７）</a:t>
            </a:r>
            <a:r>
              <a:rPr sz="8600"/>
              <a:t>目標</a:t>
            </a:r>
            <a:r>
              <a:rPr sz="8600">
                <a:solidFill>
                  <a:schemeClr val="accent1">
                    <a:lumOff val="-13575"/>
                  </a:schemeClr>
                </a:solidFill>
              </a:rPr>
              <a:t>を</a:t>
            </a:r>
            <a:r>
              <a:rPr sz="8600"/>
              <a:t>達成する</a:t>
            </a:r>
          </a:p>
        </p:txBody>
      </p:sp>
      <p:sp>
        <p:nvSpPr>
          <p:cNvPr id="219" name="もくひょう"/>
          <p:cNvSpPr txBox="1"/>
          <p:nvPr/>
        </p:nvSpPr>
        <p:spPr>
          <a:xfrm>
            <a:off x="2110452" y="2222500"/>
            <a:ext cx="2367162" cy="50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もくひょう</a:t>
            </a:r>
          </a:p>
        </p:txBody>
      </p:sp>
      <p:sp>
        <p:nvSpPr>
          <p:cNvPr id="220" name="今月の売り上げ目標を達成できた。…"/>
          <p:cNvSpPr txBox="1"/>
          <p:nvPr/>
        </p:nvSpPr>
        <p:spPr>
          <a:xfrm>
            <a:off x="2874436" y="5816600"/>
            <a:ext cx="8081811" cy="1473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00062" indent="-500062" algn="l">
              <a:lnSpc>
                <a:spcPct val="150000"/>
              </a:lnSpc>
              <a:buSzPct val="50000"/>
              <a:buBlip>
                <a:blip r:embed="rId2"/>
              </a:buBlip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今月の売り上げ目標を達成できた。</a:t>
            </a:r>
          </a:p>
          <a:p>
            <a:pPr marL="500062" indent="-500062" algn="l">
              <a:lnSpc>
                <a:spcPct val="150000"/>
              </a:lnSpc>
              <a:buSzPct val="50000"/>
              <a:buBlip>
                <a:blip r:embed="rId2"/>
              </a:buBlip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目標を達成する喜びを知る。</a:t>
            </a:r>
          </a:p>
        </p:txBody>
      </p:sp>
      <p:sp>
        <p:nvSpPr>
          <p:cNvPr id="221" name="次へ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  <p:sp>
        <p:nvSpPr>
          <p:cNvPr id="222" name="たっせい"/>
          <p:cNvSpPr txBox="1"/>
          <p:nvPr/>
        </p:nvSpPr>
        <p:spPr>
          <a:xfrm>
            <a:off x="5318819" y="2222500"/>
            <a:ext cx="2367162" cy="50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たっせい</a:t>
            </a:r>
          </a:p>
        </p:txBody>
      </p:sp>
      <p:sp>
        <p:nvSpPr>
          <p:cNvPr id="223" name="よろこ"/>
          <p:cNvSpPr txBox="1"/>
          <p:nvPr/>
        </p:nvSpPr>
        <p:spPr>
          <a:xfrm>
            <a:off x="5951633" y="6553200"/>
            <a:ext cx="1927415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よろこ</a:t>
            </a:r>
            <a:endParaRPr dirty="0"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１）技術が進歩する"/>
          <p:cNvSpPr txBox="1"/>
          <p:nvPr/>
        </p:nvSpPr>
        <p:spPr>
          <a:xfrm>
            <a:off x="12217399" y="-1889125"/>
            <a:ext cx="6172201" cy="781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１）技術が進歩する</a:t>
            </a:r>
          </a:p>
        </p:txBody>
      </p:sp>
      <p:sp>
        <p:nvSpPr>
          <p:cNvPr id="226" name="テキスト"/>
          <p:cNvSpPr txBox="1"/>
          <p:nvPr/>
        </p:nvSpPr>
        <p:spPr>
          <a:xfrm>
            <a:off x="11661394" y="-4775200"/>
            <a:ext cx="1315213" cy="4064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endParaRPr/>
          </a:p>
        </p:txBody>
      </p:sp>
      <p:sp>
        <p:nvSpPr>
          <p:cNvPr id="227" name="８）騒動を起こす"/>
          <p:cNvSpPr txBox="1"/>
          <p:nvPr/>
        </p:nvSpPr>
        <p:spPr>
          <a:xfrm>
            <a:off x="890702" y="2743200"/>
            <a:ext cx="9994671" cy="1193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50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８）</a:t>
            </a:r>
            <a:r>
              <a:rPr sz="8600"/>
              <a:t>騒動</a:t>
            </a:r>
            <a:r>
              <a:rPr sz="8600">
                <a:solidFill>
                  <a:schemeClr val="accent1">
                    <a:lumOff val="-13575"/>
                  </a:schemeClr>
                </a:solidFill>
              </a:rPr>
              <a:t>を</a:t>
            </a:r>
            <a:r>
              <a:rPr sz="8600"/>
              <a:t>起こす</a:t>
            </a:r>
          </a:p>
        </p:txBody>
      </p:sp>
      <p:sp>
        <p:nvSpPr>
          <p:cNvPr id="228" name="そうどう"/>
          <p:cNvSpPr txBox="1"/>
          <p:nvPr/>
        </p:nvSpPr>
        <p:spPr>
          <a:xfrm>
            <a:off x="2110452" y="2222500"/>
            <a:ext cx="2367162" cy="50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そうどう</a:t>
            </a:r>
          </a:p>
        </p:txBody>
      </p:sp>
      <p:sp>
        <p:nvSpPr>
          <p:cNvPr id="229" name="不倫騒動を起こす。…"/>
          <p:cNvSpPr txBox="1"/>
          <p:nvPr/>
        </p:nvSpPr>
        <p:spPr>
          <a:xfrm>
            <a:off x="2874436" y="5816600"/>
            <a:ext cx="9255444" cy="1473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00062" indent="-500062" algn="l">
              <a:lnSpc>
                <a:spcPct val="150000"/>
              </a:lnSpc>
              <a:buSzPct val="50000"/>
              <a:buBlip>
                <a:blip r:embed="rId2"/>
              </a:buBlip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不倫騒動を起こす。</a:t>
            </a:r>
          </a:p>
          <a:p>
            <a:pPr marL="500062" indent="-500062" algn="l">
              <a:lnSpc>
                <a:spcPct val="150000"/>
              </a:lnSpc>
              <a:buSzPct val="50000"/>
              <a:buBlip>
                <a:blip r:embed="rId2"/>
              </a:buBlip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彼は数々の騒動を起こして、首になった。</a:t>
            </a:r>
          </a:p>
        </p:txBody>
      </p:sp>
      <p:sp>
        <p:nvSpPr>
          <p:cNvPr id="230" name="次へ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  <p:sp>
        <p:nvSpPr>
          <p:cNvPr id="231" name="お"/>
          <p:cNvSpPr txBox="1"/>
          <p:nvPr/>
        </p:nvSpPr>
        <p:spPr>
          <a:xfrm>
            <a:off x="4798119" y="2222500"/>
            <a:ext cx="2367162" cy="50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お</a:t>
            </a:r>
          </a:p>
        </p:txBody>
      </p:sp>
      <p:sp>
        <p:nvSpPr>
          <p:cNvPr id="232" name="かずかず"/>
          <p:cNvSpPr txBox="1"/>
          <p:nvPr/>
        </p:nvSpPr>
        <p:spPr>
          <a:xfrm>
            <a:off x="3821159" y="6577496"/>
            <a:ext cx="1927415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かずかず</a:t>
            </a:r>
            <a:endParaRPr dirty="0"/>
          </a:p>
        </p:txBody>
      </p:sp>
      <p:sp>
        <p:nvSpPr>
          <p:cNvPr id="233" name="ふ りん"/>
          <p:cNvSpPr txBox="1"/>
          <p:nvPr/>
        </p:nvSpPr>
        <p:spPr>
          <a:xfrm>
            <a:off x="2985742" y="5751996"/>
            <a:ext cx="1927415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ふ</a:t>
            </a:r>
            <a:r>
              <a:rPr dirty="0"/>
              <a:t> </a:t>
            </a:r>
            <a:r>
              <a:rPr dirty="0" err="1"/>
              <a:t>りん</a:t>
            </a:r>
            <a:endParaRPr dirty="0"/>
          </a:p>
        </p:txBody>
      </p:sp>
      <p:sp>
        <p:nvSpPr>
          <p:cNvPr id="234" name="くび"/>
          <p:cNvSpPr txBox="1"/>
          <p:nvPr/>
        </p:nvSpPr>
        <p:spPr>
          <a:xfrm>
            <a:off x="8988040" y="6590748"/>
            <a:ext cx="1114069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くび</a:t>
            </a:r>
            <a:endParaRPr dirty="0"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１）技術が進歩する"/>
          <p:cNvSpPr txBox="1"/>
          <p:nvPr/>
        </p:nvSpPr>
        <p:spPr>
          <a:xfrm>
            <a:off x="12217399" y="-1889125"/>
            <a:ext cx="6172201" cy="781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１）技術が進歩する</a:t>
            </a:r>
          </a:p>
        </p:txBody>
      </p:sp>
      <p:sp>
        <p:nvSpPr>
          <p:cNvPr id="237" name="テキスト"/>
          <p:cNvSpPr txBox="1"/>
          <p:nvPr/>
        </p:nvSpPr>
        <p:spPr>
          <a:xfrm>
            <a:off x="11661394" y="-4775200"/>
            <a:ext cx="1315213" cy="4064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endParaRPr/>
          </a:p>
        </p:txBody>
      </p:sp>
      <p:sp>
        <p:nvSpPr>
          <p:cNvPr id="238" name="９）影響を及ぼす"/>
          <p:cNvSpPr txBox="1"/>
          <p:nvPr/>
        </p:nvSpPr>
        <p:spPr>
          <a:xfrm>
            <a:off x="890702" y="2743200"/>
            <a:ext cx="9994671" cy="1193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50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９）</a:t>
            </a:r>
            <a:r>
              <a:rPr sz="8600"/>
              <a:t>影響</a:t>
            </a:r>
            <a:r>
              <a:rPr sz="8600">
                <a:solidFill>
                  <a:schemeClr val="accent1">
                    <a:lumOff val="-13575"/>
                  </a:schemeClr>
                </a:solidFill>
              </a:rPr>
              <a:t>を</a:t>
            </a:r>
            <a:r>
              <a:rPr sz="8600"/>
              <a:t>及ぼす</a:t>
            </a:r>
          </a:p>
        </p:txBody>
      </p:sp>
      <p:sp>
        <p:nvSpPr>
          <p:cNvPr id="239" name="えいきょう"/>
          <p:cNvSpPr txBox="1"/>
          <p:nvPr/>
        </p:nvSpPr>
        <p:spPr>
          <a:xfrm>
            <a:off x="2110452" y="2222500"/>
            <a:ext cx="2367162" cy="50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えいきょう</a:t>
            </a:r>
          </a:p>
        </p:txBody>
      </p:sp>
      <p:sp>
        <p:nvSpPr>
          <p:cNvPr id="240" name="社会に影響を及ぼす。…"/>
          <p:cNvSpPr txBox="1"/>
          <p:nvPr/>
        </p:nvSpPr>
        <p:spPr>
          <a:xfrm>
            <a:off x="2874436" y="5918200"/>
            <a:ext cx="6969444" cy="1473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00062" indent="-500062" algn="l">
              <a:lnSpc>
                <a:spcPct val="150000"/>
              </a:lnSpc>
              <a:buSzPct val="50000"/>
              <a:buBlip>
                <a:blip r:embed="rId2"/>
              </a:buBlip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社会に影響を及ぼす。</a:t>
            </a:r>
          </a:p>
          <a:p>
            <a:pPr marL="500062" indent="-500062" algn="l">
              <a:lnSpc>
                <a:spcPct val="150000"/>
              </a:lnSpc>
              <a:buSzPct val="50000"/>
              <a:buBlip>
                <a:blip r:embed="rId2"/>
              </a:buBlip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両国の関係に悪影響を及ぼす。</a:t>
            </a:r>
          </a:p>
        </p:txBody>
      </p:sp>
      <p:sp>
        <p:nvSpPr>
          <p:cNvPr id="241" name="次へ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  <p:sp>
        <p:nvSpPr>
          <p:cNvPr id="242" name="およ"/>
          <p:cNvSpPr txBox="1"/>
          <p:nvPr/>
        </p:nvSpPr>
        <p:spPr>
          <a:xfrm>
            <a:off x="4798119" y="2222500"/>
            <a:ext cx="2367162" cy="50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およ</a:t>
            </a:r>
          </a:p>
        </p:txBody>
      </p:sp>
      <p:sp>
        <p:nvSpPr>
          <p:cNvPr id="243" name="あく"/>
          <p:cNvSpPr txBox="1"/>
          <p:nvPr/>
        </p:nvSpPr>
        <p:spPr>
          <a:xfrm>
            <a:off x="5393583" y="6660874"/>
            <a:ext cx="1927416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あく</a:t>
            </a:r>
            <a:endParaRPr dirty="0"/>
          </a:p>
        </p:txBody>
      </p:sp>
      <p:sp>
        <p:nvSpPr>
          <p:cNvPr id="244" name="りょうこく"/>
          <p:cNvSpPr txBox="1"/>
          <p:nvPr/>
        </p:nvSpPr>
        <p:spPr>
          <a:xfrm>
            <a:off x="2870703" y="6660874"/>
            <a:ext cx="1927416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りょうこく</a:t>
            </a:r>
            <a:endParaRPr dirty="0"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１）技術が進歩する"/>
          <p:cNvSpPr txBox="1"/>
          <p:nvPr/>
        </p:nvSpPr>
        <p:spPr>
          <a:xfrm>
            <a:off x="12217399" y="-1889125"/>
            <a:ext cx="6172201" cy="781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１）技術が進歩する</a:t>
            </a:r>
          </a:p>
        </p:txBody>
      </p:sp>
      <p:sp>
        <p:nvSpPr>
          <p:cNvPr id="247" name="テキスト"/>
          <p:cNvSpPr txBox="1"/>
          <p:nvPr/>
        </p:nvSpPr>
        <p:spPr>
          <a:xfrm>
            <a:off x="11661394" y="-4775200"/>
            <a:ext cx="1315213" cy="4064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endParaRPr/>
          </a:p>
        </p:txBody>
      </p:sp>
      <p:sp>
        <p:nvSpPr>
          <p:cNvPr id="248" name="10）対策を講じる"/>
          <p:cNvSpPr txBox="1"/>
          <p:nvPr/>
        </p:nvSpPr>
        <p:spPr>
          <a:xfrm>
            <a:off x="890702" y="2743200"/>
            <a:ext cx="9994671" cy="1193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50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10）</a:t>
            </a:r>
            <a:r>
              <a:rPr sz="8600"/>
              <a:t>対策</a:t>
            </a:r>
            <a:r>
              <a:rPr sz="8600">
                <a:solidFill>
                  <a:schemeClr val="accent1">
                    <a:lumOff val="-13575"/>
                  </a:schemeClr>
                </a:solidFill>
              </a:rPr>
              <a:t>を</a:t>
            </a:r>
            <a:r>
              <a:rPr sz="8600"/>
              <a:t>講じる</a:t>
            </a:r>
          </a:p>
        </p:txBody>
      </p:sp>
      <p:sp>
        <p:nvSpPr>
          <p:cNvPr id="249" name="たいさく"/>
          <p:cNvSpPr txBox="1"/>
          <p:nvPr/>
        </p:nvSpPr>
        <p:spPr>
          <a:xfrm>
            <a:off x="2288252" y="2222500"/>
            <a:ext cx="2367162" cy="50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たいさく</a:t>
            </a:r>
          </a:p>
        </p:txBody>
      </p:sp>
      <p:sp>
        <p:nvSpPr>
          <p:cNvPr id="250" name="経済対策を講じる。…"/>
          <p:cNvSpPr txBox="1"/>
          <p:nvPr/>
        </p:nvSpPr>
        <p:spPr>
          <a:xfrm>
            <a:off x="2874436" y="5918200"/>
            <a:ext cx="7472364" cy="1473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00062" indent="-500062" algn="l">
              <a:lnSpc>
                <a:spcPct val="150000"/>
              </a:lnSpc>
              <a:buSzPct val="50000"/>
              <a:buBlip>
                <a:blip r:embed="rId2"/>
              </a:buBlip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dirty="0" err="1"/>
              <a:t>経済対策を講じる</a:t>
            </a:r>
            <a:r>
              <a:rPr dirty="0"/>
              <a:t>。</a:t>
            </a:r>
          </a:p>
          <a:p>
            <a:pPr marL="500062" indent="-500062" algn="l">
              <a:lnSpc>
                <a:spcPct val="150000"/>
              </a:lnSpc>
              <a:buSzPct val="50000"/>
              <a:buBlip>
                <a:blip r:embed="rId2"/>
              </a:buBlip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dirty="0" err="1"/>
              <a:t>早期に対策を講じる必要がある</a:t>
            </a:r>
            <a:r>
              <a:rPr dirty="0"/>
              <a:t>。</a:t>
            </a:r>
          </a:p>
        </p:txBody>
      </p:sp>
      <p:sp>
        <p:nvSpPr>
          <p:cNvPr id="251" name="次へ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  <p:sp>
        <p:nvSpPr>
          <p:cNvPr id="252" name="こう"/>
          <p:cNvSpPr txBox="1"/>
          <p:nvPr/>
        </p:nvSpPr>
        <p:spPr>
          <a:xfrm>
            <a:off x="4988619" y="2222500"/>
            <a:ext cx="2367162" cy="50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こう</a:t>
            </a:r>
          </a:p>
        </p:txBody>
      </p:sp>
      <p:sp>
        <p:nvSpPr>
          <p:cNvPr id="253" name="そう き"/>
          <p:cNvSpPr txBox="1"/>
          <p:nvPr/>
        </p:nvSpPr>
        <p:spPr>
          <a:xfrm>
            <a:off x="2874436" y="6681304"/>
            <a:ext cx="1927415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そう</a:t>
            </a:r>
            <a:r>
              <a:rPr dirty="0"/>
              <a:t> </a:t>
            </a:r>
            <a:r>
              <a:rPr dirty="0" err="1"/>
              <a:t>き</a:t>
            </a:r>
            <a:endParaRPr dirty="0"/>
          </a:p>
        </p:txBody>
      </p:sp>
      <p:sp>
        <p:nvSpPr>
          <p:cNvPr id="254" name="けいざい"/>
          <p:cNvSpPr txBox="1"/>
          <p:nvPr/>
        </p:nvSpPr>
        <p:spPr>
          <a:xfrm>
            <a:off x="3083648" y="5843104"/>
            <a:ext cx="1571766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けいざい</a:t>
            </a:r>
            <a:endParaRPr dirty="0"/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１）技術が進歩する"/>
          <p:cNvSpPr txBox="1"/>
          <p:nvPr/>
        </p:nvSpPr>
        <p:spPr>
          <a:xfrm>
            <a:off x="12217399" y="-1889125"/>
            <a:ext cx="6172201" cy="781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１）技術が進歩する</a:t>
            </a:r>
          </a:p>
        </p:txBody>
      </p:sp>
      <p:sp>
        <p:nvSpPr>
          <p:cNvPr id="257" name="テキスト"/>
          <p:cNvSpPr txBox="1"/>
          <p:nvPr/>
        </p:nvSpPr>
        <p:spPr>
          <a:xfrm>
            <a:off x="11661394" y="-4775200"/>
            <a:ext cx="1315213" cy="4064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endParaRPr/>
          </a:p>
        </p:txBody>
      </p:sp>
      <p:sp>
        <p:nvSpPr>
          <p:cNvPr id="258" name="11）住宅が密集する"/>
          <p:cNvSpPr txBox="1"/>
          <p:nvPr/>
        </p:nvSpPr>
        <p:spPr>
          <a:xfrm>
            <a:off x="890702" y="2743200"/>
            <a:ext cx="9994671" cy="1193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50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11）</a:t>
            </a:r>
            <a:r>
              <a:rPr sz="8600"/>
              <a:t>住宅</a:t>
            </a:r>
            <a:r>
              <a:rPr sz="8600">
                <a:solidFill>
                  <a:schemeClr val="accent1">
                    <a:lumOff val="-13575"/>
                  </a:schemeClr>
                </a:solidFill>
              </a:rPr>
              <a:t>が</a:t>
            </a:r>
            <a:r>
              <a:rPr sz="8600"/>
              <a:t>密集する</a:t>
            </a:r>
          </a:p>
        </p:txBody>
      </p:sp>
      <p:sp>
        <p:nvSpPr>
          <p:cNvPr id="259" name="じゅうたく"/>
          <p:cNvSpPr txBox="1"/>
          <p:nvPr/>
        </p:nvSpPr>
        <p:spPr>
          <a:xfrm>
            <a:off x="2288252" y="2222500"/>
            <a:ext cx="2367162" cy="50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じゅうたく</a:t>
            </a:r>
          </a:p>
        </p:txBody>
      </p:sp>
      <p:sp>
        <p:nvSpPr>
          <p:cNvPr id="260" name="木造住宅が密集している地域…"/>
          <p:cNvSpPr txBox="1"/>
          <p:nvPr/>
        </p:nvSpPr>
        <p:spPr>
          <a:xfrm>
            <a:off x="2874436" y="5918200"/>
            <a:ext cx="6682779" cy="1473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00062" indent="-500062" algn="l">
              <a:lnSpc>
                <a:spcPct val="150000"/>
              </a:lnSpc>
              <a:buSzPct val="50000"/>
              <a:buBlip>
                <a:blip r:embed="rId2"/>
              </a:buBlip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木造住宅が密集している地域</a:t>
            </a:r>
          </a:p>
          <a:p>
            <a:pPr marL="500062" indent="-500062" algn="l">
              <a:lnSpc>
                <a:spcPct val="150000"/>
              </a:lnSpc>
              <a:buSzPct val="50000"/>
              <a:buBlip>
                <a:blip r:embed="rId2"/>
              </a:buBlip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住宅が密集して道路が狭い。</a:t>
            </a:r>
          </a:p>
        </p:txBody>
      </p:sp>
      <p:sp>
        <p:nvSpPr>
          <p:cNvPr id="261" name="次へ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  <p:sp>
        <p:nvSpPr>
          <p:cNvPr id="262" name="みっしゅう"/>
          <p:cNvSpPr txBox="1"/>
          <p:nvPr/>
        </p:nvSpPr>
        <p:spPr>
          <a:xfrm>
            <a:off x="5661719" y="2222500"/>
            <a:ext cx="2367162" cy="50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みっしゅう</a:t>
            </a:r>
          </a:p>
        </p:txBody>
      </p:sp>
      <p:sp>
        <p:nvSpPr>
          <p:cNvPr id="263" name="もくぞう"/>
          <p:cNvSpPr txBox="1"/>
          <p:nvPr/>
        </p:nvSpPr>
        <p:spPr>
          <a:xfrm>
            <a:off x="3110530" y="5870160"/>
            <a:ext cx="1571765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もくぞう</a:t>
            </a:r>
            <a:endParaRPr dirty="0"/>
          </a:p>
        </p:txBody>
      </p:sp>
      <p:sp>
        <p:nvSpPr>
          <p:cNvPr id="264" name="どう ろ"/>
          <p:cNvSpPr txBox="1"/>
          <p:nvPr/>
        </p:nvSpPr>
        <p:spPr>
          <a:xfrm>
            <a:off x="6222054" y="6704496"/>
            <a:ext cx="1571766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どう ろ</a:t>
            </a:r>
          </a:p>
        </p:txBody>
      </p:sp>
      <p:sp>
        <p:nvSpPr>
          <p:cNvPr id="265" name="せま"/>
          <p:cNvSpPr txBox="1"/>
          <p:nvPr/>
        </p:nvSpPr>
        <p:spPr>
          <a:xfrm>
            <a:off x="7415854" y="6704496"/>
            <a:ext cx="1571766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せま</a:t>
            </a:r>
          </a:p>
        </p:txBody>
      </p:sp>
      <p:sp>
        <p:nvSpPr>
          <p:cNvPr id="266" name="ち いき"/>
          <p:cNvSpPr txBox="1"/>
          <p:nvPr/>
        </p:nvSpPr>
        <p:spPr>
          <a:xfrm>
            <a:off x="8177829" y="5870160"/>
            <a:ext cx="1571766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ち いき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１）技術が進歩する"/>
          <p:cNvSpPr txBox="1"/>
          <p:nvPr/>
        </p:nvSpPr>
        <p:spPr>
          <a:xfrm>
            <a:off x="12217399" y="-1889125"/>
            <a:ext cx="6172201" cy="781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１）技術が進歩する</a:t>
            </a:r>
          </a:p>
        </p:txBody>
      </p:sp>
      <p:sp>
        <p:nvSpPr>
          <p:cNvPr id="269" name="テキスト"/>
          <p:cNvSpPr txBox="1"/>
          <p:nvPr/>
        </p:nvSpPr>
        <p:spPr>
          <a:xfrm>
            <a:off x="11661394" y="-4775200"/>
            <a:ext cx="1315213" cy="4064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endParaRPr/>
          </a:p>
        </p:txBody>
      </p:sp>
      <p:sp>
        <p:nvSpPr>
          <p:cNvPr id="270" name="12）症状が緩和する"/>
          <p:cNvSpPr txBox="1"/>
          <p:nvPr/>
        </p:nvSpPr>
        <p:spPr>
          <a:xfrm>
            <a:off x="890702" y="2743200"/>
            <a:ext cx="9994671" cy="1193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50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12）</a:t>
            </a:r>
            <a:r>
              <a:rPr sz="8600"/>
              <a:t>症状</a:t>
            </a:r>
            <a:r>
              <a:rPr sz="8600">
                <a:solidFill>
                  <a:schemeClr val="accent1">
                    <a:lumOff val="-13575"/>
                  </a:schemeClr>
                </a:solidFill>
              </a:rPr>
              <a:t>が</a:t>
            </a:r>
            <a:r>
              <a:rPr sz="8600"/>
              <a:t>緩和する</a:t>
            </a:r>
          </a:p>
        </p:txBody>
      </p:sp>
      <p:sp>
        <p:nvSpPr>
          <p:cNvPr id="271" name="しょうじょう"/>
          <p:cNvSpPr txBox="1"/>
          <p:nvPr/>
        </p:nvSpPr>
        <p:spPr>
          <a:xfrm>
            <a:off x="2223363" y="2222500"/>
            <a:ext cx="2571751" cy="50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しょうじょう</a:t>
            </a:r>
          </a:p>
        </p:txBody>
      </p:sp>
      <p:sp>
        <p:nvSpPr>
          <p:cNvPr id="272" name="薬を飲んでも症状が緩和しない。…"/>
          <p:cNvSpPr txBox="1"/>
          <p:nvPr/>
        </p:nvSpPr>
        <p:spPr>
          <a:xfrm>
            <a:off x="2874436" y="5918200"/>
            <a:ext cx="9301164" cy="1473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00062" indent="-500062" algn="l">
              <a:lnSpc>
                <a:spcPct val="150000"/>
              </a:lnSpc>
              <a:buSzPct val="50000"/>
              <a:buBlip>
                <a:blip r:embed="rId2"/>
              </a:buBlip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薬を飲んでも症状が緩和しない。</a:t>
            </a:r>
          </a:p>
          <a:p>
            <a:pPr marL="500062" indent="-500062" algn="l">
              <a:lnSpc>
                <a:spcPct val="150000"/>
              </a:lnSpc>
              <a:buSzPct val="50000"/>
              <a:buBlip>
                <a:blip r:embed="rId2"/>
              </a:buBlip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マスクの着用で花粉症の症状が緩和した。</a:t>
            </a:r>
          </a:p>
        </p:txBody>
      </p:sp>
      <p:sp>
        <p:nvSpPr>
          <p:cNvPr id="273" name="次へ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  <p:sp>
        <p:nvSpPr>
          <p:cNvPr id="274" name="かん  わ"/>
          <p:cNvSpPr txBox="1"/>
          <p:nvPr/>
        </p:nvSpPr>
        <p:spPr>
          <a:xfrm>
            <a:off x="5534719" y="2222500"/>
            <a:ext cx="2367162" cy="50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かん  わ</a:t>
            </a:r>
          </a:p>
        </p:txBody>
      </p:sp>
      <p:sp>
        <p:nvSpPr>
          <p:cNvPr id="275" name="くすり"/>
          <p:cNvSpPr txBox="1"/>
          <p:nvPr/>
        </p:nvSpPr>
        <p:spPr>
          <a:xfrm>
            <a:off x="2874436" y="5851940"/>
            <a:ext cx="1571765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くすり</a:t>
            </a:r>
            <a:endParaRPr dirty="0"/>
          </a:p>
        </p:txBody>
      </p:sp>
      <p:sp>
        <p:nvSpPr>
          <p:cNvPr id="276" name="かふんしょう"/>
          <p:cNvSpPr txBox="1"/>
          <p:nvPr/>
        </p:nvSpPr>
        <p:spPr>
          <a:xfrm>
            <a:off x="6449550" y="6686272"/>
            <a:ext cx="1847396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かふんしょう</a:t>
            </a:r>
          </a:p>
        </p:txBody>
      </p:sp>
      <p:sp>
        <p:nvSpPr>
          <p:cNvPr id="277" name="ちゃくよう"/>
          <p:cNvSpPr txBox="1"/>
          <p:nvPr/>
        </p:nvSpPr>
        <p:spPr>
          <a:xfrm>
            <a:off x="4823926" y="6686272"/>
            <a:ext cx="1571765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ちゃくよう</a:t>
            </a:r>
            <a:endParaRPr dirty="0"/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１）技術が進歩する"/>
          <p:cNvSpPr txBox="1"/>
          <p:nvPr/>
        </p:nvSpPr>
        <p:spPr>
          <a:xfrm>
            <a:off x="12217399" y="-1889125"/>
            <a:ext cx="6172201" cy="781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１）技術が進歩する</a:t>
            </a:r>
          </a:p>
        </p:txBody>
      </p:sp>
      <p:sp>
        <p:nvSpPr>
          <p:cNvPr id="280" name="テキスト"/>
          <p:cNvSpPr txBox="1"/>
          <p:nvPr/>
        </p:nvSpPr>
        <p:spPr>
          <a:xfrm>
            <a:off x="11661394" y="-4775200"/>
            <a:ext cx="1315213" cy="4064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endParaRPr/>
          </a:p>
        </p:txBody>
      </p:sp>
      <p:sp>
        <p:nvSpPr>
          <p:cNvPr id="281" name="13）薬を投与する"/>
          <p:cNvSpPr txBox="1"/>
          <p:nvPr/>
        </p:nvSpPr>
        <p:spPr>
          <a:xfrm>
            <a:off x="890702" y="2743200"/>
            <a:ext cx="9994671" cy="1193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50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13）</a:t>
            </a:r>
            <a:r>
              <a:rPr sz="8600"/>
              <a:t>薬</a:t>
            </a:r>
            <a:r>
              <a:rPr sz="8600">
                <a:solidFill>
                  <a:schemeClr val="accent1">
                    <a:lumOff val="-13575"/>
                  </a:schemeClr>
                </a:solidFill>
              </a:rPr>
              <a:t>を</a:t>
            </a:r>
            <a:r>
              <a:rPr sz="8600"/>
              <a:t>投与する</a:t>
            </a:r>
          </a:p>
        </p:txBody>
      </p:sp>
      <p:sp>
        <p:nvSpPr>
          <p:cNvPr id="282" name="くすり"/>
          <p:cNvSpPr txBox="1"/>
          <p:nvPr/>
        </p:nvSpPr>
        <p:spPr>
          <a:xfrm>
            <a:off x="2223363" y="2222500"/>
            <a:ext cx="1424385" cy="50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くすり</a:t>
            </a:r>
          </a:p>
        </p:txBody>
      </p:sp>
      <p:sp>
        <p:nvSpPr>
          <p:cNvPr id="283" name="患者に適切に薬を投与する。…"/>
          <p:cNvSpPr txBox="1"/>
          <p:nvPr/>
        </p:nvSpPr>
        <p:spPr>
          <a:xfrm>
            <a:off x="2874436" y="5918200"/>
            <a:ext cx="9758364" cy="1473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00062" indent="-500062" algn="l">
              <a:lnSpc>
                <a:spcPct val="150000"/>
              </a:lnSpc>
              <a:buSzPct val="50000"/>
              <a:buBlip>
                <a:blip r:embed="rId2"/>
              </a:buBlip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患者に適切に薬を投与する。</a:t>
            </a:r>
          </a:p>
          <a:p>
            <a:pPr marL="500062" indent="-500062" algn="l">
              <a:lnSpc>
                <a:spcPct val="150000"/>
              </a:lnSpc>
              <a:buSzPct val="50000"/>
              <a:buBlip>
                <a:blip r:embed="rId2"/>
              </a:buBlip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この病は５年間、薬を投与する必要がある。</a:t>
            </a:r>
          </a:p>
        </p:txBody>
      </p:sp>
      <p:sp>
        <p:nvSpPr>
          <p:cNvPr id="284" name="次へ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  <p:sp>
        <p:nvSpPr>
          <p:cNvPr id="285" name="とう よ"/>
          <p:cNvSpPr txBox="1"/>
          <p:nvPr/>
        </p:nvSpPr>
        <p:spPr>
          <a:xfrm>
            <a:off x="4426227" y="2222500"/>
            <a:ext cx="2367162" cy="50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とう　よ</a:t>
            </a:r>
          </a:p>
        </p:txBody>
      </p:sp>
      <p:sp>
        <p:nvSpPr>
          <p:cNvPr id="286" name="かんじゃ"/>
          <p:cNvSpPr txBox="1"/>
          <p:nvPr/>
        </p:nvSpPr>
        <p:spPr>
          <a:xfrm>
            <a:off x="3096174" y="5861602"/>
            <a:ext cx="1571765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かんじゃ</a:t>
            </a:r>
            <a:endParaRPr dirty="0"/>
          </a:p>
        </p:txBody>
      </p:sp>
      <p:sp>
        <p:nvSpPr>
          <p:cNvPr id="287" name="てきせつ"/>
          <p:cNvSpPr txBox="1"/>
          <p:nvPr/>
        </p:nvSpPr>
        <p:spPr>
          <a:xfrm>
            <a:off x="4480474" y="5861602"/>
            <a:ext cx="1571765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てきせつ</a:t>
            </a:r>
          </a:p>
        </p:txBody>
      </p:sp>
      <p:sp>
        <p:nvSpPr>
          <p:cNvPr id="288" name="やまい"/>
          <p:cNvSpPr txBox="1"/>
          <p:nvPr/>
        </p:nvSpPr>
        <p:spPr>
          <a:xfrm>
            <a:off x="3808478" y="6683790"/>
            <a:ext cx="1571765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やまい</a:t>
            </a:r>
            <a:endParaRPr dirty="0"/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１）技術が進歩する"/>
          <p:cNvSpPr txBox="1"/>
          <p:nvPr/>
        </p:nvSpPr>
        <p:spPr>
          <a:xfrm>
            <a:off x="12217399" y="-1889125"/>
            <a:ext cx="6172201" cy="781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１）技術が進歩する</a:t>
            </a:r>
          </a:p>
        </p:txBody>
      </p:sp>
      <p:sp>
        <p:nvSpPr>
          <p:cNvPr id="291" name="テキスト"/>
          <p:cNvSpPr txBox="1"/>
          <p:nvPr/>
        </p:nvSpPr>
        <p:spPr>
          <a:xfrm>
            <a:off x="11661394" y="-4775200"/>
            <a:ext cx="1315213" cy="4064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endParaRPr/>
          </a:p>
        </p:txBody>
      </p:sp>
      <p:sp>
        <p:nvSpPr>
          <p:cNvPr id="292" name="14）声援に応える"/>
          <p:cNvSpPr txBox="1"/>
          <p:nvPr/>
        </p:nvSpPr>
        <p:spPr>
          <a:xfrm>
            <a:off x="890702" y="2743200"/>
            <a:ext cx="9994671" cy="1193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50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14）</a:t>
            </a:r>
            <a:r>
              <a:rPr sz="8600"/>
              <a:t>声援</a:t>
            </a:r>
            <a:r>
              <a:rPr sz="8600">
                <a:solidFill>
                  <a:schemeClr val="accent1">
                    <a:lumOff val="-13575"/>
                  </a:schemeClr>
                </a:solidFill>
              </a:rPr>
              <a:t>に</a:t>
            </a:r>
            <a:r>
              <a:rPr sz="8600"/>
              <a:t>応える</a:t>
            </a:r>
          </a:p>
        </p:txBody>
      </p:sp>
      <p:sp>
        <p:nvSpPr>
          <p:cNvPr id="293" name="せいえん"/>
          <p:cNvSpPr txBox="1"/>
          <p:nvPr/>
        </p:nvSpPr>
        <p:spPr>
          <a:xfrm>
            <a:off x="2528163" y="2222500"/>
            <a:ext cx="1997771" cy="50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せいえん</a:t>
            </a:r>
          </a:p>
        </p:txBody>
      </p:sp>
      <p:sp>
        <p:nvSpPr>
          <p:cNvPr id="294" name="ファンの声援に応えて、手を振る。…"/>
          <p:cNvSpPr txBox="1"/>
          <p:nvPr/>
        </p:nvSpPr>
        <p:spPr>
          <a:xfrm>
            <a:off x="2874436" y="5918200"/>
            <a:ext cx="8013231" cy="1473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00062" indent="-500062" algn="l">
              <a:lnSpc>
                <a:spcPct val="150000"/>
              </a:lnSpc>
              <a:buSzPct val="50000"/>
              <a:buBlip>
                <a:blip r:embed="rId2"/>
              </a:buBlip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dirty="0" err="1"/>
              <a:t>ファンの声援に応えて、手を振る</a:t>
            </a:r>
            <a:r>
              <a:rPr dirty="0"/>
              <a:t>。</a:t>
            </a:r>
          </a:p>
          <a:p>
            <a:pPr marL="500062" indent="-500062" algn="l">
              <a:lnSpc>
                <a:spcPct val="150000"/>
              </a:lnSpc>
              <a:buSzPct val="50000"/>
              <a:buBlip>
                <a:blip r:embed="rId2"/>
              </a:buBlip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dirty="0" err="1"/>
              <a:t>観客の声援に応えて勝利する</a:t>
            </a:r>
            <a:r>
              <a:rPr dirty="0"/>
              <a:t>。</a:t>
            </a:r>
          </a:p>
        </p:txBody>
      </p:sp>
      <p:sp>
        <p:nvSpPr>
          <p:cNvPr id="295" name="次へ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  <p:sp>
        <p:nvSpPr>
          <p:cNvPr id="296" name="こた"/>
          <p:cNvSpPr txBox="1"/>
          <p:nvPr/>
        </p:nvSpPr>
        <p:spPr>
          <a:xfrm>
            <a:off x="4972327" y="2222500"/>
            <a:ext cx="2367162" cy="50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こた</a:t>
            </a:r>
          </a:p>
        </p:txBody>
      </p:sp>
      <p:sp>
        <p:nvSpPr>
          <p:cNvPr id="297" name="かんきゃく"/>
          <p:cNvSpPr txBox="1"/>
          <p:nvPr/>
        </p:nvSpPr>
        <p:spPr>
          <a:xfrm>
            <a:off x="3160818" y="6700076"/>
            <a:ext cx="1571765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かんきゃく</a:t>
            </a:r>
          </a:p>
        </p:txBody>
      </p:sp>
      <p:sp>
        <p:nvSpPr>
          <p:cNvPr id="298" name="しょうり"/>
          <p:cNvSpPr txBox="1"/>
          <p:nvPr/>
        </p:nvSpPr>
        <p:spPr>
          <a:xfrm>
            <a:off x="7186718" y="6674676"/>
            <a:ext cx="1571765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しょうり</a:t>
            </a:r>
          </a:p>
        </p:txBody>
      </p:sp>
      <p:sp>
        <p:nvSpPr>
          <p:cNvPr id="299" name="ふ"/>
          <p:cNvSpPr txBox="1"/>
          <p:nvPr/>
        </p:nvSpPr>
        <p:spPr>
          <a:xfrm>
            <a:off x="8787470" y="5824880"/>
            <a:ext cx="1571765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ふ</a:t>
            </a:r>
            <a:endParaRPr dirty="0"/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１）技術が進歩する"/>
          <p:cNvSpPr txBox="1"/>
          <p:nvPr/>
        </p:nvSpPr>
        <p:spPr>
          <a:xfrm>
            <a:off x="12217399" y="-1889125"/>
            <a:ext cx="6172201" cy="781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１）技術が進歩する</a:t>
            </a:r>
          </a:p>
        </p:txBody>
      </p:sp>
      <p:sp>
        <p:nvSpPr>
          <p:cNvPr id="302" name="テキスト"/>
          <p:cNvSpPr txBox="1"/>
          <p:nvPr/>
        </p:nvSpPr>
        <p:spPr>
          <a:xfrm>
            <a:off x="11661394" y="-4775200"/>
            <a:ext cx="1315213" cy="4064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endParaRPr/>
          </a:p>
        </p:txBody>
      </p:sp>
      <p:sp>
        <p:nvSpPr>
          <p:cNvPr id="303" name="15）調査を実施する"/>
          <p:cNvSpPr txBox="1"/>
          <p:nvPr/>
        </p:nvSpPr>
        <p:spPr>
          <a:xfrm>
            <a:off x="890702" y="2743200"/>
            <a:ext cx="9994671" cy="1193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50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15）</a:t>
            </a:r>
            <a:r>
              <a:rPr sz="8600"/>
              <a:t>調査</a:t>
            </a:r>
            <a:r>
              <a:rPr sz="8600">
                <a:solidFill>
                  <a:schemeClr val="accent1">
                    <a:lumOff val="-13575"/>
                  </a:schemeClr>
                </a:solidFill>
              </a:rPr>
              <a:t>を</a:t>
            </a:r>
            <a:r>
              <a:rPr sz="8600"/>
              <a:t>実施する</a:t>
            </a:r>
          </a:p>
        </p:txBody>
      </p:sp>
      <p:sp>
        <p:nvSpPr>
          <p:cNvPr id="304" name="ちょう さ"/>
          <p:cNvSpPr txBox="1"/>
          <p:nvPr/>
        </p:nvSpPr>
        <p:spPr>
          <a:xfrm>
            <a:off x="2375763" y="2222500"/>
            <a:ext cx="1997771" cy="50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ちょう さ</a:t>
            </a:r>
          </a:p>
        </p:txBody>
      </p:sp>
      <p:sp>
        <p:nvSpPr>
          <p:cNvPr id="305" name="アンケート調査を実施する。…"/>
          <p:cNvSpPr txBox="1"/>
          <p:nvPr/>
        </p:nvSpPr>
        <p:spPr>
          <a:xfrm>
            <a:off x="2874436" y="5918200"/>
            <a:ext cx="7015164" cy="1473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00062" indent="-500062" algn="l">
              <a:lnSpc>
                <a:spcPct val="150000"/>
              </a:lnSpc>
              <a:buSzPct val="50000"/>
              <a:buBlip>
                <a:blip r:embed="rId2"/>
              </a:buBlip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アンケート調査を実施する。</a:t>
            </a:r>
          </a:p>
          <a:p>
            <a:pPr marL="500062" indent="-500062" algn="l">
              <a:lnSpc>
                <a:spcPct val="150000"/>
              </a:lnSpc>
              <a:buSzPct val="50000"/>
              <a:buBlip>
                <a:blip r:embed="rId2"/>
              </a:buBlip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国内３大学で調査を実施した。</a:t>
            </a:r>
          </a:p>
        </p:txBody>
      </p:sp>
      <p:sp>
        <p:nvSpPr>
          <p:cNvPr id="306" name="次へ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  <p:sp>
        <p:nvSpPr>
          <p:cNvPr id="307" name="じっ し"/>
          <p:cNvSpPr txBox="1"/>
          <p:nvPr/>
        </p:nvSpPr>
        <p:spPr>
          <a:xfrm>
            <a:off x="5594627" y="2222500"/>
            <a:ext cx="2367162" cy="50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じっ し</a:t>
            </a:r>
          </a:p>
        </p:txBody>
      </p:sp>
      <p:sp>
        <p:nvSpPr>
          <p:cNvPr id="308" name="こくない"/>
          <p:cNvSpPr txBox="1"/>
          <p:nvPr/>
        </p:nvSpPr>
        <p:spPr>
          <a:xfrm>
            <a:off x="2940696" y="6668052"/>
            <a:ext cx="1855084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こくない</a:t>
            </a:r>
            <a:endParaRPr dirty="0"/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１）技術が進歩する"/>
          <p:cNvSpPr txBox="1"/>
          <p:nvPr/>
        </p:nvSpPr>
        <p:spPr>
          <a:xfrm>
            <a:off x="12217399" y="-1889125"/>
            <a:ext cx="6172201" cy="781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１）技術が進歩する</a:t>
            </a:r>
          </a:p>
        </p:txBody>
      </p:sp>
      <p:sp>
        <p:nvSpPr>
          <p:cNvPr id="311" name="テキスト"/>
          <p:cNvSpPr txBox="1"/>
          <p:nvPr/>
        </p:nvSpPr>
        <p:spPr>
          <a:xfrm>
            <a:off x="11661394" y="-4775200"/>
            <a:ext cx="1315213" cy="4064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endParaRPr/>
          </a:p>
        </p:txBody>
      </p:sp>
      <p:sp>
        <p:nvSpPr>
          <p:cNvPr id="312" name="ワークシートにカードのことばを書いて覚えましょう"/>
          <p:cNvSpPr txBox="1"/>
          <p:nvPr/>
        </p:nvSpPr>
        <p:spPr>
          <a:xfrm>
            <a:off x="1347850" y="2070089"/>
            <a:ext cx="11731837" cy="508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32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ワークシートにカードのことばを書いて覚えましょう</a:t>
            </a:r>
          </a:p>
        </p:txBody>
      </p:sp>
      <p:pic>
        <p:nvPicPr>
          <p:cNvPr id="313" name="image8.jpg" descr="image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91868" y="3508425"/>
            <a:ext cx="4144343" cy="414434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ヒラギノ角ゴ ProN W3"/>
        <a:ea typeface="ヒラギノ角ゴ ProN W3"/>
        <a:cs typeface="ヒラギノ角ゴ ProN W3"/>
      </a:majorFont>
      <a:minorFont>
        <a:latin typeface="ヒラギノ角ゴ ProN W3"/>
        <a:ea typeface="ヒラギノ角ゴ ProN W3"/>
        <a:cs typeface="ヒラギノ角ゴ ProN W3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ヒラギノ角ゴ ProN W6"/>
            <a:ea typeface="ヒラギノ角ゴ ProN W6"/>
            <a:cs typeface="ヒラギノ角ゴ ProN W6"/>
            <a:sym typeface="ヒラギノ角ゴ ProN W6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ヒラギノ角ゴ ProN W3"/>
        <a:ea typeface="ヒラギノ角ゴ ProN W3"/>
        <a:cs typeface="ヒラギノ角ゴ ProN W3"/>
      </a:majorFont>
      <a:minorFont>
        <a:latin typeface="ヒラギノ角ゴ ProN W3"/>
        <a:ea typeface="ヒラギノ角ゴ ProN W3"/>
        <a:cs typeface="ヒラギノ角ゴ ProN W3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ヒラギノ角ゴ ProN W6"/>
            <a:ea typeface="ヒラギノ角ゴ ProN W6"/>
            <a:cs typeface="ヒラギノ角ゴ ProN W6"/>
            <a:sym typeface="ヒラギノ角ゴ ProN W6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296</Words>
  <Application>Microsoft Macintosh PowerPoint</Application>
  <PresentationFormat>ユーザー設定</PresentationFormat>
  <Paragraphs>161</Paragraphs>
  <Slides>18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18</vt:i4>
      </vt:variant>
    </vt:vector>
  </HeadingPairs>
  <TitlesOfParts>
    <vt:vector size="25" baseType="lpstr">
      <vt:lpstr>ヒラギノ角ゴ Pro W3</vt:lpstr>
      <vt:lpstr>ヒラギノ角ゴ ProN W3</vt:lpstr>
      <vt:lpstr>ヒラギノ角ゴ ProN W6</vt:lpstr>
      <vt:lpstr>Arial</vt:lpstr>
      <vt:lpstr>Helvetica Neue Light</vt:lpstr>
      <vt:lpstr>Helvetica Neue Thin</vt:lpstr>
      <vt:lpstr>White</vt:lpstr>
      <vt:lpstr>『INTERMEDIATE KANJI BOOK』VOL.２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『INTERMEDIATE KANJI BOOK』VOL.２</dc:title>
  <cp:lastModifiedBy>Microsoft Office ユーザー</cp:lastModifiedBy>
  <cp:revision>1</cp:revision>
  <dcterms:modified xsi:type="dcterms:W3CDTF">2019-03-29T00:38:36Z</dcterms:modified>
</cp:coreProperties>
</file>