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120" name="L4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L4　グループ練習</a:t>
            </a:r>
          </a:p>
        </p:txBody>
      </p:sp>
      <p:sp>
        <p:nvSpPr>
          <p:cNvPr id="121" name="練習１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練習１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①つくえの上に15枚のカードを並べます。"/>
          <p:cNvSpPr txBox="1"/>
          <p:nvPr/>
        </p:nvSpPr>
        <p:spPr>
          <a:xfrm>
            <a:off x="738250" y="762000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①つくえの上に15枚のカードを並べます。</a:t>
            </a:r>
          </a:p>
        </p:txBody>
      </p:sp>
      <p:grpSp>
        <p:nvGrpSpPr>
          <p:cNvPr id="126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24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5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27" name="漢字が…"/>
          <p:cNvSpPr/>
          <p:nvPr/>
        </p:nvSpPr>
        <p:spPr>
          <a:xfrm>
            <a:off x="7540343" y="1572617"/>
            <a:ext cx="3429001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35" y="0"/>
                </a:moveTo>
                <a:cubicBezTo>
                  <a:pt x="4593" y="0"/>
                  <a:pt x="4318" y="520"/>
                  <a:pt x="4318" y="1163"/>
                </a:cubicBezTo>
                <a:lnTo>
                  <a:pt x="4318" y="8841"/>
                </a:lnTo>
                <a:lnTo>
                  <a:pt x="0" y="10056"/>
                </a:lnTo>
                <a:lnTo>
                  <a:pt x="4318" y="11276"/>
                </a:lnTo>
                <a:lnTo>
                  <a:pt x="4318" y="20432"/>
                </a:lnTo>
                <a:cubicBezTo>
                  <a:pt x="4318" y="21076"/>
                  <a:pt x="4593" y="21600"/>
                  <a:pt x="4935" y="21600"/>
                </a:cubicBezTo>
                <a:lnTo>
                  <a:pt x="20980" y="21600"/>
                </a:lnTo>
                <a:cubicBezTo>
                  <a:pt x="21322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322" y="0"/>
                  <a:pt x="20980" y="0"/>
                </a:cubicBezTo>
                <a:lnTo>
                  <a:pt x="4935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sp>
        <p:nvSpPr>
          <p:cNvPr id="128" name="②「〜する」がつくことばのカードを選びます。…"/>
          <p:cNvSpPr txBox="1"/>
          <p:nvPr/>
        </p:nvSpPr>
        <p:spPr>
          <a:xfrm>
            <a:off x="738250" y="4826066"/>
            <a:ext cx="11731837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②「〜する」がつくことばのカードを選びます。</a:t>
            </a:r>
          </a:p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みんなで考えてください。</a:t>
            </a:r>
          </a:p>
        </p:txBody>
      </p:sp>
      <p:sp>
        <p:nvSpPr>
          <p:cNvPr id="129" name="まい"/>
          <p:cNvSpPr txBox="1"/>
          <p:nvPr/>
        </p:nvSpPr>
        <p:spPr>
          <a:xfrm>
            <a:off x="3837652" y="5588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30" name="なら"/>
          <p:cNvSpPr txBox="1"/>
          <p:nvPr/>
        </p:nvSpPr>
        <p:spPr>
          <a:xfrm>
            <a:off x="6301452" y="5588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sp>
        <p:nvSpPr>
          <p:cNvPr id="131" name="③全部選んだら、答えを確認しましょう。"/>
          <p:cNvSpPr txBox="1"/>
          <p:nvPr/>
        </p:nvSpPr>
        <p:spPr>
          <a:xfrm>
            <a:off x="827150" y="8356025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③全部選んだら、答えを確認しましょう。</a:t>
            </a:r>
          </a:p>
        </p:txBody>
      </p:sp>
      <p:sp>
        <p:nvSpPr>
          <p:cNvPr id="132" name="えら"/>
          <p:cNvSpPr txBox="1"/>
          <p:nvPr/>
        </p:nvSpPr>
        <p:spPr>
          <a:xfrm>
            <a:off x="7393652" y="4663924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えら</a:t>
            </a:r>
            <a:endParaRPr dirty="0"/>
          </a:p>
        </p:txBody>
      </p:sp>
      <p:sp>
        <p:nvSpPr>
          <p:cNvPr id="133" name="ぜん ぶ"/>
          <p:cNvSpPr txBox="1"/>
          <p:nvPr/>
        </p:nvSpPr>
        <p:spPr>
          <a:xfrm>
            <a:off x="1167027" y="812178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 ぶ</a:t>
            </a:r>
          </a:p>
        </p:txBody>
      </p:sp>
      <p:sp>
        <p:nvSpPr>
          <p:cNvPr id="134" name="かくにん"/>
          <p:cNvSpPr txBox="1"/>
          <p:nvPr/>
        </p:nvSpPr>
        <p:spPr>
          <a:xfrm>
            <a:off x="5098562" y="8121786"/>
            <a:ext cx="123795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pic>
        <p:nvPicPr>
          <p:cNvPr id="135" name="楕円" descr="楕円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4745" y="6352335"/>
            <a:ext cx="786705" cy="835049"/>
          </a:xfrm>
          <a:prstGeom prst="rect">
            <a:avLst/>
          </a:prstGeom>
        </p:spPr>
      </p:pic>
      <p:sp>
        <p:nvSpPr>
          <p:cNvPr id="13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grpSp>
        <p:nvGrpSpPr>
          <p:cNvPr id="140" name="グループ"/>
          <p:cNvGrpSpPr/>
          <p:nvPr/>
        </p:nvGrpSpPr>
        <p:grpSpPr>
          <a:xfrm>
            <a:off x="1940678" y="1710960"/>
            <a:ext cx="1220873" cy="835049"/>
            <a:chOff x="0" y="0"/>
            <a:chExt cx="1220872" cy="835048"/>
          </a:xfrm>
        </p:grpSpPr>
        <p:sp>
          <p:nvSpPr>
            <p:cNvPr id="138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9" name="家庭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家庭</a:t>
              </a:r>
            </a:p>
          </p:txBody>
        </p:sp>
      </p:grpSp>
      <p:grpSp>
        <p:nvGrpSpPr>
          <p:cNvPr id="143" name="グループ"/>
          <p:cNvGrpSpPr/>
          <p:nvPr/>
        </p:nvGrpSpPr>
        <p:grpSpPr>
          <a:xfrm>
            <a:off x="4990432" y="2986969"/>
            <a:ext cx="1220874" cy="835049"/>
            <a:chOff x="0" y="0"/>
            <a:chExt cx="1220872" cy="835048"/>
          </a:xfrm>
        </p:grpSpPr>
        <p:sp>
          <p:nvSpPr>
            <p:cNvPr id="141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2" name="仮定゜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rPr dirty="0" err="1"/>
                <a:t>仮定</a:t>
              </a:r>
              <a:endParaRPr dirty="0"/>
            </a:p>
          </p:txBody>
        </p:sp>
      </p:grpSp>
      <p:grpSp>
        <p:nvGrpSpPr>
          <p:cNvPr id="146" name="グループ"/>
          <p:cNvGrpSpPr/>
          <p:nvPr/>
        </p:nvGrpSpPr>
        <p:grpSpPr>
          <a:xfrm>
            <a:off x="5891964" y="1710960"/>
            <a:ext cx="1220873" cy="835049"/>
            <a:chOff x="0" y="0"/>
            <a:chExt cx="1220872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観光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観光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916321" y="1812898"/>
            <a:ext cx="1220873" cy="835049"/>
            <a:chOff x="0" y="0"/>
            <a:chExt cx="1220872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駆使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駆使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589964" y="2986969"/>
            <a:ext cx="1220873" cy="835049"/>
            <a:chOff x="0" y="0"/>
            <a:chExt cx="1220872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衛星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衛星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275764" y="6352335"/>
            <a:ext cx="1220873" cy="835049"/>
            <a:chOff x="0" y="0"/>
            <a:chExt cx="1220872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観光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観光</a:t>
              </a:r>
            </a:p>
          </p:txBody>
        </p:sp>
      </p:grpSp>
      <p:sp>
        <p:nvSpPr>
          <p:cNvPr id="156" name="する"/>
          <p:cNvSpPr txBox="1"/>
          <p:nvPr/>
        </p:nvSpPr>
        <p:spPr>
          <a:xfrm>
            <a:off x="4560951" y="6515859"/>
            <a:ext cx="101183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する</a:t>
            </a:r>
          </a:p>
        </p:txBody>
      </p:sp>
      <p:grpSp>
        <p:nvGrpSpPr>
          <p:cNvPr id="159" name="グループ"/>
          <p:cNvGrpSpPr/>
          <p:nvPr/>
        </p:nvGrpSpPr>
        <p:grpSpPr>
          <a:xfrm>
            <a:off x="7200064" y="6352335"/>
            <a:ext cx="1220873" cy="835049"/>
            <a:chOff x="0" y="0"/>
            <a:chExt cx="1220872" cy="835048"/>
          </a:xfrm>
        </p:grpSpPr>
        <p:sp>
          <p:nvSpPr>
            <p:cNvPr id="157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8" name="家庭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家庭</a:t>
              </a:r>
            </a:p>
          </p:txBody>
        </p:sp>
      </p:grpSp>
      <p:sp>
        <p:nvSpPr>
          <p:cNvPr id="160" name="する"/>
          <p:cNvSpPr txBox="1"/>
          <p:nvPr/>
        </p:nvSpPr>
        <p:spPr>
          <a:xfrm>
            <a:off x="8497951" y="6515859"/>
            <a:ext cx="101183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する</a:t>
            </a:r>
          </a:p>
        </p:txBody>
      </p:sp>
      <p:pic>
        <p:nvPicPr>
          <p:cNvPr id="161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8900000">
            <a:off x="6148439" y="6736192"/>
            <a:ext cx="1128753" cy="76201"/>
          </a:xfrm>
          <a:prstGeom prst="rect">
            <a:avLst/>
          </a:prstGeom>
        </p:spPr>
      </p:pic>
      <p:pic>
        <p:nvPicPr>
          <p:cNvPr id="163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3500000">
            <a:off x="6148439" y="6727326"/>
            <a:ext cx="1128753" cy="762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〇 〜する"/>
          <p:cNvSpPr/>
          <p:nvPr/>
        </p:nvSpPr>
        <p:spPr>
          <a:xfrm>
            <a:off x="524817" y="635000"/>
            <a:ext cx="4923682" cy="6993781"/>
          </a:xfrm>
          <a:prstGeom prst="roundRect">
            <a:avLst>
              <a:gd name="adj" fmla="val 3869"/>
            </a:avLst>
          </a:prstGeom>
          <a:solidFill>
            <a:schemeClr val="accent2">
              <a:hueOff val="-85259"/>
              <a:satOff val="14347"/>
              <a:lumOff val="2237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〇</a:t>
            </a:r>
            <a:r>
              <a:t> </a:t>
            </a:r>
            <a:r>
              <a:rPr u="sng">
                <a:solidFill>
                  <a:srgbClr val="000000"/>
                </a:solidFill>
              </a:rPr>
              <a:t>〜する</a:t>
            </a:r>
          </a:p>
        </p:txBody>
      </p:sp>
      <p:grpSp>
        <p:nvGrpSpPr>
          <p:cNvPr id="16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6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7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sp>
        <p:nvSpPr>
          <p:cNvPr id="171" name="か てい"/>
          <p:cNvSpPr txBox="1"/>
          <p:nvPr/>
        </p:nvSpPr>
        <p:spPr>
          <a:xfrm>
            <a:off x="1466587" y="2311400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 てい</a:t>
            </a:r>
          </a:p>
        </p:txBody>
      </p:sp>
      <p:sp>
        <p:nvSpPr>
          <p:cNvPr id="172" name="× 〜する"/>
          <p:cNvSpPr/>
          <p:nvPr/>
        </p:nvSpPr>
        <p:spPr>
          <a:xfrm>
            <a:off x="5701109" y="635000"/>
            <a:ext cx="6844061" cy="6993781"/>
          </a:xfrm>
          <a:prstGeom prst="roundRect">
            <a:avLst>
              <a:gd name="adj" fmla="val 3854"/>
            </a:avLst>
          </a:prstGeom>
          <a:solidFill>
            <a:srgbClr val="D6D5D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5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×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rPr u="sng">
                <a:solidFill>
                  <a:srgbClr val="000000"/>
                </a:solidFill>
              </a:rPr>
              <a:t>〜する</a:t>
            </a:r>
          </a:p>
        </p:txBody>
      </p:sp>
      <p:grpSp>
        <p:nvGrpSpPr>
          <p:cNvPr id="175" name="グループ"/>
          <p:cNvGrpSpPr/>
          <p:nvPr/>
        </p:nvGrpSpPr>
        <p:grpSpPr>
          <a:xfrm>
            <a:off x="1038978" y="2682459"/>
            <a:ext cx="1638301" cy="915764"/>
            <a:chOff x="0" y="0"/>
            <a:chExt cx="1638300" cy="915762"/>
          </a:xfrm>
        </p:grpSpPr>
        <p:sp>
          <p:nvSpPr>
            <p:cNvPr id="173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4" name="仮定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仮定</a:t>
              </a:r>
            </a:p>
          </p:txBody>
        </p:sp>
      </p:grpSp>
      <p:grpSp>
        <p:nvGrpSpPr>
          <p:cNvPr id="178" name="グループ"/>
          <p:cNvGrpSpPr/>
          <p:nvPr/>
        </p:nvGrpSpPr>
        <p:grpSpPr>
          <a:xfrm>
            <a:off x="1038978" y="4285419"/>
            <a:ext cx="1638301" cy="915763"/>
            <a:chOff x="0" y="0"/>
            <a:chExt cx="1638300" cy="915762"/>
          </a:xfrm>
        </p:grpSpPr>
        <p:sp>
          <p:nvSpPr>
            <p:cNvPr id="17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7" name="観光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観光</a:t>
              </a:r>
            </a:p>
          </p:txBody>
        </p:sp>
      </p:grpSp>
      <p:grpSp>
        <p:nvGrpSpPr>
          <p:cNvPr id="181" name="グループ"/>
          <p:cNvGrpSpPr/>
          <p:nvPr/>
        </p:nvGrpSpPr>
        <p:grpSpPr>
          <a:xfrm>
            <a:off x="1038978" y="6056238"/>
            <a:ext cx="1638301" cy="915764"/>
            <a:chOff x="0" y="0"/>
            <a:chExt cx="1638300" cy="915762"/>
          </a:xfrm>
        </p:grpSpPr>
        <p:sp>
          <p:nvSpPr>
            <p:cNvPr id="179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0" name="駆使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駆使</a:t>
              </a:r>
            </a:p>
          </p:txBody>
        </p:sp>
      </p:grpSp>
      <p:sp>
        <p:nvSpPr>
          <p:cNvPr id="182" name="かんこう"/>
          <p:cNvSpPr txBox="1"/>
          <p:nvPr/>
        </p:nvSpPr>
        <p:spPr>
          <a:xfrm>
            <a:off x="1299328" y="3928690"/>
            <a:ext cx="11176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かんこう</a:t>
            </a:r>
          </a:p>
        </p:txBody>
      </p:sp>
      <p:sp>
        <p:nvSpPr>
          <p:cNvPr id="183" name="く し"/>
          <p:cNvSpPr txBox="1"/>
          <p:nvPr/>
        </p:nvSpPr>
        <p:spPr>
          <a:xfrm>
            <a:off x="1419978" y="5719390"/>
            <a:ext cx="876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　し</a:t>
            </a:r>
          </a:p>
        </p:txBody>
      </p:sp>
      <p:grpSp>
        <p:nvGrpSpPr>
          <p:cNvPr id="186" name="グループ"/>
          <p:cNvGrpSpPr/>
          <p:nvPr/>
        </p:nvGrpSpPr>
        <p:grpSpPr>
          <a:xfrm>
            <a:off x="3312278" y="2682459"/>
            <a:ext cx="1638301" cy="915764"/>
            <a:chOff x="0" y="0"/>
            <a:chExt cx="1638300" cy="915762"/>
          </a:xfrm>
        </p:grpSpPr>
        <p:sp>
          <p:nvSpPr>
            <p:cNvPr id="184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5" name="検索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検索</a:t>
              </a:r>
            </a:p>
          </p:txBody>
        </p:sp>
      </p:grpSp>
      <p:sp>
        <p:nvSpPr>
          <p:cNvPr id="187" name="けんさく"/>
          <p:cNvSpPr txBox="1"/>
          <p:nvPr/>
        </p:nvSpPr>
        <p:spPr>
          <a:xfrm>
            <a:off x="3570088" y="2311400"/>
            <a:ext cx="112268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けんさく</a:t>
            </a:r>
          </a:p>
        </p:txBody>
      </p:sp>
      <p:grpSp>
        <p:nvGrpSpPr>
          <p:cNvPr id="190" name="グループ"/>
          <p:cNvGrpSpPr/>
          <p:nvPr/>
        </p:nvGrpSpPr>
        <p:grpSpPr>
          <a:xfrm>
            <a:off x="3312278" y="4285419"/>
            <a:ext cx="1638301" cy="915763"/>
            <a:chOff x="0" y="0"/>
            <a:chExt cx="1638300" cy="915762"/>
          </a:xfrm>
        </p:grpSpPr>
        <p:sp>
          <p:nvSpPr>
            <p:cNvPr id="188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9" name="統合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統合</a:t>
              </a:r>
            </a:p>
          </p:txBody>
        </p:sp>
      </p:grpSp>
      <p:sp>
        <p:nvSpPr>
          <p:cNvPr id="191" name="とうごう"/>
          <p:cNvSpPr txBox="1"/>
          <p:nvPr/>
        </p:nvSpPr>
        <p:spPr>
          <a:xfrm>
            <a:off x="3566278" y="3928690"/>
            <a:ext cx="1130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とうごう</a:t>
            </a:r>
          </a:p>
        </p:txBody>
      </p:sp>
      <p:grpSp>
        <p:nvGrpSpPr>
          <p:cNvPr id="194" name="グループ"/>
          <p:cNvGrpSpPr/>
          <p:nvPr/>
        </p:nvGrpSpPr>
        <p:grpSpPr>
          <a:xfrm>
            <a:off x="3312278" y="6056238"/>
            <a:ext cx="1638301" cy="915764"/>
            <a:chOff x="0" y="0"/>
            <a:chExt cx="1638300" cy="915762"/>
          </a:xfrm>
        </p:grpSpPr>
        <p:sp>
          <p:nvSpPr>
            <p:cNvPr id="192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3" name="普及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普及</a:t>
              </a:r>
            </a:p>
          </p:txBody>
        </p:sp>
      </p:grpSp>
      <p:sp>
        <p:nvSpPr>
          <p:cNvPr id="195" name="ふ きゅう"/>
          <p:cNvSpPr txBox="1"/>
          <p:nvPr/>
        </p:nvSpPr>
        <p:spPr>
          <a:xfrm>
            <a:off x="3638287" y="571939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 きゅう</a:t>
            </a:r>
          </a:p>
        </p:txBody>
      </p:sp>
      <p:grpSp>
        <p:nvGrpSpPr>
          <p:cNvPr id="198" name="グループ"/>
          <p:cNvGrpSpPr/>
          <p:nvPr/>
        </p:nvGrpSpPr>
        <p:grpSpPr>
          <a:xfrm>
            <a:off x="6202838" y="2682459"/>
            <a:ext cx="1638301" cy="915764"/>
            <a:chOff x="0" y="0"/>
            <a:chExt cx="1638300" cy="915762"/>
          </a:xfrm>
        </p:grpSpPr>
        <p:sp>
          <p:nvSpPr>
            <p:cNvPr id="19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7" name="衛星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衛星</a:t>
              </a:r>
            </a:p>
          </p:txBody>
        </p:sp>
      </p:grpSp>
      <p:grpSp>
        <p:nvGrpSpPr>
          <p:cNvPr id="201" name="グループ"/>
          <p:cNvGrpSpPr/>
          <p:nvPr/>
        </p:nvGrpSpPr>
        <p:grpSpPr>
          <a:xfrm>
            <a:off x="8354178" y="2682459"/>
            <a:ext cx="1638301" cy="915764"/>
            <a:chOff x="0" y="0"/>
            <a:chExt cx="1638300" cy="915762"/>
          </a:xfrm>
        </p:grpSpPr>
        <p:sp>
          <p:nvSpPr>
            <p:cNvPr id="199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0" name="互角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互角</a:t>
              </a:r>
            </a:p>
          </p:txBody>
        </p:sp>
      </p:grpSp>
      <p:grpSp>
        <p:nvGrpSpPr>
          <p:cNvPr id="204" name="グループ"/>
          <p:cNvGrpSpPr/>
          <p:nvPr/>
        </p:nvGrpSpPr>
        <p:grpSpPr>
          <a:xfrm>
            <a:off x="10505518" y="2682459"/>
            <a:ext cx="1638301" cy="915764"/>
            <a:chOff x="0" y="0"/>
            <a:chExt cx="1638300" cy="915762"/>
          </a:xfrm>
        </p:grpSpPr>
        <p:sp>
          <p:nvSpPr>
            <p:cNvPr id="202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3" name="選択肢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選択肢</a:t>
              </a:r>
            </a:p>
          </p:txBody>
        </p:sp>
      </p:grpSp>
      <p:sp>
        <p:nvSpPr>
          <p:cNvPr id="205" name="えいせい"/>
          <p:cNvSpPr txBox="1"/>
          <p:nvPr/>
        </p:nvSpPr>
        <p:spPr>
          <a:xfrm>
            <a:off x="6460648" y="2311400"/>
            <a:ext cx="112268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えいせい</a:t>
            </a:r>
          </a:p>
        </p:txBody>
      </p:sp>
      <p:grpSp>
        <p:nvGrpSpPr>
          <p:cNvPr id="208" name="グループ"/>
          <p:cNvGrpSpPr/>
          <p:nvPr/>
        </p:nvGrpSpPr>
        <p:grpSpPr>
          <a:xfrm>
            <a:off x="6202838" y="4285419"/>
            <a:ext cx="1638301" cy="915763"/>
            <a:chOff x="0" y="0"/>
            <a:chExt cx="1638300" cy="915762"/>
          </a:xfrm>
        </p:grpSpPr>
        <p:sp>
          <p:nvSpPr>
            <p:cNvPr id="20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7" name="家庭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家庭</a:t>
              </a:r>
            </a:p>
          </p:txBody>
        </p:sp>
      </p:grpSp>
      <p:sp>
        <p:nvSpPr>
          <p:cNvPr id="209" name="か てい"/>
          <p:cNvSpPr txBox="1"/>
          <p:nvPr/>
        </p:nvSpPr>
        <p:spPr>
          <a:xfrm>
            <a:off x="6541547" y="3954090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 てい</a:t>
            </a:r>
          </a:p>
        </p:txBody>
      </p:sp>
      <p:grpSp>
        <p:nvGrpSpPr>
          <p:cNvPr id="212" name="グループ"/>
          <p:cNvGrpSpPr/>
          <p:nvPr/>
        </p:nvGrpSpPr>
        <p:grpSpPr>
          <a:xfrm>
            <a:off x="6202838" y="6056238"/>
            <a:ext cx="1638301" cy="915764"/>
            <a:chOff x="0" y="0"/>
            <a:chExt cx="1638300" cy="915762"/>
          </a:xfrm>
        </p:grpSpPr>
        <p:sp>
          <p:nvSpPr>
            <p:cNvPr id="210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1" name="極端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極端</a:t>
              </a:r>
            </a:p>
          </p:txBody>
        </p:sp>
      </p:grpSp>
      <p:sp>
        <p:nvSpPr>
          <p:cNvPr id="213" name="きょくたん"/>
          <p:cNvSpPr txBox="1"/>
          <p:nvPr/>
        </p:nvSpPr>
        <p:spPr>
          <a:xfrm>
            <a:off x="6329838" y="5719390"/>
            <a:ext cx="1384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きょくたん</a:t>
            </a:r>
          </a:p>
        </p:txBody>
      </p:sp>
      <p:sp>
        <p:nvSpPr>
          <p:cNvPr id="214" name="ご かく"/>
          <p:cNvSpPr txBox="1"/>
          <p:nvPr/>
        </p:nvSpPr>
        <p:spPr>
          <a:xfrm>
            <a:off x="8692887" y="2311400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ご かく</a:t>
            </a:r>
          </a:p>
        </p:txBody>
      </p:sp>
      <p:grpSp>
        <p:nvGrpSpPr>
          <p:cNvPr id="217" name="グループ"/>
          <p:cNvGrpSpPr/>
          <p:nvPr/>
        </p:nvGrpSpPr>
        <p:grpSpPr>
          <a:xfrm>
            <a:off x="8354178" y="4285419"/>
            <a:ext cx="1638301" cy="915763"/>
            <a:chOff x="0" y="0"/>
            <a:chExt cx="1638300" cy="915762"/>
          </a:xfrm>
        </p:grpSpPr>
        <p:sp>
          <p:nvSpPr>
            <p:cNvPr id="215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6" name="需要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需要</a:t>
              </a:r>
            </a:p>
          </p:txBody>
        </p:sp>
      </p:grpSp>
      <p:sp>
        <p:nvSpPr>
          <p:cNvPr id="218" name="じゅよう"/>
          <p:cNvSpPr txBox="1"/>
          <p:nvPr/>
        </p:nvSpPr>
        <p:spPr>
          <a:xfrm>
            <a:off x="8608178" y="3954090"/>
            <a:ext cx="1130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じゅよう</a:t>
            </a:r>
          </a:p>
        </p:txBody>
      </p:sp>
      <p:grpSp>
        <p:nvGrpSpPr>
          <p:cNvPr id="221" name="グループ"/>
          <p:cNvGrpSpPr/>
          <p:nvPr/>
        </p:nvGrpSpPr>
        <p:grpSpPr>
          <a:xfrm>
            <a:off x="8354178" y="6056238"/>
            <a:ext cx="1638301" cy="915764"/>
            <a:chOff x="0" y="0"/>
            <a:chExt cx="1638300" cy="915762"/>
          </a:xfrm>
        </p:grpSpPr>
        <p:sp>
          <p:nvSpPr>
            <p:cNvPr id="219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0" name="情報網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情報網</a:t>
              </a:r>
            </a:p>
          </p:txBody>
        </p:sp>
      </p:grpSp>
      <p:sp>
        <p:nvSpPr>
          <p:cNvPr id="222" name="じょうほうもう"/>
          <p:cNvSpPr txBox="1"/>
          <p:nvPr/>
        </p:nvSpPr>
        <p:spPr>
          <a:xfrm>
            <a:off x="8227178" y="5719390"/>
            <a:ext cx="1892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じょうほうもう</a:t>
            </a:r>
          </a:p>
        </p:txBody>
      </p:sp>
      <p:grpSp>
        <p:nvGrpSpPr>
          <p:cNvPr id="225" name="グループ"/>
          <p:cNvGrpSpPr/>
          <p:nvPr/>
        </p:nvGrpSpPr>
        <p:grpSpPr>
          <a:xfrm>
            <a:off x="10505518" y="4285419"/>
            <a:ext cx="1638301" cy="915763"/>
            <a:chOff x="0" y="0"/>
            <a:chExt cx="1638300" cy="915762"/>
          </a:xfrm>
        </p:grpSpPr>
        <p:sp>
          <p:nvSpPr>
            <p:cNvPr id="223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4" name="双方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双方</a:t>
              </a:r>
            </a:p>
          </p:txBody>
        </p:sp>
      </p:grpSp>
      <p:sp>
        <p:nvSpPr>
          <p:cNvPr id="226" name="そうほう"/>
          <p:cNvSpPr txBox="1"/>
          <p:nvPr/>
        </p:nvSpPr>
        <p:spPr>
          <a:xfrm>
            <a:off x="10759518" y="3928690"/>
            <a:ext cx="1130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そうほう</a:t>
            </a:r>
          </a:p>
        </p:txBody>
      </p:sp>
      <p:grpSp>
        <p:nvGrpSpPr>
          <p:cNvPr id="229" name="グループ"/>
          <p:cNvGrpSpPr/>
          <p:nvPr/>
        </p:nvGrpSpPr>
        <p:grpSpPr>
          <a:xfrm>
            <a:off x="10505518" y="6056238"/>
            <a:ext cx="1638301" cy="915764"/>
            <a:chOff x="0" y="0"/>
            <a:chExt cx="1638300" cy="915762"/>
          </a:xfrm>
        </p:grpSpPr>
        <p:sp>
          <p:nvSpPr>
            <p:cNvPr id="227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8" name="対称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対称</a:t>
              </a:r>
            </a:p>
          </p:txBody>
        </p:sp>
      </p:grpSp>
      <p:sp>
        <p:nvSpPr>
          <p:cNvPr id="230" name="たいしょう"/>
          <p:cNvSpPr txBox="1"/>
          <p:nvPr/>
        </p:nvSpPr>
        <p:spPr>
          <a:xfrm>
            <a:off x="10632518" y="5719390"/>
            <a:ext cx="1384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たいしょう</a:t>
            </a:r>
          </a:p>
        </p:txBody>
      </p:sp>
      <p:sp>
        <p:nvSpPr>
          <p:cNvPr id="231" name="せんたく し"/>
          <p:cNvSpPr txBox="1"/>
          <p:nvPr/>
        </p:nvSpPr>
        <p:spPr>
          <a:xfrm>
            <a:off x="10590227" y="2311400"/>
            <a:ext cx="1468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せんたく し</a:t>
            </a:r>
          </a:p>
        </p:txBody>
      </p:sp>
      <p:sp>
        <p:nvSpPr>
          <p:cNvPr id="232" name="※カードはそのまま並べておきましょう。…"/>
          <p:cNvSpPr txBox="1"/>
          <p:nvPr/>
        </p:nvSpPr>
        <p:spPr>
          <a:xfrm>
            <a:off x="634428" y="8091948"/>
            <a:ext cx="7468744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※カードはそのまま並べておきましょう。</a:t>
            </a:r>
          </a:p>
          <a:p>
            <a: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練習２で、もう一度使います。</a:t>
            </a:r>
          </a:p>
        </p:txBody>
      </p:sp>
      <p:sp>
        <p:nvSpPr>
          <p:cNvPr id="233" name="なら"/>
          <p:cNvSpPr txBox="1"/>
          <p:nvPr/>
        </p:nvSpPr>
        <p:spPr>
          <a:xfrm>
            <a:off x="3850183" y="790546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なら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236" name="L4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L4　グループ練習</a:t>
            </a:r>
          </a:p>
        </p:txBody>
      </p:sp>
      <p:sp>
        <p:nvSpPr>
          <p:cNvPr id="237" name="練習２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練習２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グループ"/>
          <p:cNvGrpSpPr/>
          <p:nvPr/>
        </p:nvGrpSpPr>
        <p:grpSpPr>
          <a:xfrm>
            <a:off x="1246008" y="1403130"/>
            <a:ext cx="2538356" cy="1926921"/>
            <a:chOff x="0" y="0"/>
            <a:chExt cx="2538355" cy="1926919"/>
          </a:xfrm>
        </p:grpSpPr>
        <p:sp>
          <p:nvSpPr>
            <p:cNvPr id="239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43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40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41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42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44" name="A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Aさん</a:t>
              </a:r>
            </a:p>
          </p:txBody>
        </p:sp>
        <p:sp>
          <p:nvSpPr>
            <p:cNvPr id="245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46" name="(A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(A)</a:t>
              </a:r>
            </a:p>
          </p:txBody>
        </p:sp>
      </p:grpSp>
      <p:grpSp>
        <p:nvGrpSpPr>
          <p:cNvPr id="256" name="グループ"/>
          <p:cNvGrpSpPr/>
          <p:nvPr/>
        </p:nvGrpSpPr>
        <p:grpSpPr>
          <a:xfrm>
            <a:off x="4865215" y="1403130"/>
            <a:ext cx="2538356" cy="1926921"/>
            <a:chOff x="0" y="0"/>
            <a:chExt cx="2538355" cy="1926919"/>
          </a:xfrm>
        </p:grpSpPr>
        <p:sp>
          <p:nvSpPr>
            <p:cNvPr id="248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52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49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0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1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53" name="B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165">
                <a:defRPr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r>
                <a:rPr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rPr>
                <a:t>B</a:t>
              </a: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さん</a:t>
              </a:r>
            </a:p>
          </p:txBody>
        </p:sp>
        <p:sp>
          <p:nvSpPr>
            <p:cNvPr id="254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55" name="(B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(B)</a:t>
              </a:r>
            </a:p>
          </p:txBody>
        </p:sp>
      </p:grpSp>
      <p:grpSp>
        <p:nvGrpSpPr>
          <p:cNvPr id="265" name="グループ"/>
          <p:cNvGrpSpPr/>
          <p:nvPr/>
        </p:nvGrpSpPr>
        <p:grpSpPr>
          <a:xfrm>
            <a:off x="8484422" y="1403130"/>
            <a:ext cx="2538356" cy="1926921"/>
            <a:chOff x="0" y="0"/>
            <a:chExt cx="2538355" cy="1926919"/>
          </a:xfrm>
        </p:grpSpPr>
        <p:sp>
          <p:nvSpPr>
            <p:cNvPr id="257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61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58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9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60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62" name="C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Cさん</a:t>
              </a:r>
            </a:p>
          </p:txBody>
        </p:sp>
        <p:sp>
          <p:nvSpPr>
            <p:cNvPr id="263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64" name="(C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(C)</a:t>
              </a:r>
            </a:p>
          </p:txBody>
        </p:sp>
      </p:grpSp>
      <p:sp>
        <p:nvSpPr>
          <p:cNvPr id="266" name="①A〜Cの担当を決めて、自分のワークシートを確認します。"/>
          <p:cNvSpPr txBox="1"/>
          <p:nvPr/>
        </p:nvSpPr>
        <p:spPr>
          <a:xfrm>
            <a:off x="712775" y="698500"/>
            <a:ext cx="11223651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①A〜Cの担当を決めて、自分のワークシートを確認します。</a:t>
            </a:r>
          </a:p>
        </p:txBody>
      </p:sp>
      <p:sp>
        <p:nvSpPr>
          <p:cNvPr id="267" name="たんとう"/>
          <p:cNvSpPr txBox="1"/>
          <p:nvPr/>
        </p:nvSpPr>
        <p:spPr>
          <a:xfrm>
            <a:off x="2335034" y="457200"/>
            <a:ext cx="1350318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たんとう</a:t>
            </a:r>
          </a:p>
        </p:txBody>
      </p:sp>
      <p:sp>
        <p:nvSpPr>
          <p:cNvPr id="268" name="かくにん"/>
          <p:cNvSpPr txBox="1"/>
          <p:nvPr/>
        </p:nvSpPr>
        <p:spPr>
          <a:xfrm>
            <a:off x="9229597" y="457200"/>
            <a:ext cx="1350319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269" name="AとBとC、すべて例文が違います"/>
          <p:cNvSpPr/>
          <p:nvPr/>
        </p:nvSpPr>
        <p:spPr>
          <a:xfrm>
            <a:off x="2594863" y="3632086"/>
            <a:ext cx="7079060" cy="840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1" y="0"/>
                </a:moveTo>
                <a:lnTo>
                  <a:pt x="2301" y="6976"/>
                </a:lnTo>
                <a:lnTo>
                  <a:pt x="374" y="6976"/>
                </a:lnTo>
                <a:cubicBezTo>
                  <a:pt x="168" y="6976"/>
                  <a:pt x="0" y="8389"/>
                  <a:pt x="0" y="10127"/>
                </a:cubicBezTo>
                <a:lnTo>
                  <a:pt x="0" y="18449"/>
                </a:lnTo>
                <a:cubicBezTo>
                  <a:pt x="0" y="20187"/>
                  <a:pt x="168" y="21600"/>
                  <a:pt x="374" y="21600"/>
                </a:cubicBezTo>
                <a:lnTo>
                  <a:pt x="21227" y="21600"/>
                </a:lnTo>
                <a:cubicBezTo>
                  <a:pt x="21433" y="21600"/>
                  <a:pt x="21600" y="20187"/>
                  <a:pt x="21600" y="18449"/>
                </a:cubicBezTo>
                <a:lnTo>
                  <a:pt x="21600" y="10127"/>
                </a:lnTo>
                <a:cubicBezTo>
                  <a:pt x="21600" y="8389"/>
                  <a:pt x="21433" y="6976"/>
                  <a:pt x="21227" y="6976"/>
                </a:cubicBezTo>
                <a:lnTo>
                  <a:pt x="3082" y="6976"/>
                </a:lnTo>
                <a:lnTo>
                  <a:pt x="2691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AとBとC、すべて例文が違います</a:t>
            </a:r>
          </a:p>
        </p:txBody>
      </p:sp>
      <p:sp>
        <p:nvSpPr>
          <p:cNvPr id="270" name="※２人グループの場合は、AとBのワークシートを使います。"/>
          <p:cNvSpPr txBox="1"/>
          <p:nvPr/>
        </p:nvSpPr>
        <p:spPr>
          <a:xfrm>
            <a:off x="1089279" y="4635500"/>
            <a:ext cx="10470643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※２人グループの場合は、AとBのワークシートを使います。</a:t>
            </a:r>
          </a:p>
        </p:txBody>
      </p:sp>
      <p:sp>
        <p:nvSpPr>
          <p:cNvPr id="271" name="②同じ番号の例文の［   ］には、Ａ、Ｂ、Ｃ、どれも同じ…"/>
          <p:cNvSpPr txBox="1"/>
          <p:nvPr/>
        </p:nvSpPr>
        <p:spPr>
          <a:xfrm>
            <a:off x="795680" y="5675063"/>
            <a:ext cx="11616640" cy="188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②同じ番号の例文の［　　　］には、Ａ、Ｂ、Ｃ、どれも同じ</a:t>
            </a:r>
          </a:p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ことばが入ります。グループで相談しながら、［　　　］に</a:t>
            </a:r>
          </a:p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入ることばをカードから選びましょう。</a:t>
            </a:r>
          </a:p>
        </p:txBody>
      </p:sp>
      <p:sp>
        <p:nvSpPr>
          <p:cNvPr id="272" name="③全部選んだら、答えを確認しましょう。"/>
          <p:cNvSpPr txBox="1"/>
          <p:nvPr/>
        </p:nvSpPr>
        <p:spPr>
          <a:xfrm>
            <a:off x="827150" y="8356025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③全部選んだら、答えを確認しましょう。</a:t>
            </a:r>
          </a:p>
        </p:txBody>
      </p:sp>
      <p:sp>
        <p:nvSpPr>
          <p:cNvPr id="273" name="ぜん ぶ"/>
          <p:cNvSpPr txBox="1"/>
          <p:nvPr/>
        </p:nvSpPr>
        <p:spPr>
          <a:xfrm>
            <a:off x="1167027" y="812178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 ぶ</a:t>
            </a:r>
          </a:p>
        </p:txBody>
      </p:sp>
      <p:sp>
        <p:nvSpPr>
          <p:cNvPr id="274" name="かくにん"/>
          <p:cNvSpPr txBox="1"/>
          <p:nvPr/>
        </p:nvSpPr>
        <p:spPr>
          <a:xfrm>
            <a:off x="5098562" y="8121786"/>
            <a:ext cx="123795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275" name="そうだん"/>
          <p:cNvSpPr txBox="1"/>
          <p:nvPr/>
        </p:nvSpPr>
        <p:spPr>
          <a:xfrm>
            <a:off x="6683143" y="6173304"/>
            <a:ext cx="1350318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そうだん</a:t>
            </a:r>
            <a:endParaRPr dirty="0"/>
          </a:p>
        </p:txBody>
      </p:sp>
      <p:sp>
        <p:nvSpPr>
          <p:cNvPr id="27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79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80" name="選択肢が多い…"/>
          <p:cNvSpPr txBox="1"/>
          <p:nvPr/>
        </p:nvSpPr>
        <p:spPr>
          <a:xfrm>
            <a:off x="4634144" y="4272977"/>
            <a:ext cx="5552923" cy="284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選択肢</a:t>
            </a:r>
            <a:r>
              <a:t>が多い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選択肢</a:t>
            </a:r>
            <a:r>
              <a:t>は２つしかない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選択肢</a:t>
            </a:r>
            <a:r>
              <a:t>を広げる</a:t>
            </a:r>
          </a:p>
        </p:txBody>
      </p:sp>
      <p:sp>
        <p:nvSpPr>
          <p:cNvPr id="281" name="ひろ"/>
          <p:cNvSpPr txBox="1"/>
          <p:nvPr/>
        </p:nvSpPr>
        <p:spPr>
          <a:xfrm>
            <a:off x="6851057" y="6435310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ひろ</a:t>
            </a:r>
          </a:p>
        </p:txBody>
      </p:sp>
      <p:sp>
        <p:nvSpPr>
          <p:cNvPr id="282" name="次へ"/>
          <p:cNvSpPr/>
          <p:nvPr/>
        </p:nvSpPr>
        <p:spPr>
          <a:xfrm>
            <a:off x="9497516" y="8026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83" name="例）選択肢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例）選択肢</a:t>
            </a:r>
          </a:p>
        </p:txBody>
      </p:sp>
      <p:sp>
        <p:nvSpPr>
          <p:cNvPr id="284" name="せん たく し"/>
          <p:cNvSpPr txBox="1"/>
          <p:nvPr/>
        </p:nvSpPr>
        <p:spPr>
          <a:xfrm>
            <a:off x="2118868" y="736600"/>
            <a:ext cx="1553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 たく し</a:t>
            </a:r>
          </a:p>
        </p:txBody>
      </p:sp>
      <p:pic>
        <p:nvPicPr>
          <p:cNvPr id="285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漢字が…"/>
          <p:cNvSpPr/>
          <p:nvPr/>
        </p:nvSpPr>
        <p:spPr>
          <a:xfrm>
            <a:off x="19643442" y="-5679083"/>
            <a:ext cx="19447670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0" y="0"/>
                </a:moveTo>
                <a:cubicBezTo>
                  <a:pt x="810" y="0"/>
                  <a:pt x="761" y="520"/>
                  <a:pt x="761" y="1163"/>
                </a:cubicBezTo>
                <a:lnTo>
                  <a:pt x="761" y="8841"/>
                </a:lnTo>
                <a:lnTo>
                  <a:pt x="0" y="10056"/>
                </a:lnTo>
                <a:lnTo>
                  <a:pt x="761" y="11276"/>
                </a:lnTo>
                <a:lnTo>
                  <a:pt x="761" y="20432"/>
                </a:lnTo>
                <a:cubicBezTo>
                  <a:pt x="761" y="21076"/>
                  <a:pt x="810" y="21600"/>
                  <a:pt x="870" y="21600"/>
                </a:cubicBezTo>
                <a:lnTo>
                  <a:pt x="21491" y="21600"/>
                </a:lnTo>
                <a:cubicBezTo>
                  <a:pt x="21551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551" y="0"/>
                  <a:pt x="21491" y="0"/>
                </a:cubicBez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sp>
        <p:nvSpPr>
          <p:cNvPr id="28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28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89" name="じゅんばん"/>
          <p:cNvSpPr txBox="1"/>
          <p:nvPr/>
        </p:nvSpPr>
        <p:spPr>
          <a:xfrm>
            <a:off x="1536838" y="2441990"/>
            <a:ext cx="119206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じゅんばん</a:t>
            </a:r>
            <a:endParaRPr dirty="0"/>
          </a:p>
        </p:txBody>
      </p:sp>
      <p:sp>
        <p:nvSpPr>
          <p:cNvPr id="290" name="れいぶん"/>
          <p:cNvSpPr txBox="1"/>
          <p:nvPr/>
        </p:nvSpPr>
        <p:spPr>
          <a:xfrm>
            <a:off x="5691572" y="2441990"/>
            <a:ext cx="119206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れいぶん</a:t>
            </a:r>
          </a:p>
        </p:txBody>
      </p:sp>
      <p:sp>
        <p:nvSpPr>
          <p:cNvPr id="291" name="おお"/>
          <p:cNvSpPr txBox="1"/>
          <p:nvPr/>
        </p:nvSpPr>
        <p:spPr>
          <a:xfrm>
            <a:off x="7073679" y="4174710"/>
            <a:ext cx="74682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おお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94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95" name="３つの機能を統合する…"/>
          <p:cNvSpPr txBox="1"/>
          <p:nvPr/>
        </p:nvSpPr>
        <p:spPr>
          <a:xfrm>
            <a:off x="4634144" y="4272977"/>
            <a:ext cx="5552923" cy="284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３つの機能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を統合する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小学校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が統合される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経営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統合</a:t>
            </a:r>
          </a:p>
        </p:txBody>
      </p:sp>
      <p:sp>
        <p:nvSpPr>
          <p:cNvPr id="296" name="けいえい"/>
          <p:cNvSpPr txBox="1"/>
          <p:nvPr/>
        </p:nvSpPr>
        <p:spPr>
          <a:xfrm>
            <a:off x="5230882" y="6368499"/>
            <a:ext cx="11920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けいえい</a:t>
            </a:r>
            <a:endParaRPr dirty="0"/>
          </a:p>
        </p:txBody>
      </p:sp>
      <p:sp>
        <p:nvSpPr>
          <p:cNvPr id="297" name="次へ"/>
          <p:cNvSpPr/>
          <p:nvPr/>
        </p:nvSpPr>
        <p:spPr>
          <a:xfrm>
            <a:off x="9497516" y="8026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98" name="１）統合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１）統合</a:t>
            </a:r>
          </a:p>
        </p:txBody>
      </p:sp>
      <p:sp>
        <p:nvSpPr>
          <p:cNvPr id="299" name="とう ごう"/>
          <p:cNvSpPr txBox="1"/>
          <p:nvPr/>
        </p:nvSpPr>
        <p:spPr>
          <a:xfrm>
            <a:off x="2021458" y="7366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とう ごう</a:t>
            </a:r>
          </a:p>
        </p:txBody>
      </p:sp>
      <p:pic>
        <p:nvPicPr>
          <p:cNvPr id="300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漢字が…"/>
          <p:cNvSpPr/>
          <p:nvPr/>
        </p:nvSpPr>
        <p:spPr>
          <a:xfrm>
            <a:off x="19643442" y="-5679083"/>
            <a:ext cx="19447670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0" y="0"/>
                </a:moveTo>
                <a:cubicBezTo>
                  <a:pt x="810" y="0"/>
                  <a:pt x="761" y="520"/>
                  <a:pt x="761" y="1163"/>
                </a:cubicBezTo>
                <a:lnTo>
                  <a:pt x="761" y="8841"/>
                </a:lnTo>
                <a:lnTo>
                  <a:pt x="0" y="10056"/>
                </a:lnTo>
                <a:lnTo>
                  <a:pt x="761" y="11276"/>
                </a:lnTo>
                <a:lnTo>
                  <a:pt x="761" y="20432"/>
                </a:lnTo>
                <a:cubicBezTo>
                  <a:pt x="761" y="21076"/>
                  <a:pt x="810" y="21600"/>
                  <a:pt x="870" y="21600"/>
                </a:cubicBezTo>
                <a:lnTo>
                  <a:pt x="21491" y="21600"/>
                </a:lnTo>
                <a:cubicBezTo>
                  <a:pt x="21551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551" y="0"/>
                  <a:pt x="21491" y="0"/>
                </a:cubicBez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sp>
        <p:nvSpPr>
          <p:cNvPr id="302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03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04" name="じゅんばん"/>
          <p:cNvSpPr txBox="1"/>
          <p:nvPr/>
        </p:nvSpPr>
        <p:spPr>
          <a:xfrm>
            <a:off x="1536838" y="2441990"/>
            <a:ext cx="119206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じゅんばん</a:t>
            </a:r>
            <a:endParaRPr dirty="0"/>
          </a:p>
        </p:txBody>
      </p:sp>
      <p:sp>
        <p:nvSpPr>
          <p:cNvPr id="305" name="れいぶん"/>
          <p:cNvSpPr txBox="1"/>
          <p:nvPr/>
        </p:nvSpPr>
        <p:spPr>
          <a:xfrm>
            <a:off x="5716972" y="2441990"/>
            <a:ext cx="119206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れいぶん</a:t>
            </a:r>
          </a:p>
        </p:txBody>
      </p:sp>
      <p:sp>
        <p:nvSpPr>
          <p:cNvPr id="306" name="き のう"/>
          <p:cNvSpPr txBox="1"/>
          <p:nvPr/>
        </p:nvSpPr>
        <p:spPr>
          <a:xfrm>
            <a:off x="6668189" y="4159802"/>
            <a:ext cx="11920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</a:t>
            </a:r>
            <a:r>
              <a:rPr dirty="0"/>
              <a:t> </a:t>
            </a:r>
            <a:r>
              <a:rPr dirty="0" err="1"/>
              <a:t>のう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09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10" name="画像を検索する…"/>
          <p:cNvSpPr txBox="1"/>
          <p:nvPr/>
        </p:nvSpPr>
        <p:spPr>
          <a:xfrm>
            <a:off x="4614938" y="4289626"/>
            <a:ext cx="41813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画像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を検索する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情報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検索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検索</a:t>
            </a:r>
            <a:r>
              <a:t>キーワード</a:t>
            </a:r>
          </a:p>
        </p:txBody>
      </p:sp>
      <p:sp>
        <p:nvSpPr>
          <p:cNvPr id="311" name="が ぞう"/>
          <p:cNvSpPr txBox="1"/>
          <p:nvPr/>
        </p:nvSpPr>
        <p:spPr>
          <a:xfrm>
            <a:off x="5290085" y="4223366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が</a:t>
            </a:r>
            <a:r>
              <a:rPr dirty="0"/>
              <a:t> </a:t>
            </a:r>
            <a:r>
              <a:rPr dirty="0" err="1"/>
              <a:t>ぞう</a:t>
            </a:r>
            <a:endParaRPr dirty="0"/>
          </a:p>
        </p:txBody>
      </p:sp>
      <p:sp>
        <p:nvSpPr>
          <p:cNvPr id="312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13" name="２）検索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２）検索</a:t>
            </a:r>
          </a:p>
        </p:txBody>
      </p:sp>
      <p:sp>
        <p:nvSpPr>
          <p:cNvPr id="314" name="けん さく"/>
          <p:cNvSpPr txBox="1"/>
          <p:nvPr/>
        </p:nvSpPr>
        <p:spPr>
          <a:xfrm>
            <a:off x="2025268" y="736600"/>
            <a:ext cx="120726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 さく</a:t>
            </a:r>
          </a:p>
        </p:txBody>
      </p:sp>
      <p:sp>
        <p:nvSpPr>
          <p:cNvPr id="315" name="じょうほう"/>
          <p:cNvSpPr txBox="1"/>
          <p:nvPr/>
        </p:nvSpPr>
        <p:spPr>
          <a:xfrm>
            <a:off x="5107608" y="5323294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じょうほう</a:t>
            </a:r>
            <a:endParaRPr dirty="0"/>
          </a:p>
        </p:txBody>
      </p:sp>
      <p:pic>
        <p:nvPicPr>
          <p:cNvPr id="316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1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21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22" name="ＳＮＳを駆使する…"/>
          <p:cNvSpPr txBox="1"/>
          <p:nvPr/>
        </p:nvSpPr>
        <p:spPr>
          <a:xfrm>
            <a:off x="4299025" y="4272928"/>
            <a:ext cx="6172202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ＳＮＳ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を駆使する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人脈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を駆使する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ＡＩ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を駆使した</a:t>
            </a:r>
            <a:r>
              <a:t>ビジネス</a:t>
            </a:r>
          </a:p>
        </p:txBody>
      </p:sp>
      <p:sp>
        <p:nvSpPr>
          <p:cNvPr id="32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24" name="３）駆使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３）駆使</a:t>
            </a:r>
          </a:p>
        </p:txBody>
      </p:sp>
      <p:sp>
        <p:nvSpPr>
          <p:cNvPr id="325" name="く し"/>
          <p:cNvSpPr txBox="1"/>
          <p:nvPr/>
        </p:nvSpPr>
        <p:spPr>
          <a:xfrm>
            <a:off x="2190750" y="736600"/>
            <a:ext cx="876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　し</a:t>
            </a:r>
          </a:p>
        </p:txBody>
      </p:sp>
      <p:sp>
        <p:nvSpPr>
          <p:cNvPr id="326" name="じんみゃく"/>
          <p:cNvSpPr txBox="1"/>
          <p:nvPr/>
        </p:nvSpPr>
        <p:spPr>
          <a:xfrm>
            <a:off x="4804947" y="5239601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じんみゃく</a:t>
            </a:r>
            <a:endParaRPr dirty="0"/>
          </a:p>
        </p:txBody>
      </p:sp>
      <p:pic>
        <p:nvPicPr>
          <p:cNvPr id="327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29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32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33" name="観光客…"/>
          <p:cNvSpPr txBox="1"/>
          <p:nvPr/>
        </p:nvSpPr>
        <p:spPr>
          <a:xfrm>
            <a:off x="4476825" y="4306024"/>
            <a:ext cx="44862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観光</a:t>
            </a:r>
            <a:r>
              <a:t>客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観光</a:t>
            </a:r>
            <a:r>
              <a:t>スポット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大阪城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を観光する</a:t>
            </a:r>
          </a:p>
        </p:txBody>
      </p:sp>
      <p:sp>
        <p:nvSpPr>
          <p:cNvPr id="33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35" name="４）観光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４）観光</a:t>
            </a:r>
          </a:p>
        </p:txBody>
      </p:sp>
      <p:sp>
        <p:nvSpPr>
          <p:cNvPr id="336" name="かん こう"/>
          <p:cNvSpPr txBox="1"/>
          <p:nvPr/>
        </p:nvSpPr>
        <p:spPr>
          <a:xfrm>
            <a:off x="2027808" y="736600"/>
            <a:ext cx="12021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 こう</a:t>
            </a:r>
          </a:p>
        </p:txBody>
      </p:sp>
      <p:sp>
        <p:nvSpPr>
          <p:cNvPr id="337" name="おおさかじょう"/>
          <p:cNvSpPr txBox="1"/>
          <p:nvPr/>
        </p:nvSpPr>
        <p:spPr>
          <a:xfrm>
            <a:off x="5099188" y="6415179"/>
            <a:ext cx="193026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おおさかじょう</a:t>
            </a:r>
            <a:endParaRPr dirty="0"/>
          </a:p>
        </p:txBody>
      </p:sp>
      <p:sp>
        <p:nvSpPr>
          <p:cNvPr id="338" name="きゃく"/>
          <p:cNvSpPr txBox="1"/>
          <p:nvPr/>
        </p:nvSpPr>
        <p:spPr>
          <a:xfrm>
            <a:off x="5647292" y="4226062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きゃく</a:t>
            </a:r>
            <a:endParaRPr dirty="0"/>
          </a:p>
        </p:txBody>
      </p:sp>
      <p:pic>
        <p:nvPicPr>
          <p:cNvPr id="339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41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44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45" name="極端なダイエット…"/>
          <p:cNvSpPr txBox="1"/>
          <p:nvPr/>
        </p:nvSpPr>
        <p:spPr>
          <a:xfrm>
            <a:off x="4476825" y="4306024"/>
            <a:ext cx="4556228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極端な</a:t>
            </a:r>
            <a:r>
              <a:t>ダイエット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極端</a:t>
            </a:r>
            <a:r>
              <a:t>すぎる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両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極端</a:t>
            </a:r>
          </a:p>
        </p:txBody>
      </p:sp>
      <p:sp>
        <p:nvSpPr>
          <p:cNvPr id="34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47" name="りょう"/>
          <p:cNvSpPr txBox="1"/>
          <p:nvPr/>
        </p:nvSpPr>
        <p:spPr>
          <a:xfrm>
            <a:off x="4772501" y="6388123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りょう</a:t>
            </a:r>
            <a:endParaRPr dirty="0"/>
          </a:p>
        </p:txBody>
      </p:sp>
      <p:pic>
        <p:nvPicPr>
          <p:cNvPr id="348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50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51" name="５）極端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５）極端</a:t>
            </a:r>
          </a:p>
        </p:txBody>
      </p:sp>
      <p:sp>
        <p:nvSpPr>
          <p:cNvPr id="352" name="きょくたん"/>
          <p:cNvSpPr txBox="1"/>
          <p:nvPr/>
        </p:nvSpPr>
        <p:spPr>
          <a:xfrm>
            <a:off x="1936749" y="736600"/>
            <a:ext cx="1384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きょくたん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55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56" name="左右対称…"/>
          <p:cNvSpPr txBox="1"/>
          <p:nvPr/>
        </p:nvSpPr>
        <p:spPr>
          <a:xfrm>
            <a:off x="4476825" y="4306024"/>
            <a:ext cx="28097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左右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対称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非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対称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上下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対称</a:t>
            </a:r>
          </a:p>
        </p:txBody>
      </p:sp>
      <p:sp>
        <p:nvSpPr>
          <p:cNvPr id="357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58" name="じょうげ"/>
          <p:cNvSpPr txBox="1"/>
          <p:nvPr/>
        </p:nvSpPr>
        <p:spPr>
          <a:xfrm>
            <a:off x="4881764" y="6400979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じょうげ</a:t>
            </a:r>
            <a:endParaRPr dirty="0"/>
          </a:p>
        </p:txBody>
      </p:sp>
      <p:sp>
        <p:nvSpPr>
          <p:cNvPr id="359" name="さ ゆう"/>
          <p:cNvSpPr txBox="1"/>
          <p:nvPr/>
        </p:nvSpPr>
        <p:spPr>
          <a:xfrm>
            <a:off x="4976952" y="4208829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さ</a:t>
            </a:r>
            <a:r>
              <a:rPr dirty="0"/>
              <a:t> </a:t>
            </a:r>
            <a:r>
              <a:rPr dirty="0" err="1"/>
              <a:t>ゆう</a:t>
            </a:r>
            <a:endParaRPr dirty="0"/>
          </a:p>
        </p:txBody>
      </p:sp>
      <p:pic>
        <p:nvPicPr>
          <p:cNvPr id="360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62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63" name="６）対称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６）対称</a:t>
            </a:r>
          </a:p>
        </p:txBody>
      </p:sp>
      <p:sp>
        <p:nvSpPr>
          <p:cNvPr id="364" name="たいしょう"/>
          <p:cNvSpPr txBox="1"/>
          <p:nvPr/>
        </p:nvSpPr>
        <p:spPr>
          <a:xfrm>
            <a:off x="1936749" y="736600"/>
            <a:ext cx="1384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たいしょう</a:t>
            </a:r>
          </a:p>
        </p:txBody>
      </p:sp>
      <p:sp>
        <p:nvSpPr>
          <p:cNvPr id="365" name="ひ"/>
          <p:cNvSpPr txBox="1"/>
          <p:nvPr/>
        </p:nvSpPr>
        <p:spPr>
          <a:xfrm>
            <a:off x="4895985" y="5304904"/>
            <a:ext cx="11576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ひ</a:t>
            </a: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68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69" name="双方の意見…"/>
          <p:cNvSpPr txBox="1"/>
          <p:nvPr/>
        </p:nvSpPr>
        <p:spPr>
          <a:xfrm>
            <a:off x="4476825" y="4306024"/>
            <a:ext cx="44862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双方の</a:t>
            </a:r>
            <a:r>
              <a:rPr dirty="0" err="1"/>
              <a:t>意見</a:t>
            </a:r>
            <a:endParaRPr dirty="0"/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双方の</a:t>
            </a:r>
            <a:r>
              <a:rPr dirty="0" err="1"/>
              <a:t>同意</a:t>
            </a:r>
            <a:endParaRPr dirty="0"/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双方</a:t>
            </a:r>
            <a:r>
              <a:rPr dirty="0" err="1"/>
              <a:t>に利益がある</a:t>
            </a:r>
            <a:endParaRPr dirty="0"/>
          </a:p>
        </p:txBody>
      </p:sp>
      <p:sp>
        <p:nvSpPr>
          <p:cNvPr id="37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71" name="りえき"/>
          <p:cNvSpPr txBox="1"/>
          <p:nvPr/>
        </p:nvSpPr>
        <p:spPr>
          <a:xfrm>
            <a:off x="6455950" y="6402391"/>
            <a:ext cx="131521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り</a:t>
            </a:r>
            <a:r>
              <a:rPr lang="en-US" altLang="ja-JP" dirty="0"/>
              <a:t> </a:t>
            </a:r>
            <a:r>
              <a:rPr dirty="0" err="1"/>
              <a:t>えき</a:t>
            </a:r>
            <a:endParaRPr dirty="0"/>
          </a:p>
        </p:txBody>
      </p:sp>
      <p:sp>
        <p:nvSpPr>
          <p:cNvPr id="372" name="い けん"/>
          <p:cNvSpPr txBox="1"/>
          <p:nvPr/>
        </p:nvSpPr>
        <p:spPr>
          <a:xfrm>
            <a:off x="6383891" y="4241683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い</a:t>
            </a:r>
            <a:r>
              <a:rPr dirty="0"/>
              <a:t> </a:t>
            </a:r>
            <a:r>
              <a:rPr dirty="0" err="1"/>
              <a:t>けん</a:t>
            </a:r>
            <a:endParaRPr dirty="0"/>
          </a:p>
        </p:txBody>
      </p:sp>
      <p:pic>
        <p:nvPicPr>
          <p:cNvPr id="373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75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76" name="７）双方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７）双方</a:t>
            </a:r>
          </a:p>
        </p:txBody>
      </p:sp>
      <p:sp>
        <p:nvSpPr>
          <p:cNvPr id="377" name="そう ほう"/>
          <p:cNvSpPr txBox="1"/>
          <p:nvPr/>
        </p:nvSpPr>
        <p:spPr>
          <a:xfrm>
            <a:off x="2034158" y="7366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そう ほう</a:t>
            </a:r>
          </a:p>
        </p:txBody>
      </p:sp>
      <p:sp>
        <p:nvSpPr>
          <p:cNvPr id="378" name="どう い"/>
          <p:cNvSpPr txBox="1"/>
          <p:nvPr/>
        </p:nvSpPr>
        <p:spPr>
          <a:xfrm>
            <a:off x="6450603" y="5335729"/>
            <a:ext cx="115769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どう</a:t>
            </a:r>
            <a:r>
              <a:rPr dirty="0"/>
              <a:t> </a:t>
            </a:r>
            <a:r>
              <a:rPr dirty="0" err="1"/>
              <a:t>い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81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82" name="地球の衛星…"/>
          <p:cNvSpPr txBox="1"/>
          <p:nvPr/>
        </p:nvSpPr>
        <p:spPr>
          <a:xfrm>
            <a:off x="4476825" y="4306024"/>
            <a:ext cx="32669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地球の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衛星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人工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衛星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衛星</a:t>
            </a:r>
            <a:r>
              <a:t>放送</a:t>
            </a:r>
          </a:p>
        </p:txBody>
      </p:sp>
      <p:sp>
        <p:nvSpPr>
          <p:cNvPr id="38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84" name="ほうそう"/>
          <p:cNvSpPr txBox="1"/>
          <p:nvPr/>
        </p:nvSpPr>
        <p:spPr>
          <a:xfrm>
            <a:off x="5978294" y="6447208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ほうそう</a:t>
            </a:r>
          </a:p>
        </p:txBody>
      </p:sp>
      <p:sp>
        <p:nvSpPr>
          <p:cNvPr id="385" name="ちきゅう"/>
          <p:cNvSpPr txBox="1"/>
          <p:nvPr/>
        </p:nvSpPr>
        <p:spPr>
          <a:xfrm>
            <a:off x="5037171" y="4213130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ちきゅう</a:t>
            </a:r>
            <a:endParaRPr dirty="0"/>
          </a:p>
        </p:txBody>
      </p:sp>
      <p:pic>
        <p:nvPicPr>
          <p:cNvPr id="386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8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89" name="８）衛星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８）衛星</a:t>
            </a:r>
          </a:p>
        </p:txBody>
      </p:sp>
      <p:sp>
        <p:nvSpPr>
          <p:cNvPr id="390" name="えい せい"/>
          <p:cNvSpPr txBox="1"/>
          <p:nvPr/>
        </p:nvSpPr>
        <p:spPr>
          <a:xfrm>
            <a:off x="2037968" y="736600"/>
            <a:ext cx="120726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 せい</a:t>
            </a:r>
          </a:p>
        </p:txBody>
      </p:sp>
      <p:sp>
        <p:nvSpPr>
          <p:cNvPr id="391" name="じんこう"/>
          <p:cNvSpPr txBox="1"/>
          <p:nvPr/>
        </p:nvSpPr>
        <p:spPr>
          <a:xfrm>
            <a:off x="5117655" y="5311662"/>
            <a:ext cx="115769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じんこう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94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95" name="電子マネーが普及する…"/>
          <p:cNvSpPr txBox="1"/>
          <p:nvPr/>
        </p:nvSpPr>
        <p:spPr>
          <a:xfrm>
            <a:off x="4476825" y="4306024"/>
            <a:ext cx="55529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電子マネー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が普及する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普及</a:t>
            </a:r>
            <a:r>
              <a:t>状況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普及</a:t>
            </a:r>
            <a:r>
              <a:t>率</a:t>
            </a:r>
          </a:p>
        </p:txBody>
      </p:sp>
      <p:sp>
        <p:nvSpPr>
          <p:cNvPr id="39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97" name="りつ"/>
          <p:cNvSpPr txBox="1"/>
          <p:nvPr/>
        </p:nvSpPr>
        <p:spPr>
          <a:xfrm>
            <a:off x="5711042" y="6493587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りつ</a:t>
            </a:r>
          </a:p>
        </p:txBody>
      </p:sp>
      <p:sp>
        <p:nvSpPr>
          <p:cNvPr id="398" name="でん し"/>
          <p:cNvSpPr txBox="1"/>
          <p:nvPr/>
        </p:nvSpPr>
        <p:spPr>
          <a:xfrm>
            <a:off x="4886245" y="4222495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でん</a:t>
            </a:r>
            <a:r>
              <a:rPr dirty="0"/>
              <a:t> </a:t>
            </a:r>
            <a:r>
              <a:rPr dirty="0" err="1"/>
              <a:t>し</a:t>
            </a:r>
            <a:endParaRPr dirty="0"/>
          </a:p>
        </p:txBody>
      </p:sp>
      <p:pic>
        <p:nvPicPr>
          <p:cNvPr id="399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01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02" name="９）普及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９）普及</a:t>
            </a:r>
          </a:p>
        </p:txBody>
      </p:sp>
      <p:sp>
        <p:nvSpPr>
          <p:cNvPr id="403" name="ふ きゅう"/>
          <p:cNvSpPr txBox="1"/>
          <p:nvPr/>
        </p:nvSpPr>
        <p:spPr>
          <a:xfrm>
            <a:off x="2034158" y="7493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 きゅう</a:t>
            </a:r>
          </a:p>
        </p:txBody>
      </p:sp>
      <p:sp>
        <p:nvSpPr>
          <p:cNvPr id="404" name="じょうきょう"/>
          <p:cNvSpPr txBox="1"/>
          <p:nvPr/>
        </p:nvSpPr>
        <p:spPr>
          <a:xfrm>
            <a:off x="5781595" y="5331537"/>
            <a:ext cx="169541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じょうきょう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0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08" name="互角に戦う…"/>
          <p:cNvSpPr txBox="1"/>
          <p:nvPr/>
        </p:nvSpPr>
        <p:spPr>
          <a:xfrm>
            <a:off x="4476825" y="4306024"/>
            <a:ext cx="37241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互角に</a:t>
            </a:r>
            <a:r>
              <a:t>戦う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実力は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互角だ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互角の</a:t>
            </a:r>
            <a:r>
              <a:t>性能だ</a:t>
            </a:r>
          </a:p>
        </p:txBody>
      </p:sp>
      <p:sp>
        <p:nvSpPr>
          <p:cNvPr id="409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10" name="せいのう"/>
          <p:cNvSpPr txBox="1"/>
          <p:nvPr/>
        </p:nvSpPr>
        <p:spPr>
          <a:xfrm>
            <a:off x="6384544" y="6447208"/>
            <a:ext cx="131521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せいのう</a:t>
            </a:r>
            <a:endParaRPr dirty="0"/>
          </a:p>
        </p:txBody>
      </p:sp>
      <p:sp>
        <p:nvSpPr>
          <p:cNvPr id="411" name="たたか"/>
          <p:cNvSpPr txBox="1"/>
          <p:nvPr/>
        </p:nvSpPr>
        <p:spPr>
          <a:xfrm>
            <a:off x="6156245" y="4215872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たたか</a:t>
            </a:r>
            <a:endParaRPr dirty="0"/>
          </a:p>
        </p:txBody>
      </p:sp>
      <p:pic>
        <p:nvPicPr>
          <p:cNvPr id="412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13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14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15" name="10）互角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10）互角</a:t>
            </a:r>
          </a:p>
        </p:txBody>
      </p:sp>
      <p:sp>
        <p:nvSpPr>
          <p:cNvPr id="416" name="ご  かく"/>
          <p:cNvSpPr txBox="1"/>
          <p:nvPr/>
        </p:nvSpPr>
        <p:spPr>
          <a:xfrm>
            <a:off x="2360168" y="762000"/>
            <a:ext cx="1045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ご  かく</a:t>
            </a:r>
          </a:p>
        </p:txBody>
      </p:sp>
      <p:sp>
        <p:nvSpPr>
          <p:cNvPr id="417" name="じつりょく"/>
          <p:cNvSpPr txBox="1"/>
          <p:nvPr/>
        </p:nvSpPr>
        <p:spPr>
          <a:xfrm>
            <a:off x="4854495" y="5351418"/>
            <a:ext cx="169541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じつりょく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20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21" name="電力の需要…"/>
          <p:cNvSpPr txBox="1"/>
          <p:nvPr/>
        </p:nvSpPr>
        <p:spPr>
          <a:xfrm>
            <a:off x="4476825" y="4306024"/>
            <a:ext cx="32669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電力の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需要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需要</a:t>
            </a:r>
            <a:r>
              <a:t>と供給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石油の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需要</a:t>
            </a:r>
          </a:p>
        </p:txBody>
      </p:sp>
      <p:sp>
        <p:nvSpPr>
          <p:cNvPr id="422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23" name="せき ゆ"/>
          <p:cNvSpPr txBox="1"/>
          <p:nvPr/>
        </p:nvSpPr>
        <p:spPr>
          <a:xfrm>
            <a:off x="4969495" y="6446656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せき</a:t>
            </a:r>
            <a:r>
              <a:rPr dirty="0"/>
              <a:t> </a:t>
            </a:r>
            <a:r>
              <a:rPr dirty="0" err="1"/>
              <a:t>ゆ</a:t>
            </a:r>
            <a:endParaRPr dirty="0"/>
          </a:p>
        </p:txBody>
      </p:sp>
      <p:sp>
        <p:nvSpPr>
          <p:cNvPr id="424" name="でんりょく"/>
          <p:cNvSpPr txBox="1"/>
          <p:nvPr/>
        </p:nvSpPr>
        <p:spPr>
          <a:xfrm>
            <a:off x="5027046" y="4227468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でんりょく</a:t>
            </a:r>
            <a:endParaRPr dirty="0"/>
          </a:p>
        </p:txBody>
      </p:sp>
      <p:pic>
        <p:nvPicPr>
          <p:cNvPr id="425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27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28" name="11）需要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11）需要</a:t>
            </a:r>
          </a:p>
        </p:txBody>
      </p:sp>
      <p:sp>
        <p:nvSpPr>
          <p:cNvPr id="429" name="じゅ よう"/>
          <p:cNvSpPr txBox="1"/>
          <p:nvPr/>
        </p:nvSpPr>
        <p:spPr>
          <a:xfrm>
            <a:off x="2211958" y="7620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 よう</a:t>
            </a:r>
          </a:p>
        </p:txBody>
      </p:sp>
      <p:sp>
        <p:nvSpPr>
          <p:cNvPr id="430" name="きょうきゅう"/>
          <p:cNvSpPr txBox="1"/>
          <p:nvPr/>
        </p:nvSpPr>
        <p:spPr>
          <a:xfrm>
            <a:off x="6297146" y="5324914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きょうきゅう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33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34" name="〜と仮定すると…"/>
          <p:cNvSpPr txBox="1"/>
          <p:nvPr/>
        </p:nvSpPr>
        <p:spPr>
          <a:xfrm>
            <a:off x="4476825" y="4306024"/>
            <a:ext cx="46385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〜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と仮定する</a:t>
            </a:r>
            <a:r>
              <a:t>と</a:t>
            </a:r>
            <a:endParaRPr>
              <a:solidFill>
                <a:schemeClr val="accent1">
                  <a:hueOff val="114395"/>
                  <a:lumOff val="-24975"/>
                </a:schemeClr>
              </a:solidFill>
            </a:endParaRP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〜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と仮定した</a:t>
            </a:r>
            <a:r>
              <a:t>場合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仮定</a:t>
            </a:r>
            <a:r>
              <a:t>の話</a:t>
            </a:r>
          </a:p>
        </p:txBody>
      </p:sp>
      <p:sp>
        <p:nvSpPr>
          <p:cNvPr id="43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436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3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39" name="12）仮定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12）仮定</a:t>
            </a:r>
          </a:p>
        </p:txBody>
      </p:sp>
      <p:sp>
        <p:nvSpPr>
          <p:cNvPr id="440" name="か  てい"/>
          <p:cNvSpPr txBox="1"/>
          <p:nvPr/>
        </p:nvSpPr>
        <p:spPr>
          <a:xfrm>
            <a:off x="2322068" y="762000"/>
            <a:ext cx="1045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  てい</a:t>
            </a:r>
          </a:p>
        </p:txBody>
      </p:sp>
      <p:sp>
        <p:nvSpPr>
          <p:cNvPr id="441" name="ば あい"/>
          <p:cNvSpPr txBox="1"/>
          <p:nvPr/>
        </p:nvSpPr>
        <p:spPr>
          <a:xfrm>
            <a:off x="7653018" y="5326474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ば</a:t>
            </a:r>
            <a:r>
              <a:rPr dirty="0"/>
              <a:t> </a:t>
            </a:r>
            <a:r>
              <a:rPr dirty="0" err="1"/>
              <a:t>あい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message_otsukaresama.png" descr="message_otsukares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863" y="1717994"/>
            <a:ext cx="7031074" cy="598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Microsoft Macintosh PowerPoint</Application>
  <PresentationFormat>ユーザー設定</PresentationFormat>
  <Paragraphs>241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6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BOOK』VOL.２</vt:lpstr>
      <vt:lpstr>PowerPoint プレゼンテーション</vt:lpstr>
      <vt:lpstr>PowerPoint プレゼンテーション</vt:lpstr>
      <vt:lpstr>『INTERMEDIATE KANJI BOOK』VOL.２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BOOK』VOL.２</dc:title>
  <cp:lastModifiedBy>Microsoft Office ユーザー</cp:lastModifiedBy>
  <cp:revision>1</cp:revision>
  <dcterms:modified xsi:type="dcterms:W3CDTF">2019-03-29T00:43:50Z</dcterms:modified>
</cp:coreProperties>
</file>