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96" d="100"/>
          <a:sy n="96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08360" y="9296400"/>
            <a:ext cx="381306" cy="3048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57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120" name="L8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L8　グループ練習</a:t>
            </a:r>
          </a:p>
        </p:txBody>
      </p:sp>
      <p:sp>
        <p:nvSpPr>
          <p:cNvPr id="121" name="練習１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練習１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①つくえの上に15枚のカードを並べます。"/>
          <p:cNvSpPr txBox="1"/>
          <p:nvPr/>
        </p:nvSpPr>
        <p:spPr>
          <a:xfrm>
            <a:off x="738250" y="762000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①つくえの上に15枚のカードを並べます。</a:t>
            </a:r>
          </a:p>
        </p:txBody>
      </p:sp>
      <p:grpSp>
        <p:nvGrpSpPr>
          <p:cNvPr id="126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24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25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28" name="②「〜する」がつくことばのカードを選びます。…"/>
          <p:cNvSpPr txBox="1"/>
          <p:nvPr/>
        </p:nvSpPr>
        <p:spPr>
          <a:xfrm>
            <a:off x="738250" y="4826066"/>
            <a:ext cx="11731837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②「〜する」がつくことばのカードを選びます。</a:t>
            </a:r>
          </a:p>
          <a:p>
            <a: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　みんなで考えてください。</a:t>
            </a:r>
          </a:p>
        </p:txBody>
      </p:sp>
      <p:sp>
        <p:nvSpPr>
          <p:cNvPr id="129" name="まい"/>
          <p:cNvSpPr txBox="1"/>
          <p:nvPr/>
        </p:nvSpPr>
        <p:spPr>
          <a:xfrm>
            <a:off x="3837652" y="5588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まい</a:t>
            </a:r>
          </a:p>
        </p:txBody>
      </p:sp>
      <p:sp>
        <p:nvSpPr>
          <p:cNvPr id="130" name="なら"/>
          <p:cNvSpPr txBox="1"/>
          <p:nvPr/>
        </p:nvSpPr>
        <p:spPr>
          <a:xfrm>
            <a:off x="6301452" y="558800"/>
            <a:ext cx="1011834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なら</a:t>
            </a:r>
          </a:p>
        </p:txBody>
      </p:sp>
      <p:sp>
        <p:nvSpPr>
          <p:cNvPr id="131" name="③全部選んだら、答えを確認しましょう。"/>
          <p:cNvSpPr txBox="1"/>
          <p:nvPr/>
        </p:nvSpPr>
        <p:spPr>
          <a:xfrm>
            <a:off x="827150" y="8356025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③全部選んだら、答えを確認しましょう。</a:t>
            </a:r>
          </a:p>
        </p:txBody>
      </p:sp>
      <p:sp>
        <p:nvSpPr>
          <p:cNvPr id="132" name="えら"/>
          <p:cNvSpPr txBox="1"/>
          <p:nvPr/>
        </p:nvSpPr>
        <p:spPr>
          <a:xfrm>
            <a:off x="7393652" y="4637420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えら</a:t>
            </a:r>
            <a:endParaRPr dirty="0"/>
          </a:p>
        </p:txBody>
      </p:sp>
      <p:sp>
        <p:nvSpPr>
          <p:cNvPr id="133" name="ぜん ぶ"/>
          <p:cNvSpPr txBox="1"/>
          <p:nvPr/>
        </p:nvSpPr>
        <p:spPr>
          <a:xfrm>
            <a:off x="1167027" y="812178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 ぶ</a:t>
            </a:r>
          </a:p>
        </p:txBody>
      </p:sp>
      <p:sp>
        <p:nvSpPr>
          <p:cNvPr id="134" name="かくにん"/>
          <p:cNvSpPr txBox="1"/>
          <p:nvPr/>
        </p:nvSpPr>
        <p:spPr>
          <a:xfrm>
            <a:off x="5098562" y="8121786"/>
            <a:ext cx="123795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pic>
        <p:nvPicPr>
          <p:cNvPr id="135" name="楕円" descr="楕円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4745" y="6352335"/>
            <a:ext cx="786705" cy="835049"/>
          </a:xfrm>
          <a:prstGeom prst="rect">
            <a:avLst/>
          </a:prstGeom>
        </p:spPr>
      </p:pic>
      <p:sp>
        <p:nvSpPr>
          <p:cNvPr id="137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  <p:grpSp>
        <p:nvGrpSpPr>
          <p:cNvPr id="140" name="グループ"/>
          <p:cNvGrpSpPr/>
          <p:nvPr/>
        </p:nvGrpSpPr>
        <p:grpSpPr>
          <a:xfrm>
            <a:off x="1940678" y="1710960"/>
            <a:ext cx="1220873" cy="835049"/>
            <a:chOff x="0" y="0"/>
            <a:chExt cx="1220872" cy="835048"/>
          </a:xfrm>
        </p:grpSpPr>
        <p:sp>
          <p:nvSpPr>
            <p:cNvPr id="138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39" name="貿易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貿易</a:t>
              </a:r>
            </a:p>
          </p:txBody>
        </p:sp>
      </p:grpSp>
      <p:grpSp>
        <p:nvGrpSpPr>
          <p:cNvPr id="143" name="グループ"/>
          <p:cNvGrpSpPr/>
          <p:nvPr/>
        </p:nvGrpSpPr>
        <p:grpSpPr>
          <a:xfrm>
            <a:off x="4990432" y="2986969"/>
            <a:ext cx="1220874" cy="835049"/>
            <a:chOff x="0" y="0"/>
            <a:chExt cx="1220872" cy="835048"/>
          </a:xfrm>
        </p:grpSpPr>
        <p:sp>
          <p:nvSpPr>
            <p:cNvPr id="141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2" name="景気゜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rPr dirty="0" err="1"/>
                <a:t>景気</a:t>
              </a:r>
              <a:endParaRPr dirty="0"/>
            </a:p>
          </p:txBody>
        </p:sp>
      </p:grpSp>
      <p:grpSp>
        <p:nvGrpSpPr>
          <p:cNvPr id="146" name="グループ"/>
          <p:cNvGrpSpPr/>
          <p:nvPr/>
        </p:nvGrpSpPr>
        <p:grpSpPr>
          <a:xfrm>
            <a:off x="5891964" y="1710960"/>
            <a:ext cx="1220873" cy="835049"/>
            <a:chOff x="0" y="0"/>
            <a:chExt cx="1220872" cy="835048"/>
          </a:xfrm>
        </p:grpSpPr>
        <p:sp>
          <p:nvSpPr>
            <p:cNvPr id="144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5" name="利益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利益</a:t>
              </a:r>
            </a:p>
          </p:txBody>
        </p:sp>
      </p:grpSp>
      <p:grpSp>
        <p:nvGrpSpPr>
          <p:cNvPr id="149" name="グループ"/>
          <p:cNvGrpSpPr/>
          <p:nvPr/>
        </p:nvGrpSpPr>
        <p:grpSpPr>
          <a:xfrm>
            <a:off x="3916321" y="1812898"/>
            <a:ext cx="1220873" cy="835049"/>
            <a:chOff x="0" y="0"/>
            <a:chExt cx="1220872" cy="835048"/>
          </a:xfrm>
        </p:grpSpPr>
        <p:sp>
          <p:nvSpPr>
            <p:cNvPr id="147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48" name="業績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業績</a:t>
              </a:r>
            </a:p>
          </p:txBody>
        </p:sp>
      </p:grpSp>
      <p:grpSp>
        <p:nvGrpSpPr>
          <p:cNvPr id="152" name="グループ"/>
          <p:cNvGrpSpPr/>
          <p:nvPr/>
        </p:nvGrpSpPr>
        <p:grpSpPr>
          <a:xfrm>
            <a:off x="2589964" y="2986969"/>
            <a:ext cx="1220873" cy="835049"/>
            <a:chOff x="0" y="0"/>
            <a:chExt cx="1220872" cy="835048"/>
          </a:xfrm>
        </p:grpSpPr>
        <p:sp>
          <p:nvSpPr>
            <p:cNvPr id="150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1" name="役割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役割</a:t>
              </a:r>
            </a:p>
          </p:txBody>
        </p:sp>
      </p:grpSp>
      <p:grpSp>
        <p:nvGrpSpPr>
          <p:cNvPr id="155" name="グループ"/>
          <p:cNvGrpSpPr/>
          <p:nvPr/>
        </p:nvGrpSpPr>
        <p:grpSpPr>
          <a:xfrm>
            <a:off x="3275764" y="6352335"/>
            <a:ext cx="1220873" cy="835049"/>
            <a:chOff x="0" y="0"/>
            <a:chExt cx="1220872" cy="835048"/>
          </a:xfrm>
        </p:grpSpPr>
        <p:sp>
          <p:nvSpPr>
            <p:cNvPr id="153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4" name="貿易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貿易</a:t>
              </a:r>
            </a:p>
          </p:txBody>
        </p:sp>
      </p:grpSp>
      <p:sp>
        <p:nvSpPr>
          <p:cNvPr id="156" name="する"/>
          <p:cNvSpPr txBox="1"/>
          <p:nvPr/>
        </p:nvSpPr>
        <p:spPr>
          <a:xfrm>
            <a:off x="4560951" y="6515859"/>
            <a:ext cx="101183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する</a:t>
            </a:r>
          </a:p>
        </p:txBody>
      </p:sp>
      <p:grpSp>
        <p:nvGrpSpPr>
          <p:cNvPr id="159" name="グループ"/>
          <p:cNvGrpSpPr/>
          <p:nvPr/>
        </p:nvGrpSpPr>
        <p:grpSpPr>
          <a:xfrm>
            <a:off x="7200064" y="6352335"/>
            <a:ext cx="1220873" cy="835049"/>
            <a:chOff x="0" y="0"/>
            <a:chExt cx="1220872" cy="835048"/>
          </a:xfrm>
        </p:grpSpPr>
        <p:sp>
          <p:nvSpPr>
            <p:cNvPr id="157" name="四角形"/>
            <p:cNvSpPr/>
            <p:nvPr/>
          </p:nvSpPr>
          <p:spPr>
            <a:xfrm>
              <a:off x="0" y="0"/>
              <a:ext cx="1220873" cy="835049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58" name="景気"/>
            <p:cNvSpPr txBox="1"/>
            <p:nvPr/>
          </p:nvSpPr>
          <p:spPr>
            <a:xfrm>
              <a:off x="0" y="147516"/>
              <a:ext cx="1220873" cy="5400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2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景気</a:t>
              </a:r>
            </a:p>
          </p:txBody>
        </p:sp>
      </p:grpSp>
      <p:sp>
        <p:nvSpPr>
          <p:cNvPr id="160" name="する"/>
          <p:cNvSpPr txBox="1"/>
          <p:nvPr/>
        </p:nvSpPr>
        <p:spPr>
          <a:xfrm>
            <a:off x="8497951" y="6515859"/>
            <a:ext cx="101183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する</a:t>
            </a:r>
          </a:p>
        </p:txBody>
      </p:sp>
      <p:pic>
        <p:nvPicPr>
          <p:cNvPr id="161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8900000">
            <a:off x="6148439" y="6736192"/>
            <a:ext cx="1128753" cy="76201"/>
          </a:xfrm>
          <a:prstGeom prst="rect">
            <a:avLst/>
          </a:prstGeom>
        </p:spPr>
      </p:pic>
      <p:pic>
        <p:nvPicPr>
          <p:cNvPr id="163" name="線" descr="線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3500000">
            <a:off x="6148439" y="6727326"/>
            <a:ext cx="1128753" cy="76201"/>
          </a:xfrm>
          <a:prstGeom prst="rect">
            <a:avLst/>
          </a:prstGeom>
        </p:spPr>
      </p:pic>
      <p:sp>
        <p:nvSpPr>
          <p:cNvPr id="41" name="角丸四角形吹き出し 40">
            <a:extLst>
              <a:ext uri="{FF2B5EF4-FFF2-40B4-BE49-F238E27FC236}">
                <a16:creationId xmlns:a16="http://schemas.microsoft.com/office/drawing/2014/main" id="{3342D05A-E1DA-FD46-9011-736CE6BDA79E}"/>
              </a:ext>
            </a:extLst>
          </p:cNvPr>
          <p:cNvSpPr/>
          <p:nvPr/>
        </p:nvSpPr>
        <p:spPr>
          <a:xfrm>
            <a:off x="7810501" y="1356424"/>
            <a:ext cx="3142026" cy="1747996"/>
          </a:xfrm>
          <a:prstGeom prst="wedgeRoundRectCallout">
            <a:avLst>
              <a:gd name="adj1" fmla="val -66212"/>
              <a:gd name="adj2" fmla="val 33591"/>
              <a:gd name="adj3" fmla="val 16667"/>
            </a:avLst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漢字の言葉が</a:t>
            </a:r>
            <a:endParaRPr kumimoji="0" lang="en-US" altLang="ja-JP" sz="3200" u="none" strike="noStrike" normalizeH="0" baseline="0" dirty="0">
              <a:solidFill>
                <a:schemeClr val="bg1"/>
              </a:solidFill>
              <a:uFillTx/>
              <a:latin typeface="Hiragino Kaku Gothic ProN W3" panose="020B0300000000000000" pitchFamily="34" charset="-128"/>
              <a:ea typeface="Hiragino Kaku Gothic ProN W3" panose="020B0300000000000000" pitchFamily="34" charset="-128"/>
              <a:sym typeface="Arial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3200">
                <a:solidFill>
                  <a:schemeClr val="bg1"/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見えるように</a:t>
            </a:r>
            <a:endParaRPr lang="en-US" altLang="ja-JP" sz="3200" dirty="0">
              <a:solidFill>
                <a:schemeClr val="bg1"/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u="none" strike="noStrike" normalizeH="0" baseline="0">
                <a:solidFill>
                  <a:schemeClr val="bg1"/>
                </a:solidFill>
                <a:uFillTx/>
                <a:latin typeface="Hiragino Kaku Gothic ProN W3" panose="020B0300000000000000" pitchFamily="34" charset="-128"/>
                <a:ea typeface="Hiragino Kaku Gothic ProN W3" panose="020B0300000000000000" pitchFamily="34" charset="-128"/>
                <a:sym typeface="Arial"/>
              </a:rPr>
              <a:t>置きます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〇 〜する"/>
          <p:cNvSpPr/>
          <p:nvPr/>
        </p:nvSpPr>
        <p:spPr>
          <a:xfrm>
            <a:off x="1005336" y="371445"/>
            <a:ext cx="4923682" cy="7378650"/>
          </a:xfrm>
          <a:prstGeom prst="roundRect">
            <a:avLst>
              <a:gd name="adj" fmla="val 3869"/>
            </a:avLst>
          </a:prstGeom>
          <a:solidFill>
            <a:schemeClr val="accent2">
              <a:hueOff val="-85259"/>
              <a:satOff val="14347"/>
              <a:lumOff val="2237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〇</a:t>
            </a:r>
            <a:r>
              <a:t> </a:t>
            </a:r>
            <a:r>
              <a:rPr u="sng">
                <a:solidFill>
                  <a:srgbClr val="000000"/>
                </a:solidFill>
              </a:rPr>
              <a:t>〜する</a:t>
            </a:r>
          </a:p>
        </p:txBody>
      </p:sp>
      <p:grpSp>
        <p:nvGrpSpPr>
          <p:cNvPr id="169" name="グループ"/>
          <p:cNvGrpSpPr/>
          <p:nvPr/>
        </p:nvGrpSpPr>
        <p:grpSpPr>
          <a:xfrm>
            <a:off x="15829350" y="3971987"/>
            <a:ext cx="2020923" cy="1085427"/>
            <a:chOff x="0" y="0"/>
            <a:chExt cx="2020922" cy="1085426"/>
          </a:xfrm>
        </p:grpSpPr>
        <p:sp>
          <p:nvSpPr>
            <p:cNvPr id="167" name="四角形"/>
            <p:cNvSpPr/>
            <p:nvPr/>
          </p:nvSpPr>
          <p:spPr>
            <a:xfrm>
              <a:off x="0" y="0"/>
              <a:ext cx="2020923" cy="1085427"/>
            </a:xfrm>
            <a:prstGeom prst="rect">
              <a:avLst/>
            </a:pr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68" name="単純"/>
            <p:cNvSpPr txBox="1"/>
            <p:nvPr/>
          </p:nvSpPr>
          <p:spPr>
            <a:xfrm>
              <a:off x="0" y="191747"/>
              <a:ext cx="2020923" cy="701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44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単純</a:t>
              </a:r>
            </a:p>
          </p:txBody>
        </p:sp>
      </p:grpSp>
      <p:sp>
        <p:nvSpPr>
          <p:cNvPr id="17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次へ</a:t>
            </a:r>
          </a:p>
        </p:txBody>
      </p:sp>
      <p:sp>
        <p:nvSpPr>
          <p:cNvPr id="171" name="えいきょう"/>
          <p:cNvSpPr txBox="1"/>
          <p:nvPr/>
        </p:nvSpPr>
        <p:spPr>
          <a:xfrm>
            <a:off x="1739207" y="1312956"/>
            <a:ext cx="137668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えいきょう</a:t>
            </a:r>
          </a:p>
        </p:txBody>
      </p:sp>
      <p:sp>
        <p:nvSpPr>
          <p:cNvPr id="172" name="× 〜する"/>
          <p:cNvSpPr/>
          <p:nvPr/>
        </p:nvSpPr>
        <p:spPr>
          <a:xfrm>
            <a:off x="6688397" y="371445"/>
            <a:ext cx="4980274" cy="7378650"/>
          </a:xfrm>
          <a:prstGeom prst="roundRect">
            <a:avLst>
              <a:gd name="adj" fmla="val 5296"/>
            </a:avLst>
          </a:prstGeom>
          <a:solidFill>
            <a:srgbClr val="D6D5D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sz="5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×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r>
              <a:rPr u="sng">
                <a:solidFill>
                  <a:srgbClr val="000000"/>
                </a:solidFill>
              </a:rPr>
              <a:t>〜する</a:t>
            </a:r>
          </a:p>
        </p:txBody>
      </p:sp>
      <p:grpSp>
        <p:nvGrpSpPr>
          <p:cNvPr id="175" name="グループ"/>
          <p:cNvGrpSpPr/>
          <p:nvPr/>
        </p:nvGrpSpPr>
        <p:grpSpPr>
          <a:xfrm>
            <a:off x="1519497" y="1684016"/>
            <a:ext cx="1638301" cy="915764"/>
            <a:chOff x="0" y="0"/>
            <a:chExt cx="1638300" cy="915762"/>
          </a:xfrm>
        </p:grpSpPr>
        <p:sp>
          <p:nvSpPr>
            <p:cNvPr id="173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4" name="影響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影響</a:t>
              </a:r>
            </a:p>
          </p:txBody>
        </p:sp>
      </p:grpSp>
      <p:grpSp>
        <p:nvGrpSpPr>
          <p:cNvPr id="178" name="グループ"/>
          <p:cNvGrpSpPr/>
          <p:nvPr/>
        </p:nvGrpSpPr>
        <p:grpSpPr>
          <a:xfrm>
            <a:off x="1519497" y="4849076"/>
            <a:ext cx="1638301" cy="915763"/>
            <a:chOff x="0" y="0"/>
            <a:chExt cx="1638300" cy="915762"/>
          </a:xfrm>
        </p:grpSpPr>
        <p:sp>
          <p:nvSpPr>
            <p:cNvPr id="17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77" name="消費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消費</a:t>
              </a:r>
            </a:p>
          </p:txBody>
        </p:sp>
      </p:grpSp>
      <p:grpSp>
        <p:nvGrpSpPr>
          <p:cNvPr id="181" name="グループ"/>
          <p:cNvGrpSpPr/>
          <p:nvPr/>
        </p:nvGrpSpPr>
        <p:grpSpPr>
          <a:xfrm>
            <a:off x="1519497" y="6429395"/>
            <a:ext cx="1638301" cy="915764"/>
            <a:chOff x="0" y="0"/>
            <a:chExt cx="1638300" cy="915762"/>
          </a:xfrm>
        </p:grpSpPr>
        <p:sp>
          <p:nvSpPr>
            <p:cNvPr id="179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0" name="洞察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洞察</a:t>
              </a:r>
            </a:p>
          </p:txBody>
        </p:sp>
      </p:grpSp>
      <p:sp>
        <p:nvSpPr>
          <p:cNvPr id="182" name="しょうひ"/>
          <p:cNvSpPr txBox="1"/>
          <p:nvPr/>
        </p:nvSpPr>
        <p:spPr>
          <a:xfrm>
            <a:off x="1659197" y="4492346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しょうひ</a:t>
            </a:r>
          </a:p>
        </p:txBody>
      </p:sp>
      <p:sp>
        <p:nvSpPr>
          <p:cNvPr id="183" name="どうさつ"/>
          <p:cNvSpPr txBox="1"/>
          <p:nvPr/>
        </p:nvSpPr>
        <p:spPr>
          <a:xfrm>
            <a:off x="1773497" y="6058335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どうさつ</a:t>
            </a:r>
          </a:p>
        </p:txBody>
      </p:sp>
      <p:grpSp>
        <p:nvGrpSpPr>
          <p:cNvPr id="186" name="グループ"/>
          <p:cNvGrpSpPr/>
          <p:nvPr/>
        </p:nvGrpSpPr>
        <p:grpSpPr>
          <a:xfrm>
            <a:off x="3792797" y="1684016"/>
            <a:ext cx="1638301" cy="915764"/>
            <a:chOff x="0" y="0"/>
            <a:chExt cx="1638300" cy="915762"/>
          </a:xfrm>
        </p:grpSpPr>
        <p:sp>
          <p:nvSpPr>
            <p:cNvPr id="184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5" name="貿易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貿易</a:t>
              </a:r>
            </a:p>
          </p:txBody>
        </p:sp>
      </p:grpSp>
      <p:sp>
        <p:nvSpPr>
          <p:cNvPr id="187" name="ぼうえき"/>
          <p:cNvSpPr txBox="1"/>
          <p:nvPr/>
        </p:nvSpPr>
        <p:spPr>
          <a:xfrm>
            <a:off x="4046797" y="1312956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ぼうえき</a:t>
            </a:r>
          </a:p>
        </p:txBody>
      </p:sp>
      <p:grpSp>
        <p:nvGrpSpPr>
          <p:cNvPr id="190" name="グループ"/>
          <p:cNvGrpSpPr/>
          <p:nvPr/>
        </p:nvGrpSpPr>
        <p:grpSpPr>
          <a:xfrm>
            <a:off x="3792797" y="3210776"/>
            <a:ext cx="1638301" cy="915763"/>
            <a:chOff x="0" y="0"/>
            <a:chExt cx="1638300" cy="915762"/>
          </a:xfrm>
        </p:grpSpPr>
        <p:sp>
          <p:nvSpPr>
            <p:cNvPr id="188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89" name="融資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融資</a:t>
              </a:r>
            </a:p>
          </p:txBody>
        </p:sp>
      </p:grpSp>
      <p:sp>
        <p:nvSpPr>
          <p:cNvPr id="191" name="ゆう し"/>
          <p:cNvSpPr txBox="1"/>
          <p:nvPr/>
        </p:nvSpPr>
        <p:spPr>
          <a:xfrm>
            <a:off x="4220406" y="2854046"/>
            <a:ext cx="9608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ゆう し</a:t>
            </a:r>
          </a:p>
        </p:txBody>
      </p:sp>
      <p:grpSp>
        <p:nvGrpSpPr>
          <p:cNvPr id="194" name="グループ"/>
          <p:cNvGrpSpPr/>
          <p:nvPr/>
        </p:nvGrpSpPr>
        <p:grpSpPr>
          <a:xfrm>
            <a:off x="3792797" y="4840422"/>
            <a:ext cx="1638301" cy="915764"/>
            <a:chOff x="0" y="0"/>
            <a:chExt cx="1638300" cy="915762"/>
          </a:xfrm>
        </p:grpSpPr>
        <p:sp>
          <p:nvSpPr>
            <p:cNvPr id="192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3" name="労働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労働</a:t>
              </a:r>
            </a:p>
          </p:txBody>
        </p:sp>
      </p:grpSp>
      <p:sp>
        <p:nvSpPr>
          <p:cNvPr id="195" name="ろうどう"/>
          <p:cNvSpPr txBox="1"/>
          <p:nvPr/>
        </p:nvSpPr>
        <p:spPr>
          <a:xfrm>
            <a:off x="4046797" y="4492346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ろうどう</a:t>
            </a:r>
          </a:p>
        </p:txBody>
      </p:sp>
      <p:grpSp>
        <p:nvGrpSpPr>
          <p:cNvPr id="198" name="グループ"/>
          <p:cNvGrpSpPr/>
          <p:nvPr/>
        </p:nvGrpSpPr>
        <p:grpSpPr>
          <a:xfrm>
            <a:off x="7254683" y="1662337"/>
            <a:ext cx="1638301" cy="915763"/>
            <a:chOff x="0" y="0"/>
            <a:chExt cx="1638300" cy="915762"/>
          </a:xfrm>
        </p:grpSpPr>
        <p:sp>
          <p:nvSpPr>
            <p:cNvPr id="19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197" name="兆し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兆し</a:t>
              </a:r>
            </a:p>
          </p:txBody>
        </p:sp>
      </p:grpSp>
      <p:grpSp>
        <p:nvGrpSpPr>
          <p:cNvPr id="201" name="グループ"/>
          <p:cNvGrpSpPr/>
          <p:nvPr/>
        </p:nvGrpSpPr>
        <p:grpSpPr>
          <a:xfrm>
            <a:off x="7254683" y="6424538"/>
            <a:ext cx="1638301" cy="915764"/>
            <a:chOff x="0" y="0"/>
            <a:chExt cx="1638300" cy="915762"/>
          </a:xfrm>
        </p:grpSpPr>
        <p:sp>
          <p:nvSpPr>
            <p:cNvPr id="199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0" name="財産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財産</a:t>
              </a:r>
            </a:p>
          </p:txBody>
        </p:sp>
      </p:grpSp>
      <p:sp>
        <p:nvSpPr>
          <p:cNvPr id="202" name="きざ"/>
          <p:cNvSpPr txBox="1"/>
          <p:nvPr/>
        </p:nvSpPr>
        <p:spPr>
          <a:xfrm>
            <a:off x="7486228" y="1291277"/>
            <a:ext cx="622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きざ</a:t>
            </a:r>
          </a:p>
        </p:txBody>
      </p:sp>
      <p:grpSp>
        <p:nvGrpSpPr>
          <p:cNvPr id="205" name="グループ"/>
          <p:cNvGrpSpPr/>
          <p:nvPr/>
        </p:nvGrpSpPr>
        <p:grpSpPr>
          <a:xfrm>
            <a:off x="7206399" y="3251282"/>
            <a:ext cx="1638301" cy="915764"/>
            <a:chOff x="0" y="0"/>
            <a:chExt cx="1638300" cy="915762"/>
          </a:xfrm>
        </p:grpSpPr>
        <p:sp>
          <p:nvSpPr>
            <p:cNvPr id="203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4" name="業績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業績</a:t>
              </a:r>
            </a:p>
          </p:txBody>
        </p:sp>
      </p:grpSp>
      <p:sp>
        <p:nvSpPr>
          <p:cNvPr id="206" name="ぎょうせき"/>
          <p:cNvSpPr txBox="1"/>
          <p:nvPr/>
        </p:nvSpPr>
        <p:spPr>
          <a:xfrm>
            <a:off x="7341019" y="2919953"/>
            <a:ext cx="136906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ぎょうせき</a:t>
            </a:r>
          </a:p>
        </p:txBody>
      </p:sp>
      <p:grpSp>
        <p:nvGrpSpPr>
          <p:cNvPr id="209" name="グループ"/>
          <p:cNvGrpSpPr/>
          <p:nvPr/>
        </p:nvGrpSpPr>
        <p:grpSpPr>
          <a:xfrm>
            <a:off x="7206399" y="4840422"/>
            <a:ext cx="1638301" cy="915764"/>
            <a:chOff x="0" y="0"/>
            <a:chExt cx="1638300" cy="915762"/>
          </a:xfrm>
        </p:grpSpPr>
        <p:sp>
          <p:nvSpPr>
            <p:cNvPr id="207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08" name="景気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景気</a:t>
              </a:r>
            </a:p>
          </p:txBody>
        </p:sp>
      </p:grpSp>
      <p:sp>
        <p:nvSpPr>
          <p:cNvPr id="210" name="けい き"/>
          <p:cNvSpPr txBox="1"/>
          <p:nvPr/>
        </p:nvSpPr>
        <p:spPr>
          <a:xfrm>
            <a:off x="7545108" y="4503574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 き</a:t>
            </a:r>
          </a:p>
        </p:txBody>
      </p:sp>
      <p:sp>
        <p:nvSpPr>
          <p:cNvPr id="211" name="ざいさん"/>
          <p:cNvSpPr txBox="1"/>
          <p:nvPr/>
        </p:nvSpPr>
        <p:spPr>
          <a:xfrm>
            <a:off x="7508683" y="6053479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ざいさん</a:t>
            </a:r>
          </a:p>
        </p:txBody>
      </p:sp>
      <p:grpSp>
        <p:nvGrpSpPr>
          <p:cNvPr id="214" name="グループ"/>
          <p:cNvGrpSpPr/>
          <p:nvPr/>
        </p:nvGrpSpPr>
        <p:grpSpPr>
          <a:xfrm>
            <a:off x="9531119" y="1649637"/>
            <a:ext cx="1638301" cy="915763"/>
            <a:chOff x="0" y="0"/>
            <a:chExt cx="1638300" cy="915762"/>
          </a:xfrm>
        </p:grpSpPr>
        <p:sp>
          <p:nvSpPr>
            <p:cNvPr id="212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3" name="賃金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賃金</a:t>
              </a:r>
            </a:p>
          </p:txBody>
        </p:sp>
      </p:grpSp>
      <p:sp>
        <p:nvSpPr>
          <p:cNvPr id="215" name="ちんぎん"/>
          <p:cNvSpPr txBox="1"/>
          <p:nvPr/>
        </p:nvSpPr>
        <p:spPr>
          <a:xfrm>
            <a:off x="9792738" y="1318308"/>
            <a:ext cx="111506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ちんぎん</a:t>
            </a:r>
          </a:p>
        </p:txBody>
      </p:sp>
      <p:grpSp>
        <p:nvGrpSpPr>
          <p:cNvPr id="218" name="グループ"/>
          <p:cNvGrpSpPr/>
          <p:nvPr/>
        </p:nvGrpSpPr>
        <p:grpSpPr>
          <a:xfrm>
            <a:off x="9531119" y="3238582"/>
            <a:ext cx="1638301" cy="915764"/>
            <a:chOff x="0" y="0"/>
            <a:chExt cx="1638300" cy="915762"/>
          </a:xfrm>
        </p:grpSpPr>
        <p:sp>
          <p:nvSpPr>
            <p:cNvPr id="216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17" name="負債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負債</a:t>
              </a:r>
            </a:p>
          </p:txBody>
        </p:sp>
      </p:grpSp>
      <p:sp>
        <p:nvSpPr>
          <p:cNvPr id="219" name="ふさい"/>
          <p:cNvSpPr txBox="1"/>
          <p:nvPr/>
        </p:nvSpPr>
        <p:spPr>
          <a:xfrm>
            <a:off x="9912119" y="2901733"/>
            <a:ext cx="876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ふさい</a:t>
            </a:r>
          </a:p>
        </p:txBody>
      </p:sp>
      <p:grpSp>
        <p:nvGrpSpPr>
          <p:cNvPr id="222" name="グループ"/>
          <p:cNvGrpSpPr/>
          <p:nvPr/>
        </p:nvGrpSpPr>
        <p:grpSpPr>
          <a:xfrm>
            <a:off x="9534928" y="4827722"/>
            <a:ext cx="1638301" cy="915764"/>
            <a:chOff x="0" y="0"/>
            <a:chExt cx="1638300" cy="915762"/>
          </a:xfrm>
        </p:grpSpPr>
        <p:sp>
          <p:nvSpPr>
            <p:cNvPr id="220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1" name="役割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役割</a:t>
              </a:r>
            </a:p>
          </p:txBody>
        </p:sp>
      </p:grpSp>
      <p:sp>
        <p:nvSpPr>
          <p:cNvPr id="223" name="やくわり"/>
          <p:cNvSpPr txBox="1"/>
          <p:nvPr/>
        </p:nvSpPr>
        <p:spPr>
          <a:xfrm>
            <a:off x="9792738" y="4470993"/>
            <a:ext cx="112268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やくわり</a:t>
            </a:r>
          </a:p>
        </p:txBody>
      </p:sp>
      <p:grpSp>
        <p:nvGrpSpPr>
          <p:cNvPr id="226" name="グループ"/>
          <p:cNvGrpSpPr/>
          <p:nvPr/>
        </p:nvGrpSpPr>
        <p:grpSpPr>
          <a:xfrm>
            <a:off x="9534928" y="6411838"/>
            <a:ext cx="1638301" cy="915764"/>
            <a:chOff x="0" y="0"/>
            <a:chExt cx="1638300" cy="915762"/>
          </a:xfrm>
        </p:grpSpPr>
        <p:sp>
          <p:nvSpPr>
            <p:cNvPr id="224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25" name="利益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利益</a:t>
              </a:r>
            </a:p>
          </p:txBody>
        </p:sp>
      </p:grpSp>
      <p:sp>
        <p:nvSpPr>
          <p:cNvPr id="227" name="り えき"/>
          <p:cNvSpPr txBox="1"/>
          <p:nvPr/>
        </p:nvSpPr>
        <p:spPr>
          <a:xfrm>
            <a:off x="9873637" y="6074990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 えき</a:t>
            </a:r>
          </a:p>
        </p:txBody>
      </p:sp>
      <p:sp>
        <p:nvSpPr>
          <p:cNvPr id="228" name="※カードはそのまま並べておきましょう。…"/>
          <p:cNvSpPr txBox="1"/>
          <p:nvPr/>
        </p:nvSpPr>
        <p:spPr>
          <a:xfrm>
            <a:off x="634428" y="8091948"/>
            <a:ext cx="7468744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※カードはそのまま並べておきましょう。</a:t>
            </a:r>
          </a:p>
          <a:p>
            <a: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練習２で、もう一度使います。</a:t>
            </a:r>
          </a:p>
        </p:txBody>
      </p:sp>
      <p:sp>
        <p:nvSpPr>
          <p:cNvPr id="229" name="なら"/>
          <p:cNvSpPr txBox="1"/>
          <p:nvPr/>
        </p:nvSpPr>
        <p:spPr>
          <a:xfrm>
            <a:off x="3850183" y="790546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なら</a:t>
            </a:r>
            <a:endParaRPr dirty="0"/>
          </a:p>
        </p:txBody>
      </p:sp>
      <p:grpSp>
        <p:nvGrpSpPr>
          <p:cNvPr id="232" name="グループ"/>
          <p:cNvGrpSpPr/>
          <p:nvPr/>
        </p:nvGrpSpPr>
        <p:grpSpPr>
          <a:xfrm>
            <a:off x="1519497" y="3210776"/>
            <a:ext cx="1638301" cy="915763"/>
            <a:chOff x="0" y="0"/>
            <a:chExt cx="1638300" cy="915762"/>
          </a:xfrm>
        </p:grpSpPr>
        <p:sp>
          <p:nvSpPr>
            <p:cNvPr id="230" name="四角形"/>
            <p:cNvSpPr/>
            <p:nvPr/>
          </p:nvSpPr>
          <p:spPr>
            <a:xfrm>
              <a:off x="0" y="0"/>
              <a:ext cx="1638300" cy="91576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>
              <a:outerShdw rotWithShape="0">
                <a:srgbClr val="000000">
                  <a:alpha val="50000"/>
                </a:srgbClr>
              </a:outerShdw>
            </a:effectLst>
          </p:spPr>
          <p:txBody>
            <a:bodyPr wrap="square" lIns="72248" tIns="72248" rIns="72248" bIns="72248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pPr>
              <a:endParaRPr/>
            </a:p>
          </p:txBody>
        </p:sp>
        <p:sp>
          <p:nvSpPr>
            <p:cNvPr id="231" name="出版"/>
            <p:cNvSpPr txBox="1"/>
            <p:nvPr/>
          </p:nvSpPr>
          <p:spPr>
            <a:xfrm>
              <a:off x="0" y="161775"/>
              <a:ext cx="1638300" cy="592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2248" tIns="72248" rIns="72248" bIns="72248" numCol="1" anchor="ctr">
              <a:noAutofit/>
            </a:bodyPr>
            <a:lstStyle>
              <a:lvl1pPr defTabSz="1300480">
                <a:defRPr sz="3800">
                  <a:uFill>
                    <a:solidFill>
                      <a:srgbClr val="000000"/>
                    </a:solidFill>
                  </a:uFill>
                  <a:latin typeface="ヒラギノ角ゴ Pro W3"/>
                  <a:ea typeface="ヒラギノ角ゴ Pro W3"/>
                  <a:cs typeface="ヒラギノ角ゴ Pro W3"/>
                  <a:sym typeface="ヒラギノ角ゴ Pro W3"/>
                </a:defRPr>
              </a:lvl1pPr>
            </a:lstStyle>
            <a:p>
              <a:r>
                <a:t>出版</a:t>
              </a:r>
            </a:p>
          </p:txBody>
        </p:sp>
      </p:grpSp>
      <p:sp>
        <p:nvSpPr>
          <p:cNvPr id="233" name="しゅっぱん"/>
          <p:cNvSpPr txBox="1"/>
          <p:nvPr/>
        </p:nvSpPr>
        <p:spPr>
          <a:xfrm>
            <a:off x="1532197" y="2854046"/>
            <a:ext cx="1384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しゅっぱん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『INTERMEDIATE KANJI BOOK』VOL.２"/>
          <p:cNvSpPr txBox="1">
            <a:spLocks noGrp="1"/>
          </p:cNvSpPr>
          <p:nvPr>
            <p:ph type="ctrTitle"/>
          </p:nvPr>
        </p:nvSpPr>
        <p:spPr>
          <a:xfrm>
            <a:off x="1041648" y="1600200"/>
            <a:ext cx="10921504" cy="259194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>
              <a:defRPr sz="8000"/>
            </a:pPr>
            <a:r>
              <a:rPr sz="4200"/>
              <a:t>『INTERMEDIATE KANJI BOOK』VOL.２</a:t>
            </a:r>
          </a:p>
        </p:txBody>
      </p:sp>
      <p:sp>
        <p:nvSpPr>
          <p:cNvPr id="236" name="L8 グループ練習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L8　グループ練習</a:t>
            </a:r>
          </a:p>
        </p:txBody>
      </p:sp>
      <p:sp>
        <p:nvSpPr>
          <p:cNvPr id="237" name="練習２"/>
          <p:cNvSpPr txBox="1"/>
          <p:nvPr/>
        </p:nvSpPr>
        <p:spPr>
          <a:xfrm>
            <a:off x="5302250" y="6705600"/>
            <a:ext cx="2400301" cy="86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練習２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グループ"/>
          <p:cNvGrpSpPr/>
          <p:nvPr/>
        </p:nvGrpSpPr>
        <p:grpSpPr>
          <a:xfrm>
            <a:off x="1246008" y="1403130"/>
            <a:ext cx="2538356" cy="1926921"/>
            <a:chOff x="0" y="0"/>
            <a:chExt cx="2538355" cy="1926919"/>
          </a:xfrm>
        </p:grpSpPr>
        <p:sp>
          <p:nvSpPr>
            <p:cNvPr id="239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43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40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41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42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44" name="A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Aさん</a:t>
              </a:r>
            </a:p>
          </p:txBody>
        </p:sp>
        <p:sp>
          <p:nvSpPr>
            <p:cNvPr id="245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46" name="(A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(A)</a:t>
              </a:r>
            </a:p>
          </p:txBody>
        </p:sp>
      </p:grpSp>
      <p:grpSp>
        <p:nvGrpSpPr>
          <p:cNvPr id="256" name="グループ"/>
          <p:cNvGrpSpPr/>
          <p:nvPr/>
        </p:nvGrpSpPr>
        <p:grpSpPr>
          <a:xfrm>
            <a:off x="4865215" y="1403130"/>
            <a:ext cx="2538356" cy="1926921"/>
            <a:chOff x="0" y="0"/>
            <a:chExt cx="2538355" cy="1926919"/>
          </a:xfrm>
        </p:grpSpPr>
        <p:sp>
          <p:nvSpPr>
            <p:cNvPr id="248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52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49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0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1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53" name="B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165">
                <a:defRPr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r>
                <a:rPr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</a:rPr>
                <a:t>B</a:t>
              </a: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さん</a:t>
              </a:r>
            </a:p>
          </p:txBody>
        </p:sp>
        <p:sp>
          <p:nvSpPr>
            <p:cNvPr id="254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55" name="(B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(B)</a:t>
              </a:r>
            </a:p>
          </p:txBody>
        </p:sp>
      </p:grpSp>
      <p:grpSp>
        <p:nvGrpSpPr>
          <p:cNvPr id="265" name="グループ"/>
          <p:cNvGrpSpPr/>
          <p:nvPr/>
        </p:nvGrpSpPr>
        <p:grpSpPr>
          <a:xfrm>
            <a:off x="8484422" y="1403130"/>
            <a:ext cx="2538356" cy="1926921"/>
            <a:chOff x="0" y="0"/>
            <a:chExt cx="2538355" cy="1926919"/>
          </a:xfrm>
        </p:grpSpPr>
        <p:sp>
          <p:nvSpPr>
            <p:cNvPr id="257" name="三角形"/>
            <p:cNvSpPr/>
            <p:nvPr/>
          </p:nvSpPr>
          <p:spPr>
            <a:xfrm>
              <a:off x="353420" y="630778"/>
              <a:ext cx="1021697" cy="70283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grpSp>
          <p:nvGrpSpPr>
            <p:cNvPr id="261" name="グループ"/>
            <p:cNvGrpSpPr/>
            <p:nvPr/>
          </p:nvGrpSpPr>
          <p:grpSpPr>
            <a:xfrm>
              <a:off x="377108" y="0"/>
              <a:ext cx="908176" cy="908175"/>
              <a:chOff x="0" y="0"/>
              <a:chExt cx="908174" cy="908174"/>
            </a:xfrm>
          </p:grpSpPr>
          <p:sp>
            <p:nvSpPr>
              <p:cNvPr id="258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59" name="図形"/>
              <p:cNvSpPr/>
              <p:nvPr/>
            </p:nvSpPr>
            <p:spPr>
              <a:xfrm>
                <a:off x="261310" y="270981"/>
                <a:ext cx="385554" cy="94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lnTo>
                      <a:pt x="16300" y="10800"/>
                    </a:ln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  <p:sp>
            <p:nvSpPr>
              <p:cNvPr id="260" name="図形"/>
              <p:cNvSpPr/>
              <p:nvPr/>
            </p:nvSpPr>
            <p:spPr>
              <a:xfrm>
                <a:off x="0" y="0"/>
                <a:ext cx="908175" cy="908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15" y="7570"/>
                    </a:moveTo>
                    <a:lnTo>
                      <a:pt x="6215" y="7570"/>
                    </a:ln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lnTo>
                      <a:pt x="13135" y="7570"/>
                    </a:ln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33339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defTabSz="914400">
                  <a:defRPr sz="42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ヒラギノ角ゴ ProN W3"/>
                  </a:defRPr>
                </a:pPr>
                <a:endParaRPr/>
              </a:p>
            </p:txBody>
          </p:sp>
        </p:grpSp>
        <p:sp>
          <p:nvSpPr>
            <p:cNvPr id="262" name="Cさん"/>
            <p:cNvSpPr txBox="1"/>
            <p:nvPr/>
          </p:nvSpPr>
          <p:spPr>
            <a:xfrm>
              <a:off x="0" y="1366311"/>
              <a:ext cx="1662393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165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Cさん</a:t>
              </a:r>
            </a:p>
          </p:txBody>
        </p:sp>
        <p:sp>
          <p:nvSpPr>
            <p:cNvPr id="263" name="線"/>
            <p:cNvSpPr/>
            <p:nvPr/>
          </p:nvSpPr>
          <p:spPr>
            <a:xfrm>
              <a:off x="1503395" y="681130"/>
              <a:ext cx="1034961" cy="122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0" y="21600"/>
                  </a:moveTo>
                  <a:lnTo>
                    <a:pt x="18720" y="19160"/>
                  </a:lnTo>
                  <a:lnTo>
                    <a:pt x="21600" y="18550"/>
                  </a:lnTo>
                  <a:lnTo>
                    <a:pt x="180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855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264" name="(C)"/>
            <p:cNvSpPr txBox="1"/>
            <p:nvPr/>
          </p:nvSpPr>
          <p:spPr>
            <a:xfrm>
              <a:off x="1503395" y="681130"/>
              <a:ext cx="1034961" cy="560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914400">
                <a:def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n-ea"/>
                  <a:cs typeface="+mn-cs"/>
                  <a:sym typeface="ヒラギノ角ゴ ProN W3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defRPr>
              </a:pPr>
              <a:r>
                <a:rPr sz="200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(C)</a:t>
              </a:r>
            </a:p>
          </p:txBody>
        </p:sp>
      </p:grpSp>
      <p:sp>
        <p:nvSpPr>
          <p:cNvPr id="266" name="①A〜Cの担当を決めて、自分のワークシートを確認します。"/>
          <p:cNvSpPr txBox="1"/>
          <p:nvPr/>
        </p:nvSpPr>
        <p:spPr>
          <a:xfrm>
            <a:off x="712775" y="698500"/>
            <a:ext cx="11223651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①A〜Cの担当を決めて、自分のワークシートを確認します。</a:t>
            </a:r>
          </a:p>
        </p:txBody>
      </p:sp>
      <p:sp>
        <p:nvSpPr>
          <p:cNvPr id="267" name="たんとう"/>
          <p:cNvSpPr txBox="1"/>
          <p:nvPr/>
        </p:nvSpPr>
        <p:spPr>
          <a:xfrm>
            <a:off x="2335034" y="457200"/>
            <a:ext cx="1350318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たんとう</a:t>
            </a:r>
          </a:p>
        </p:txBody>
      </p:sp>
      <p:sp>
        <p:nvSpPr>
          <p:cNvPr id="268" name="かくにん"/>
          <p:cNvSpPr txBox="1"/>
          <p:nvPr/>
        </p:nvSpPr>
        <p:spPr>
          <a:xfrm>
            <a:off x="9229597" y="457200"/>
            <a:ext cx="1350319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269" name="AとBとC、すべて例文が違います"/>
          <p:cNvSpPr/>
          <p:nvPr/>
        </p:nvSpPr>
        <p:spPr>
          <a:xfrm>
            <a:off x="2594863" y="3632086"/>
            <a:ext cx="7079060" cy="840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1" y="0"/>
                </a:moveTo>
                <a:lnTo>
                  <a:pt x="2301" y="6976"/>
                </a:lnTo>
                <a:lnTo>
                  <a:pt x="374" y="6976"/>
                </a:lnTo>
                <a:cubicBezTo>
                  <a:pt x="168" y="6976"/>
                  <a:pt x="0" y="8389"/>
                  <a:pt x="0" y="10127"/>
                </a:cubicBezTo>
                <a:lnTo>
                  <a:pt x="0" y="18449"/>
                </a:lnTo>
                <a:cubicBezTo>
                  <a:pt x="0" y="20187"/>
                  <a:pt x="168" y="21600"/>
                  <a:pt x="374" y="21600"/>
                </a:cubicBezTo>
                <a:lnTo>
                  <a:pt x="21227" y="21600"/>
                </a:lnTo>
                <a:cubicBezTo>
                  <a:pt x="21433" y="21600"/>
                  <a:pt x="21600" y="20187"/>
                  <a:pt x="21600" y="18449"/>
                </a:cubicBezTo>
                <a:lnTo>
                  <a:pt x="21600" y="10127"/>
                </a:lnTo>
                <a:cubicBezTo>
                  <a:pt x="21600" y="8389"/>
                  <a:pt x="21433" y="6976"/>
                  <a:pt x="21227" y="6976"/>
                </a:cubicBezTo>
                <a:lnTo>
                  <a:pt x="3082" y="6976"/>
                </a:lnTo>
                <a:lnTo>
                  <a:pt x="2691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/>
          <a:lstStyle>
            <a:lvl1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AとBとC、すべて例文が違います</a:t>
            </a:r>
          </a:p>
        </p:txBody>
      </p:sp>
      <p:sp>
        <p:nvSpPr>
          <p:cNvPr id="270" name="※２人グループの場合は、AとBのワークシートを使います。"/>
          <p:cNvSpPr txBox="1"/>
          <p:nvPr/>
        </p:nvSpPr>
        <p:spPr>
          <a:xfrm>
            <a:off x="1089279" y="4635500"/>
            <a:ext cx="10470643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※２人グループの場合は、AとBのワークシートを使います。</a:t>
            </a:r>
          </a:p>
        </p:txBody>
      </p:sp>
      <p:sp>
        <p:nvSpPr>
          <p:cNvPr id="271" name="②同じ番号の例文の［   ］には、Ａ、Ｂ、Ｃ、どれも同じ…"/>
          <p:cNvSpPr txBox="1"/>
          <p:nvPr/>
        </p:nvSpPr>
        <p:spPr>
          <a:xfrm>
            <a:off x="795680" y="5675063"/>
            <a:ext cx="11616640" cy="188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②</a:t>
            </a:r>
            <a:r>
              <a:rPr dirty="0" err="1"/>
              <a:t>同じ番号の例文の</a:t>
            </a:r>
            <a:r>
              <a:rPr dirty="0"/>
              <a:t>［　　　］</a:t>
            </a:r>
            <a:r>
              <a:rPr dirty="0" err="1"/>
              <a:t>には、Ａ、Ｂ、Ｃ、どれも同じ</a:t>
            </a:r>
            <a:endParaRPr dirty="0"/>
          </a:p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　</a:t>
            </a:r>
            <a:r>
              <a:rPr dirty="0" err="1"/>
              <a:t>ことばが入ります。グループで相談しながら</a:t>
            </a:r>
            <a:r>
              <a:rPr dirty="0"/>
              <a:t>、［　　　］</a:t>
            </a:r>
            <a:r>
              <a:rPr dirty="0" err="1"/>
              <a:t>に</a:t>
            </a:r>
            <a:endParaRPr dirty="0"/>
          </a:p>
          <a:p>
            <a:pPr algn="l"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/>
              <a:t>　</a:t>
            </a:r>
            <a:r>
              <a:rPr dirty="0" err="1"/>
              <a:t>入ることばをカードから選びましょう</a:t>
            </a:r>
            <a:r>
              <a:rPr dirty="0"/>
              <a:t>。</a:t>
            </a:r>
          </a:p>
        </p:txBody>
      </p:sp>
      <p:sp>
        <p:nvSpPr>
          <p:cNvPr id="272" name="③全部選んだら、答えを確認しましょう。"/>
          <p:cNvSpPr txBox="1"/>
          <p:nvPr/>
        </p:nvSpPr>
        <p:spPr>
          <a:xfrm>
            <a:off x="827150" y="8356025"/>
            <a:ext cx="1173183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③全部選んだら、答えを確認しましょう。</a:t>
            </a:r>
          </a:p>
        </p:txBody>
      </p:sp>
      <p:sp>
        <p:nvSpPr>
          <p:cNvPr id="273" name="ぜん ぶ"/>
          <p:cNvSpPr txBox="1"/>
          <p:nvPr/>
        </p:nvSpPr>
        <p:spPr>
          <a:xfrm>
            <a:off x="1167027" y="8121786"/>
            <a:ext cx="101183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ぜん ぶ</a:t>
            </a:r>
          </a:p>
        </p:txBody>
      </p:sp>
      <p:sp>
        <p:nvSpPr>
          <p:cNvPr id="274" name="かくにん"/>
          <p:cNvSpPr txBox="1"/>
          <p:nvPr/>
        </p:nvSpPr>
        <p:spPr>
          <a:xfrm>
            <a:off x="5098562" y="8121786"/>
            <a:ext cx="123795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かくにん</a:t>
            </a:r>
          </a:p>
        </p:txBody>
      </p:sp>
      <p:sp>
        <p:nvSpPr>
          <p:cNvPr id="275" name="そうだん"/>
          <p:cNvSpPr txBox="1"/>
          <p:nvPr/>
        </p:nvSpPr>
        <p:spPr>
          <a:xfrm>
            <a:off x="6673381" y="6213061"/>
            <a:ext cx="1350318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そうだん</a:t>
            </a:r>
            <a:endParaRPr dirty="0"/>
          </a:p>
        </p:txBody>
      </p:sp>
      <p:sp>
        <p:nvSpPr>
          <p:cNvPr id="276" name="答えを見る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答えを見る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79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80" name="本を出版する…"/>
          <p:cNvSpPr txBox="1"/>
          <p:nvPr/>
        </p:nvSpPr>
        <p:spPr>
          <a:xfrm>
            <a:off x="4634144" y="4272977"/>
            <a:ext cx="3724123" cy="284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本を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出版</a:t>
            </a:r>
            <a:r>
              <a:t>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出版</a:t>
            </a:r>
            <a:r>
              <a:t>社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出版</a:t>
            </a:r>
            <a:r>
              <a:t>の自由</a:t>
            </a:r>
          </a:p>
        </p:txBody>
      </p:sp>
      <p:sp>
        <p:nvSpPr>
          <p:cNvPr id="281" name="次へ"/>
          <p:cNvSpPr/>
          <p:nvPr/>
        </p:nvSpPr>
        <p:spPr>
          <a:xfrm>
            <a:off x="9497516" y="8026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82" name="例）出版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例）出版</a:t>
            </a:r>
          </a:p>
        </p:txBody>
      </p:sp>
      <p:sp>
        <p:nvSpPr>
          <p:cNvPr id="283" name="しゅっぱん"/>
          <p:cNvSpPr txBox="1"/>
          <p:nvPr/>
        </p:nvSpPr>
        <p:spPr>
          <a:xfrm>
            <a:off x="1949449" y="736600"/>
            <a:ext cx="1384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しゅっぱん</a:t>
            </a:r>
          </a:p>
        </p:txBody>
      </p:sp>
      <p:pic>
        <p:nvPicPr>
          <p:cNvPr id="284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漢字が…"/>
          <p:cNvSpPr/>
          <p:nvPr/>
        </p:nvSpPr>
        <p:spPr>
          <a:xfrm>
            <a:off x="19643442" y="-5679083"/>
            <a:ext cx="19447670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0" y="0"/>
                </a:moveTo>
                <a:cubicBezTo>
                  <a:pt x="810" y="0"/>
                  <a:pt x="761" y="520"/>
                  <a:pt x="761" y="1163"/>
                </a:cubicBezTo>
                <a:lnTo>
                  <a:pt x="761" y="8841"/>
                </a:lnTo>
                <a:lnTo>
                  <a:pt x="0" y="10056"/>
                </a:lnTo>
                <a:lnTo>
                  <a:pt x="761" y="11276"/>
                </a:lnTo>
                <a:lnTo>
                  <a:pt x="761" y="20432"/>
                </a:lnTo>
                <a:cubicBezTo>
                  <a:pt x="761" y="21076"/>
                  <a:pt x="810" y="21600"/>
                  <a:pt x="870" y="21600"/>
                </a:cubicBezTo>
                <a:lnTo>
                  <a:pt x="21491" y="21600"/>
                </a:lnTo>
                <a:cubicBezTo>
                  <a:pt x="21551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551" y="0"/>
                  <a:pt x="21491" y="0"/>
                </a:cubicBez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sp>
        <p:nvSpPr>
          <p:cNvPr id="286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287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288" name="じゅんばん"/>
          <p:cNvSpPr txBox="1"/>
          <p:nvPr/>
        </p:nvSpPr>
        <p:spPr>
          <a:xfrm>
            <a:off x="1536838" y="2455242"/>
            <a:ext cx="119206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じゅんばん</a:t>
            </a:r>
            <a:endParaRPr dirty="0"/>
          </a:p>
        </p:txBody>
      </p:sp>
      <p:sp>
        <p:nvSpPr>
          <p:cNvPr id="289" name="れいぶん"/>
          <p:cNvSpPr txBox="1"/>
          <p:nvPr/>
        </p:nvSpPr>
        <p:spPr>
          <a:xfrm>
            <a:off x="5691572" y="2455242"/>
            <a:ext cx="119206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れいぶん</a:t>
            </a:r>
          </a:p>
        </p:txBody>
      </p:sp>
      <p:sp>
        <p:nvSpPr>
          <p:cNvPr id="290" name="じ ゆう"/>
          <p:cNvSpPr txBox="1"/>
          <p:nvPr/>
        </p:nvSpPr>
        <p:spPr>
          <a:xfrm>
            <a:off x="6673257" y="6237082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じ ゆう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293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294" name="景気が回復する…"/>
          <p:cNvSpPr txBox="1"/>
          <p:nvPr/>
        </p:nvSpPr>
        <p:spPr>
          <a:xfrm>
            <a:off x="4634144" y="4272977"/>
            <a:ext cx="4181323" cy="284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景気</a:t>
            </a:r>
            <a:r>
              <a:t>が回復する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好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景気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不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景気</a:t>
            </a:r>
          </a:p>
        </p:txBody>
      </p:sp>
      <p:sp>
        <p:nvSpPr>
          <p:cNvPr id="295" name="次へ"/>
          <p:cNvSpPr/>
          <p:nvPr/>
        </p:nvSpPr>
        <p:spPr>
          <a:xfrm>
            <a:off x="9497516" y="80264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296" name="１）景気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１）景気</a:t>
            </a:r>
          </a:p>
        </p:txBody>
      </p:sp>
      <p:sp>
        <p:nvSpPr>
          <p:cNvPr id="297" name="けい き"/>
          <p:cNvSpPr txBox="1"/>
          <p:nvPr/>
        </p:nvSpPr>
        <p:spPr>
          <a:xfrm>
            <a:off x="2084958" y="749300"/>
            <a:ext cx="960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けい き</a:t>
            </a:r>
          </a:p>
        </p:txBody>
      </p:sp>
      <p:pic>
        <p:nvPicPr>
          <p:cNvPr id="298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漢字が…"/>
          <p:cNvSpPr/>
          <p:nvPr/>
        </p:nvSpPr>
        <p:spPr>
          <a:xfrm>
            <a:off x="19643442" y="-5679083"/>
            <a:ext cx="19447670" cy="1820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0" y="0"/>
                </a:moveTo>
                <a:cubicBezTo>
                  <a:pt x="810" y="0"/>
                  <a:pt x="761" y="520"/>
                  <a:pt x="761" y="1163"/>
                </a:cubicBezTo>
                <a:lnTo>
                  <a:pt x="761" y="8841"/>
                </a:lnTo>
                <a:lnTo>
                  <a:pt x="0" y="10056"/>
                </a:lnTo>
                <a:lnTo>
                  <a:pt x="761" y="11276"/>
                </a:lnTo>
                <a:lnTo>
                  <a:pt x="761" y="20432"/>
                </a:lnTo>
                <a:cubicBezTo>
                  <a:pt x="761" y="21076"/>
                  <a:pt x="810" y="21600"/>
                  <a:pt x="870" y="21600"/>
                </a:cubicBezTo>
                <a:lnTo>
                  <a:pt x="21491" y="21600"/>
                </a:lnTo>
                <a:cubicBezTo>
                  <a:pt x="21551" y="21600"/>
                  <a:pt x="21600" y="21076"/>
                  <a:pt x="21600" y="20432"/>
                </a:cubicBezTo>
                <a:lnTo>
                  <a:pt x="21600" y="1163"/>
                </a:lnTo>
                <a:cubicBezTo>
                  <a:pt x="21600" y="520"/>
                  <a:pt x="21551" y="0"/>
                  <a:pt x="21491" y="0"/>
                </a:cubicBezTo>
                <a:lnTo>
                  <a:pt x="870" y="0"/>
                </a:lnTo>
                <a:close/>
              </a:path>
            </a:pathLst>
          </a:cu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漢字が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見えるように</a:t>
            </a:r>
          </a:p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r>
              <a:t>置きます</a:t>
            </a:r>
          </a:p>
        </p:txBody>
      </p:sp>
      <p:sp>
        <p:nvSpPr>
          <p:cNvPr id="300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01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02" name="じゅんばん"/>
          <p:cNvSpPr txBox="1"/>
          <p:nvPr/>
        </p:nvSpPr>
        <p:spPr>
          <a:xfrm>
            <a:off x="1536838" y="2441990"/>
            <a:ext cx="119206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じゅんばん</a:t>
            </a:r>
            <a:endParaRPr dirty="0"/>
          </a:p>
        </p:txBody>
      </p:sp>
      <p:sp>
        <p:nvSpPr>
          <p:cNvPr id="303" name="れいぶん"/>
          <p:cNvSpPr txBox="1"/>
          <p:nvPr/>
        </p:nvSpPr>
        <p:spPr>
          <a:xfrm>
            <a:off x="5716972" y="2441990"/>
            <a:ext cx="119206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れいぶん</a:t>
            </a:r>
          </a:p>
        </p:txBody>
      </p:sp>
      <p:sp>
        <p:nvSpPr>
          <p:cNvPr id="304" name="こう"/>
          <p:cNvSpPr txBox="1"/>
          <p:nvPr/>
        </p:nvSpPr>
        <p:spPr>
          <a:xfrm>
            <a:off x="5016638" y="5318816"/>
            <a:ext cx="11920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こう</a:t>
            </a:r>
            <a:endParaRPr dirty="0"/>
          </a:p>
        </p:txBody>
      </p:sp>
      <p:sp>
        <p:nvSpPr>
          <p:cNvPr id="305" name="ふ"/>
          <p:cNvSpPr txBox="1"/>
          <p:nvPr/>
        </p:nvSpPr>
        <p:spPr>
          <a:xfrm>
            <a:off x="5015534" y="6448012"/>
            <a:ext cx="119206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ふ</a:t>
            </a:r>
            <a:endParaRPr dirty="0"/>
          </a:p>
        </p:txBody>
      </p:sp>
      <p:sp>
        <p:nvSpPr>
          <p:cNvPr id="306" name="かいふく"/>
          <p:cNvSpPr txBox="1"/>
          <p:nvPr/>
        </p:nvSpPr>
        <p:spPr>
          <a:xfrm>
            <a:off x="6649318" y="4201216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かいふく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09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10" name="消費税…"/>
          <p:cNvSpPr txBox="1"/>
          <p:nvPr/>
        </p:nvSpPr>
        <p:spPr>
          <a:xfrm>
            <a:off x="4614938" y="4289626"/>
            <a:ext cx="41813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消費</a:t>
            </a:r>
            <a:r>
              <a:t>税</a:t>
            </a:r>
            <a:endParaRPr>
              <a:solidFill>
                <a:schemeClr val="accent1">
                  <a:hueOff val="114395"/>
                  <a:lumOff val="-24975"/>
                </a:schemeClr>
              </a:solidFill>
            </a:endParaRP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電力を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消費</a:t>
            </a:r>
            <a:r>
              <a:t>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消費</a:t>
            </a:r>
            <a:r>
              <a:t>を控える</a:t>
            </a:r>
          </a:p>
        </p:txBody>
      </p:sp>
      <p:sp>
        <p:nvSpPr>
          <p:cNvPr id="311" name="ぜい"/>
          <p:cNvSpPr txBox="1"/>
          <p:nvPr/>
        </p:nvSpPr>
        <p:spPr>
          <a:xfrm>
            <a:off x="5906368" y="4179210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ぜい</a:t>
            </a:r>
            <a:endParaRPr dirty="0"/>
          </a:p>
        </p:txBody>
      </p:sp>
      <p:sp>
        <p:nvSpPr>
          <p:cNvPr id="312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13" name="２）消費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２）消費</a:t>
            </a:r>
          </a:p>
        </p:txBody>
      </p:sp>
      <p:sp>
        <p:nvSpPr>
          <p:cNvPr id="314" name="しょうひ"/>
          <p:cNvSpPr txBox="1"/>
          <p:nvPr/>
        </p:nvSpPr>
        <p:spPr>
          <a:xfrm>
            <a:off x="2012950" y="736600"/>
            <a:ext cx="11303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しょうひ</a:t>
            </a:r>
          </a:p>
        </p:txBody>
      </p:sp>
      <p:sp>
        <p:nvSpPr>
          <p:cNvPr id="315" name="でんりょく"/>
          <p:cNvSpPr txBox="1"/>
          <p:nvPr/>
        </p:nvSpPr>
        <p:spPr>
          <a:xfrm>
            <a:off x="5125004" y="5334910"/>
            <a:ext cx="145982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でんりょく</a:t>
            </a:r>
          </a:p>
        </p:txBody>
      </p:sp>
      <p:pic>
        <p:nvPicPr>
          <p:cNvPr id="316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1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19" name="ひか"/>
          <p:cNvSpPr txBox="1"/>
          <p:nvPr/>
        </p:nvSpPr>
        <p:spPr>
          <a:xfrm>
            <a:off x="6380410" y="6380194"/>
            <a:ext cx="11920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ひか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22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23" name="役割を果たす…"/>
          <p:cNvSpPr txBox="1"/>
          <p:nvPr/>
        </p:nvSpPr>
        <p:spPr>
          <a:xfrm>
            <a:off x="4299025" y="4272928"/>
            <a:ext cx="6172202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役割</a:t>
            </a:r>
            <a:r>
              <a:rPr dirty="0" err="1"/>
              <a:t>を果たす</a:t>
            </a:r>
            <a:endParaRPr dirty="0"/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役割</a:t>
            </a:r>
            <a:r>
              <a:rPr dirty="0" err="1"/>
              <a:t>を担う</a:t>
            </a:r>
            <a:endParaRPr dirty="0"/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 dirty="0" err="1">
                <a:solidFill>
                  <a:schemeClr val="accent1">
                    <a:hueOff val="114395"/>
                    <a:lumOff val="-24975"/>
                  </a:schemeClr>
                </a:solidFill>
              </a:rPr>
              <a:t>役割</a:t>
            </a:r>
            <a:r>
              <a:rPr dirty="0" err="1"/>
              <a:t>分担</a:t>
            </a:r>
            <a:endParaRPr dirty="0"/>
          </a:p>
        </p:txBody>
      </p:sp>
      <p:sp>
        <p:nvSpPr>
          <p:cNvPr id="324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25" name="３）役割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３）役割</a:t>
            </a:r>
          </a:p>
        </p:txBody>
      </p:sp>
      <p:sp>
        <p:nvSpPr>
          <p:cNvPr id="326" name="やくわり"/>
          <p:cNvSpPr txBox="1"/>
          <p:nvPr/>
        </p:nvSpPr>
        <p:spPr>
          <a:xfrm>
            <a:off x="2080259" y="774700"/>
            <a:ext cx="112268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やくわり</a:t>
            </a:r>
          </a:p>
        </p:txBody>
      </p:sp>
      <p:sp>
        <p:nvSpPr>
          <p:cNvPr id="327" name="ぶんたん"/>
          <p:cNvSpPr txBox="1"/>
          <p:nvPr/>
        </p:nvSpPr>
        <p:spPr>
          <a:xfrm>
            <a:off x="5692695" y="6407446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ぶんたん</a:t>
            </a:r>
          </a:p>
        </p:txBody>
      </p:sp>
      <p:pic>
        <p:nvPicPr>
          <p:cNvPr id="328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30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31" name="にな"/>
          <p:cNvSpPr txBox="1"/>
          <p:nvPr/>
        </p:nvSpPr>
        <p:spPr>
          <a:xfrm>
            <a:off x="6124495" y="5315798"/>
            <a:ext cx="112268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にな</a:t>
            </a:r>
            <a:endParaRPr dirty="0"/>
          </a:p>
        </p:txBody>
      </p:sp>
      <p:sp>
        <p:nvSpPr>
          <p:cNvPr id="332" name="は"/>
          <p:cNvSpPr txBox="1"/>
          <p:nvPr/>
        </p:nvSpPr>
        <p:spPr>
          <a:xfrm>
            <a:off x="6099095" y="4186050"/>
            <a:ext cx="112268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は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35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36" name="影響が及ぶ…"/>
          <p:cNvSpPr txBox="1"/>
          <p:nvPr/>
        </p:nvSpPr>
        <p:spPr>
          <a:xfrm>
            <a:off x="4476825" y="4306024"/>
            <a:ext cx="35718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影響</a:t>
            </a:r>
            <a:r>
              <a:t>が及ぶ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悪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影響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影響</a:t>
            </a:r>
            <a:r>
              <a:t>を及ぼす</a:t>
            </a:r>
          </a:p>
        </p:txBody>
      </p:sp>
      <p:sp>
        <p:nvSpPr>
          <p:cNvPr id="337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38" name="４）影響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４）影響</a:t>
            </a:r>
          </a:p>
        </p:txBody>
      </p:sp>
      <p:sp>
        <p:nvSpPr>
          <p:cNvPr id="339" name="えいきょう"/>
          <p:cNvSpPr txBox="1"/>
          <p:nvPr/>
        </p:nvSpPr>
        <p:spPr>
          <a:xfrm>
            <a:off x="1940560" y="736600"/>
            <a:ext cx="137668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えいきょう</a:t>
            </a:r>
          </a:p>
        </p:txBody>
      </p:sp>
      <p:sp>
        <p:nvSpPr>
          <p:cNvPr id="340" name="およ"/>
          <p:cNvSpPr txBox="1"/>
          <p:nvPr/>
        </p:nvSpPr>
        <p:spPr>
          <a:xfrm>
            <a:off x="6394118" y="6481437"/>
            <a:ext cx="96506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およ</a:t>
            </a:r>
          </a:p>
        </p:txBody>
      </p:sp>
      <p:sp>
        <p:nvSpPr>
          <p:cNvPr id="341" name="およ"/>
          <p:cNvSpPr txBox="1"/>
          <p:nvPr/>
        </p:nvSpPr>
        <p:spPr>
          <a:xfrm>
            <a:off x="6143144" y="4220837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およ</a:t>
            </a:r>
            <a:endParaRPr dirty="0"/>
          </a:p>
        </p:txBody>
      </p:sp>
      <p:pic>
        <p:nvPicPr>
          <p:cNvPr id="342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44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45" name="あく"/>
          <p:cNvSpPr txBox="1"/>
          <p:nvPr/>
        </p:nvSpPr>
        <p:spPr>
          <a:xfrm>
            <a:off x="4733444" y="5351137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48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49" name="研究業績…"/>
          <p:cNvSpPr txBox="1"/>
          <p:nvPr/>
        </p:nvSpPr>
        <p:spPr>
          <a:xfrm>
            <a:off x="4476825" y="4306024"/>
            <a:ext cx="40290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研究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業績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業績</a:t>
            </a:r>
            <a:r>
              <a:t>を伸ばす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業績</a:t>
            </a:r>
            <a:r>
              <a:t>が低迷する</a:t>
            </a:r>
          </a:p>
        </p:txBody>
      </p:sp>
      <p:sp>
        <p:nvSpPr>
          <p:cNvPr id="35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51" name="ていめい"/>
          <p:cNvSpPr txBox="1"/>
          <p:nvPr/>
        </p:nvSpPr>
        <p:spPr>
          <a:xfrm>
            <a:off x="6433286" y="6441682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ていめい</a:t>
            </a:r>
            <a:endParaRPr dirty="0"/>
          </a:p>
        </p:txBody>
      </p:sp>
      <p:pic>
        <p:nvPicPr>
          <p:cNvPr id="352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54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55" name="５）業績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５）業績</a:t>
            </a:r>
          </a:p>
        </p:txBody>
      </p:sp>
      <p:sp>
        <p:nvSpPr>
          <p:cNvPr id="356" name="ぎょうせき"/>
          <p:cNvSpPr txBox="1"/>
          <p:nvPr/>
        </p:nvSpPr>
        <p:spPr>
          <a:xfrm>
            <a:off x="1944370" y="736600"/>
            <a:ext cx="136906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ぎょうせき</a:t>
            </a:r>
          </a:p>
        </p:txBody>
      </p:sp>
      <p:sp>
        <p:nvSpPr>
          <p:cNvPr id="357" name="の"/>
          <p:cNvSpPr txBox="1"/>
          <p:nvPr/>
        </p:nvSpPr>
        <p:spPr>
          <a:xfrm>
            <a:off x="6473042" y="5350586"/>
            <a:ext cx="75561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の</a:t>
            </a:r>
          </a:p>
        </p:txBody>
      </p:sp>
      <p:sp>
        <p:nvSpPr>
          <p:cNvPr id="358" name="けんきゅう"/>
          <p:cNvSpPr txBox="1"/>
          <p:nvPr/>
        </p:nvSpPr>
        <p:spPr>
          <a:xfrm>
            <a:off x="4936342" y="4207586"/>
            <a:ext cx="14882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けんきゅう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61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62" name="負債を抱える…"/>
          <p:cNvSpPr txBox="1"/>
          <p:nvPr/>
        </p:nvSpPr>
        <p:spPr>
          <a:xfrm>
            <a:off x="4476825" y="4306024"/>
            <a:ext cx="598214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負債</a:t>
            </a:r>
            <a:r>
              <a:t>を抱える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負債</a:t>
            </a:r>
            <a:r>
              <a:t>を返済する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負債</a:t>
            </a:r>
            <a:r>
              <a:t>に苦しむ</a:t>
            </a:r>
          </a:p>
        </p:txBody>
      </p:sp>
      <p:sp>
        <p:nvSpPr>
          <p:cNvPr id="363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64" name="くる"/>
          <p:cNvSpPr txBox="1"/>
          <p:nvPr/>
        </p:nvSpPr>
        <p:spPr>
          <a:xfrm>
            <a:off x="6168242" y="6481989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くる</a:t>
            </a:r>
            <a:endParaRPr dirty="0"/>
          </a:p>
        </p:txBody>
      </p:sp>
      <p:sp>
        <p:nvSpPr>
          <p:cNvPr id="365" name="かか"/>
          <p:cNvSpPr txBox="1"/>
          <p:nvPr/>
        </p:nvSpPr>
        <p:spPr>
          <a:xfrm>
            <a:off x="6092896" y="4208689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かか</a:t>
            </a:r>
            <a:endParaRPr dirty="0"/>
          </a:p>
        </p:txBody>
      </p:sp>
      <p:pic>
        <p:nvPicPr>
          <p:cNvPr id="366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68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69" name="６）負債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６）負債</a:t>
            </a:r>
          </a:p>
        </p:txBody>
      </p:sp>
      <p:sp>
        <p:nvSpPr>
          <p:cNvPr id="370" name="ふ  さい"/>
          <p:cNvSpPr txBox="1"/>
          <p:nvPr/>
        </p:nvSpPr>
        <p:spPr>
          <a:xfrm>
            <a:off x="2144268" y="736600"/>
            <a:ext cx="1045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ふ  さい</a:t>
            </a:r>
          </a:p>
        </p:txBody>
      </p:sp>
      <p:sp>
        <p:nvSpPr>
          <p:cNvPr id="371" name="へんさい"/>
          <p:cNvSpPr txBox="1"/>
          <p:nvPr/>
        </p:nvSpPr>
        <p:spPr>
          <a:xfrm>
            <a:off x="6511444" y="5345339"/>
            <a:ext cx="11576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へんさい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74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75" name="賃金をカットする…"/>
          <p:cNvSpPr txBox="1"/>
          <p:nvPr/>
        </p:nvSpPr>
        <p:spPr>
          <a:xfrm>
            <a:off x="4476825" y="4272928"/>
            <a:ext cx="46385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賃金</a:t>
            </a:r>
            <a:r>
              <a:t>をカットする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賃金</a:t>
            </a:r>
            <a:r>
              <a:t>を支払う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賃金</a:t>
            </a:r>
            <a:r>
              <a:t>を引き上げる</a:t>
            </a:r>
          </a:p>
        </p:txBody>
      </p:sp>
      <p:sp>
        <p:nvSpPr>
          <p:cNvPr id="37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77" name="ひ"/>
          <p:cNvSpPr txBox="1"/>
          <p:nvPr/>
        </p:nvSpPr>
        <p:spPr>
          <a:xfrm>
            <a:off x="6308494" y="6417961"/>
            <a:ext cx="102724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ひ</a:t>
            </a:r>
          </a:p>
        </p:txBody>
      </p:sp>
      <p:pic>
        <p:nvPicPr>
          <p:cNvPr id="378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80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81" name="７）賃金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７）賃金</a:t>
            </a:r>
          </a:p>
        </p:txBody>
      </p:sp>
      <p:sp>
        <p:nvSpPr>
          <p:cNvPr id="382" name="ちん ぎん"/>
          <p:cNvSpPr txBox="1"/>
          <p:nvPr/>
        </p:nvSpPr>
        <p:spPr>
          <a:xfrm>
            <a:off x="2041779" y="736600"/>
            <a:ext cx="119964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ちん ぎん</a:t>
            </a:r>
          </a:p>
        </p:txBody>
      </p:sp>
      <p:sp>
        <p:nvSpPr>
          <p:cNvPr id="383" name="し はら"/>
          <p:cNvSpPr txBox="1"/>
          <p:nvPr/>
        </p:nvSpPr>
        <p:spPr>
          <a:xfrm>
            <a:off x="6577753" y="5266667"/>
            <a:ext cx="11576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し</a:t>
            </a:r>
            <a:r>
              <a:rPr dirty="0"/>
              <a:t> </a:t>
            </a:r>
            <a:r>
              <a:rPr dirty="0" err="1"/>
              <a:t>はら</a:t>
            </a:r>
            <a:endParaRPr dirty="0"/>
          </a:p>
        </p:txBody>
      </p:sp>
      <p:sp>
        <p:nvSpPr>
          <p:cNvPr id="384" name="あ"/>
          <p:cNvSpPr txBox="1"/>
          <p:nvPr/>
        </p:nvSpPr>
        <p:spPr>
          <a:xfrm>
            <a:off x="7235594" y="6417961"/>
            <a:ext cx="102724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8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88" name="融資する…"/>
          <p:cNvSpPr txBox="1"/>
          <p:nvPr/>
        </p:nvSpPr>
        <p:spPr>
          <a:xfrm>
            <a:off x="4476825" y="4306024"/>
            <a:ext cx="40290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融資</a:t>
            </a:r>
            <a:r>
              <a:t>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融資</a:t>
            </a:r>
            <a:r>
              <a:t>を受ける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融資</a:t>
            </a:r>
            <a:r>
              <a:t>を断られる</a:t>
            </a:r>
          </a:p>
        </p:txBody>
      </p:sp>
      <p:sp>
        <p:nvSpPr>
          <p:cNvPr id="389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390" name="ことわ"/>
          <p:cNvSpPr txBox="1"/>
          <p:nvPr/>
        </p:nvSpPr>
        <p:spPr>
          <a:xfrm>
            <a:off x="6165849" y="6400822"/>
            <a:ext cx="131521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ことわ</a:t>
            </a:r>
            <a:endParaRPr dirty="0"/>
          </a:p>
        </p:txBody>
      </p:sp>
      <p:pic>
        <p:nvPicPr>
          <p:cNvPr id="391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393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394" name="８）融資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８）融資</a:t>
            </a:r>
          </a:p>
        </p:txBody>
      </p:sp>
      <p:sp>
        <p:nvSpPr>
          <p:cNvPr id="395" name="ゆう  し"/>
          <p:cNvSpPr txBox="1"/>
          <p:nvPr/>
        </p:nvSpPr>
        <p:spPr>
          <a:xfrm>
            <a:off x="2118868" y="736600"/>
            <a:ext cx="1045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ゆう  し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398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399" name="貿易赤字…"/>
          <p:cNvSpPr txBox="1"/>
          <p:nvPr/>
        </p:nvSpPr>
        <p:spPr>
          <a:xfrm>
            <a:off x="4476825" y="4306024"/>
            <a:ext cx="46385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貿易</a:t>
            </a:r>
            <a:r>
              <a:t>赤字</a:t>
            </a:r>
            <a:endParaRPr>
              <a:solidFill>
                <a:schemeClr val="accent1">
                  <a:hueOff val="114395"/>
                  <a:lumOff val="-24975"/>
                </a:schemeClr>
              </a:solidFill>
            </a:endParaRP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貿易</a:t>
            </a:r>
            <a:r>
              <a:t>を自由化する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貿易</a:t>
            </a:r>
            <a:r>
              <a:t>を行う</a:t>
            </a:r>
          </a:p>
        </p:txBody>
      </p:sp>
      <p:sp>
        <p:nvSpPr>
          <p:cNvPr id="400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401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03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04" name="９）貿易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９）貿易</a:t>
            </a:r>
          </a:p>
        </p:txBody>
      </p:sp>
      <p:sp>
        <p:nvSpPr>
          <p:cNvPr id="405" name="ぼう えき"/>
          <p:cNvSpPr txBox="1"/>
          <p:nvPr/>
        </p:nvSpPr>
        <p:spPr>
          <a:xfrm>
            <a:off x="2072258" y="7493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ぼう えき</a:t>
            </a:r>
          </a:p>
        </p:txBody>
      </p:sp>
      <p:sp>
        <p:nvSpPr>
          <p:cNvPr id="406" name="じ ゆう か"/>
          <p:cNvSpPr txBox="1"/>
          <p:nvPr/>
        </p:nvSpPr>
        <p:spPr>
          <a:xfrm>
            <a:off x="6480095" y="5330984"/>
            <a:ext cx="169541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じ</a:t>
            </a:r>
            <a:r>
              <a:rPr dirty="0"/>
              <a:t> </a:t>
            </a:r>
            <a:r>
              <a:rPr dirty="0" err="1"/>
              <a:t>ゆう</a:t>
            </a:r>
            <a:r>
              <a:rPr dirty="0"/>
              <a:t> </a:t>
            </a:r>
            <a:r>
              <a:rPr dirty="0" err="1"/>
              <a:t>か</a:t>
            </a:r>
            <a:endParaRPr dirty="0"/>
          </a:p>
        </p:txBody>
      </p:sp>
      <p:sp>
        <p:nvSpPr>
          <p:cNvPr id="407" name="あか じ"/>
          <p:cNvSpPr txBox="1"/>
          <p:nvPr/>
        </p:nvSpPr>
        <p:spPr>
          <a:xfrm>
            <a:off x="5818492" y="4209242"/>
            <a:ext cx="149240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あか</a:t>
            </a:r>
            <a:r>
              <a:rPr dirty="0"/>
              <a:t> </a:t>
            </a:r>
            <a:r>
              <a:rPr dirty="0" err="1"/>
              <a:t>じ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10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11" name="財産を残す…"/>
          <p:cNvSpPr txBox="1"/>
          <p:nvPr/>
        </p:nvSpPr>
        <p:spPr>
          <a:xfrm>
            <a:off x="4476825" y="4306024"/>
            <a:ext cx="37241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財産</a:t>
            </a:r>
            <a:r>
              <a:t>を残す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全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財産</a:t>
            </a:r>
            <a:r>
              <a:t>を失う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財産</a:t>
            </a:r>
            <a:r>
              <a:t>目当て</a:t>
            </a:r>
          </a:p>
        </p:txBody>
      </p:sp>
      <p:sp>
        <p:nvSpPr>
          <p:cNvPr id="412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13" name="め  あ"/>
          <p:cNvSpPr txBox="1"/>
          <p:nvPr/>
        </p:nvSpPr>
        <p:spPr>
          <a:xfrm>
            <a:off x="5965444" y="6453829"/>
            <a:ext cx="131521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め  あ</a:t>
            </a:r>
          </a:p>
        </p:txBody>
      </p:sp>
      <p:sp>
        <p:nvSpPr>
          <p:cNvPr id="414" name="のこ"/>
          <p:cNvSpPr txBox="1"/>
          <p:nvPr/>
        </p:nvSpPr>
        <p:spPr>
          <a:xfrm>
            <a:off x="6105445" y="4209241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のこ</a:t>
            </a:r>
            <a:endParaRPr dirty="0"/>
          </a:p>
        </p:txBody>
      </p:sp>
      <p:pic>
        <p:nvPicPr>
          <p:cNvPr id="415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17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18" name="10）財産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10）財産</a:t>
            </a:r>
          </a:p>
        </p:txBody>
      </p:sp>
      <p:sp>
        <p:nvSpPr>
          <p:cNvPr id="419" name="ざい さん"/>
          <p:cNvSpPr txBox="1"/>
          <p:nvPr/>
        </p:nvSpPr>
        <p:spPr>
          <a:xfrm>
            <a:off x="2275458" y="7620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ざい さん</a:t>
            </a:r>
          </a:p>
        </p:txBody>
      </p:sp>
      <p:sp>
        <p:nvSpPr>
          <p:cNvPr id="420" name="ぜん"/>
          <p:cNvSpPr txBox="1"/>
          <p:nvPr/>
        </p:nvSpPr>
        <p:spPr>
          <a:xfrm>
            <a:off x="4879895" y="5358039"/>
            <a:ext cx="12148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ぜん</a:t>
            </a:r>
            <a:endParaRPr dirty="0"/>
          </a:p>
        </p:txBody>
      </p:sp>
      <p:sp>
        <p:nvSpPr>
          <p:cNvPr id="421" name="うしな"/>
          <p:cNvSpPr txBox="1"/>
          <p:nvPr/>
        </p:nvSpPr>
        <p:spPr>
          <a:xfrm>
            <a:off x="6670595" y="5358039"/>
            <a:ext cx="121488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うしな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24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25" name="利益を得る…"/>
          <p:cNvSpPr txBox="1"/>
          <p:nvPr/>
        </p:nvSpPr>
        <p:spPr>
          <a:xfrm>
            <a:off x="4476825" y="4306024"/>
            <a:ext cx="4181324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利益</a:t>
            </a:r>
            <a:r>
              <a:t>を得る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利益</a:t>
            </a:r>
            <a:r>
              <a:t>を追求する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利益</a:t>
            </a:r>
            <a:r>
              <a:t>を上げる</a:t>
            </a:r>
          </a:p>
        </p:txBody>
      </p:sp>
      <p:sp>
        <p:nvSpPr>
          <p:cNvPr id="426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sp>
        <p:nvSpPr>
          <p:cNvPr id="427" name="え"/>
          <p:cNvSpPr txBox="1"/>
          <p:nvPr/>
        </p:nvSpPr>
        <p:spPr>
          <a:xfrm>
            <a:off x="6092745" y="4207585"/>
            <a:ext cx="1492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え</a:t>
            </a:r>
            <a:endParaRPr dirty="0"/>
          </a:p>
        </p:txBody>
      </p:sp>
      <p:pic>
        <p:nvPicPr>
          <p:cNvPr id="428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30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31" name="11）利益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11）利益</a:t>
            </a:r>
          </a:p>
        </p:txBody>
      </p:sp>
      <p:sp>
        <p:nvSpPr>
          <p:cNvPr id="432" name="り  えき"/>
          <p:cNvSpPr txBox="1"/>
          <p:nvPr/>
        </p:nvSpPr>
        <p:spPr>
          <a:xfrm>
            <a:off x="2372868" y="749300"/>
            <a:ext cx="1045465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り  えき</a:t>
            </a:r>
          </a:p>
        </p:txBody>
      </p:sp>
      <p:sp>
        <p:nvSpPr>
          <p:cNvPr id="433" name="ついきゅう"/>
          <p:cNvSpPr txBox="1"/>
          <p:nvPr/>
        </p:nvSpPr>
        <p:spPr>
          <a:xfrm>
            <a:off x="6283345" y="5331535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ついきゅう</a:t>
            </a:r>
            <a:endParaRPr dirty="0"/>
          </a:p>
        </p:txBody>
      </p:sp>
      <p:sp>
        <p:nvSpPr>
          <p:cNvPr id="434" name="あ"/>
          <p:cNvSpPr txBox="1"/>
          <p:nvPr/>
        </p:nvSpPr>
        <p:spPr>
          <a:xfrm>
            <a:off x="5991245" y="6441681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あ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１）技術が進歩する"/>
          <p:cNvSpPr txBox="1"/>
          <p:nvPr/>
        </p:nvSpPr>
        <p:spPr>
          <a:xfrm>
            <a:off x="12217399" y="-1889125"/>
            <a:ext cx="6172201" cy="78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１）技術が進歩する</a:t>
            </a:r>
          </a:p>
        </p:txBody>
      </p:sp>
      <p:sp>
        <p:nvSpPr>
          <p:cNvPr id="437" name="テキスト"/>
          <p:cNvSpPr txBox="1"/>
          <p:nvPr/>
        </p:nvSpPr>
        <p:spPr>
          <a:xfrm>
            <a:off x="11661394" y="-4775200"/>
            <a:ext cx="1315213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38" name="労働力…"/>
          <p:cNvSpPr txBox="1"/>
          <p:nvPr/>
        </p:nvSpPr>
        <p:spPr>
          <a:xfrm>
            <a:off x="4476825" y="4306024"/>
            <a:ext cx="3114676" cy="2844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労働力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労働者</a:t>
            </a:r>
          </a:p>
          <a:p>
            <a:pPr marL="714375" indent="-714375" algn="l">
              <a:lnSpc>
                <a:spcPct val="200000"/>
              </a:lnSpc>
              <a:buSzPct val="100000"/>
              <a:buAutoNum type="alphaUcPeriod"/>
              <a:defRPr sz="36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長時間</a:t>
            </a:r>
            <a:r>
              <a:rPr>
                <a:solidFill>
                  <a:schemeClr val="accent1">
                    <a:hueOff val="114395"/>
                    <a:lumOff val="-24975"/>
                  </a:schemeClr>
                </a:solidFill>
              </a:rPr>
              <a:t>労働</a:t>
            </a:r>
          </a:p>
        </p:txBody>
      </p:sp>
      <p:sp>
        <p:nvSpPr>
          <p:cNvPr id="439" name="次へ"/>
          <p:cNvSpPr/>
          <p:nvPr/>
        </p:nvSpPr>
        <p:spPr>
          <a:xfrm>
            <a:off x="9268916" y="8115300"/>
            <a:ext cx="3082777" cy="1270000"/>
          </a:xfrm>
          <a:prstGeom prst="rightArrow">
            <a:avLst>
              <a:gd name="adj1" fmla="val 70859"/>
              <a:gd name="adj2" fmla="val 77094"/>
            </a:avLst>
          </a:prstGeom>
          <a:solidFill>
            <a:schemeClr val="accent4">
              <a:hueOff val="366961"/>
              <a:satOff val="4172"/>
              <a:lumOff val="11129"/>
            </a:schemeClr>
          </a:solidFill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 defTabSz="914165">
              <a:defRPr sz="29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　　次へ</a:t>
            </a:r>
          </a:p>
        </p:txBody>
      </p:sp>
      <p:pic>
        <p:nvPicPr>
          <p:cNvPr id="440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921" y="4488899"/>
            <a:ext cx="2844799" cy="284480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まず、順番にワークシートの自分の例文を読みます。…"/>
          <p:cNvSpPr txBox="1"/>
          <p:nvPr/>
        </p:nvSpPr>
        <p:spPr>
          <a:xfrm>
            <a:off x="890587" y="2600336"/>
            <a:ext cx="7763829" cy="90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まず、順番にワークシートの自分の例文を読みます。</a:t>
            </a:r>
          </a:p>
          <a:p>
            <a:pPr algn="l">
              <a:defRPr sz="2500">
                <a:latin typeface="+mn-lt"/>
                <a:ea typeface="+mn-ea"/>
                <a:cs typeface="+mn-cs"/>
                <a:sym typeface="ヒラギノ角ゴ ProN W3"/>
              </a:defRPr>
            </a:pPr>
            <a:r>
              <a:t>そのあとで、ワークシートに書きましょう。</a:t>
            </a:r>
          </a:p>
        </p:txBody>
      </p:sp>
      <p:sp>
        <p:nvSpPr>
          <p:cNvPr id="442" name="コールアウト"/>
          <p:cNvSpPr/>
          <p:nvPr/>
        </p:nvSpPr>
        <p:spPr>
          <a:xfrm>
            <a:off x="3321050" y="3878830"/>
            <a:ext cx="7416800" cy="3632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" y="0"/>
                </a:moveTo>
                <a:cubicBezTo>
                  <a:pt x="1745" y="0"/>
                  <a:pt x="1498" y="504"/>
                  <a:pt x="1498" y="1128"/>
                </a:cubicBezTo>
                <a:lnTo>
                  <a:pt x="1498" y="11996"/>
                </a:lnTo>
                <a:lnTo>
                  <a:pt x="0" y="14254"/>
                </a:lnTo>
                <a:lnTo>
                  <a:pt x="1498" y="16510"/>
                </a:lnTo>
                <a:lnTo>
                  <a:pt x="1498" y="20472"/>
                </a:lnTo>
                <a:cubicBezTo>
                  <a:pt x="1498" y="21096"/>
                  <a:pt x="1745" y="21600"/>
                  <a:pt x="2050" y="21600"/>
                </a:cubicBezTo>
                <a:lnTo>
                  <a:pt x="21048" y="21600"/>
                </a:lnTo>
                <a:cubicBezTo>
                  <a:pt x="21353" y="21600"/>
                  <a:pt x="21600" y="21096"/>
                  <a:pt x="21600" y="20472"/>
                </a:cubicBezTo>
                <a:lnTo>
                  <a:pt x="21600" y="1128"/>
                </a:lnTo>
                <a:cubicBezTo>
                  <a:pt x="21600" y="504"/>
                  <a:pt x="21353" y="0"/>
                  <a:pt x="21048" y="0"/>
                </a:cubicBezTo>
                <a:lnTo>
                  <a:pt x="205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443" name="12）労働"/>
          <p:cNvSpPr/>
          <p:nvPr/>
        </p:nvSpPr>
        <p:spPr>
          <a:xfrm>
            <a:off x="774700" y="647700"/>
            <a:ext cx="3334842" cy="1594892"/>
          </a:xfrm>
          <a:prstGeom prst="rect">
            <a:avLst/>
          </a:prstGeom>
          <a:gradFill>
            <a:gsLst>
              <a:gs pos="0">
                <a:schemeClr val="accent1">
                  <a:lumOff val="-13575"/>
                </a:schemeClr>
              </a:gs>
              <a:gs pos="100000">
                <a:schemeClr val="accent1">
                  <a:lumOff val="1684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12）労働</a:t>
            </a:r>
          </a:p>
        </p:txBody>
      </p:sp>
      <p:sp>
        <p:nvSpPr>
          <p:cNvPr id="444" name="ろう どう"/>
          <p:cNvSpPr txBox="1"/>
          <p:nvPr/>
        </p:nvSpPr>
        <p:spPr>
          <a:xfrm>
            <a:off x="2211958" y="762000"/>
            <a:ext cx="1214883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r>
              <a:t>ろう どう</a:t>
            </a:r>
          </a:p>
        </p:txBody>
      </p:sp>
      <p:sp>
        <p:nvSpPr>
          <p:cNvPr id="445" name="りょく"/>
          <p:cNvSpPr txBox="1"/>
          <p:nvPr/>
        </p:nvSpPr>
        <p:spPr>
          <a:xfrm>
            <a:off x="5553095" y="4214487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rPr dirty="0" err="1"/>
              <a:t>りょく</a:t>
            </a:r>
            <a:endParaRPr dirty="0"/>
          </a:p>
        </p:txBody>
      </p:sp>
      <p:sp>
        <p:nvSpPr>
          <p:cNvPr id="446" name="しゃ"/>
          <p:cNvSpPr txBox="1"/>
          <p:nvPr/>
        </p:nvSpPr>
        <p:spPr>
          <a:xfrm>
            <a:off x="5553095" y="5356935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しゃ</a:t>
            </a:r>
          </a:p>
        </p:txBody>
      </p:sp>
      <p:sp>
        <p:nvSpPr>
          <p:cNvPr id="447" name="ちょう"/>
          <p:cNvSpPr txBox="1"/>
          <p:nvPr/>
        </p:nvSpPr>
        <p:spPr>
          <a:xfrm>
            <a:off x="4651395" y="6472879"/>
            <a:ext cx="16954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solidFill>
                  <a:srgbClr val="606060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r>
              <a:t>ちょう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message_otsukaresama.png" descr="message_otsukares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863" y="1717994"/>
            <a:ext cx="7031074" cy="598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Macintosh PowerPoint</Application>
  <PresentationFormat>ユーザー設定</PresentationFormat>
  <Paragraphs>247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7" baseType="lpstr">
      <vt:lpstr>Hiragino Kaku Gothic ProN W3</vt:lpstr>
      <vt:lpstr>ヒラギノ角ゴ Pro W3</vt:lpstr>
      <vt:lpstr>ヒラギノ角ゴ ProN W3</vt:lpstr>
      <vt:lpstr>ヒラギノ角ゴ ProN W6</vt:lpstr>
      <vt:lpstr>Arial</vt:lpstr>
      <vt:lpstr>Helvetica Neue Light</vt:lpstr>
      <vt:lpstr>Helvetica Neue Thin</vt:lpstr>
      <vt:lpstr>White</vt:lpstr>
      <vt:lpstr>『INTERMEDIATE KANJI BOOK』VOL.２</vt:lpstr>
      <vt:lpstr>PowerPoint プレゼンテーション</vt:lpstr>
      <vt:lpstr>PowerPoint プレゼンテーション</vt:lpstr>
      <vt:lpstr>『INTERMEDIATE KANJI BOOK』VOL.２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『INTERMEDIATE KANJI BOOK』VOL.２</dc:title>
  <cp:lastModifiedBy>Microsoft Office ユーザー</cp:lastModifiedBy>
  <cp:revision>1</cp:revision>
  <dcterms:modified xsi:type="dcterms:W3CDTF">2019-03-29T01:26:15Z</dcterms:modified>
</cp:coreProperties>
</file>