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68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404"/>
    <p:restoredTop sz="71701"/>
  </p:normalViewPr>
  <p:slideViewPr>
    <p:cSldViewPr snapToGrid="0">
      <p:cViewPr varScale="1">
        <p:scale>
          <a:sx n="90" d="100"/>
          <a:sy n="90" d="100"/>
        </p:scale>
        <p:origin x="1728" y="184"/>
      </p:cViewPr>
      <p:guideLst/>
    </p:cSldViewPr>
  </p:slideViewPr>
  <p:notesTextViewPr>
    <p:cViewPr>
      <p:scale>
        <a:sx n="1" d="1"/>
        <a:sy n="1" d="1"/>
      </p:scale>
      <p:origin x="0" y="-416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F2150B-645B-F249-8B70-F9F1F06AB24B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AB2B14-91D8-C844-AD40-AD1D6F2C123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77493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下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地下</a:t>
            </a:r>
            <a:r>
              <a:rPr kumimoji="1" lang="en-US" altLang="ja-JP" dirty="0"/>
              <a:t>	N2N3	〔</a:t>
            </a:r>
            <a:r>
              <a:rPr kumimoji="1" lang="ja-JP" altLang="en-US"/>
              <a:t>地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下車</a:t>
            </a:r>
            <a:r>
              <a:rPr kumimoji="1" lang="ja-JP" altLang="en-US" baseline="-25000"/>
              <a:t>する</a:t>
            </a:r>
            <a:r>
              <a:rPr kumimoji="1" lang="en-US" altLang="ja-JP" dirty="0"/>
              <a:t>	N2N3	〔</a:t>
            </a:r>
            <a:r>
              <a:rPr kumimoji="1" lang="ja-JP" altLang="en-US"/>
              <a:t>車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下</a:t>
            </a:r>
            <a:r>
              <a:rPr kumimoji="1" lang="en-US" altLang="ja-JP" dirty="0"/>
              <a:t>	N2N3</a:t>
            </a:r>
          </a:p>
          <a:p>
            <a:r>
              <a:rPr kumimoji="1" lang="ja-JP" altLang="en-US"/>
              <a:t>下がる</a:t>
            </a:r>
            <a:r>
              <a:rPr kumimoji="1" lang="en-US" altLang="ja-JP" dirty="0"/>
              <a:t>	N4</a:t>
            </a:r>
          </a:p>
          <a:p>
            <a:r>
              <a:rPr kumimoji="1" lang="ja-JP" altLang="en-US"/>
              <a:t>下げる</a:t>
            </a:r>
            <a:r>
              <a:rPr kumimoji="1" lang="en-US" altLang="ja-JP" dirty="0"/>
              <a:t>	N4</a:t>
            </a:r>
          </a:p>
          <a:p>
            <a:r>
              <a:rPr kumimoji="1" lang="ja-JP" altLang="en-US"/>
              <a:t>下り</a:t>
            </a:r>
            <a:r>
              <a:rPr kumimoji="1" lang="en-US" altLang="ja-JP" dirty="0"/>
              <a:t>	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----------------------------</a:t>
            </a: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地下	ちか	</a:t>
            </a:r>
            <a:r>
              <a:rPr kumimoji="1" lang="en-US" altLang="ja-JP" dirty="0">
                <a:solidFill>
                  <a:schemeClr val="tx1"/>
                </a:solidFill>
              </a:rPr>
              <a:t>underground		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車は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地下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にとめて</a:t>
            </a:r>
            <a:r>
              <a:rPr kumimoji="1" lang="ja-JP" altLang="en-US" sz="1200">
                <a:latin typeface="Segoe UI Historic" panose="020B0502040204020203" pitchFamily="34" charset="0"/>
              </a:rPr>
              <a:t>ください。／お店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(</a:t>
            </a:r>
            <a:r>
              <a:rPr kumimoji="1" lang="ja-JP" altLang="en-US" sz="1200">
                <a:latin typeface="Segoe UI Historic" panose="020B0502040204020203" pitchFamily="34" charset="0"/>
              </a:rPr>
              <a:t>みせ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)</a:t>
            </a:r>
            <a:r>
              <a:rPr kumimoji="1" lang="ja-JP" altLang="en-US" sz="1200">
                <a:latin typeface="Segoe UI Historic" panose="020B0502040204020203" pitchFamily="34" charset="0"/>
              </a:rPr>
              <a:t>は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地下</a:t>
            </a:r>
            <a:r>
              <a:rPr kumimoji="1" lang="ja-JP" altLang="en-US" sz="1200">
                <a:latin typeface="Segoe UI Historic" panose="020B0502040204020203" pitchFamily="34" charset="0"/>
              </a:rPr>
              <a:t>１階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(</a:t>
            </a:r>
            <a:r>
              <a:rPr kumimoji="1" lang="ja-JP" altLang="en-US" sz="1200">
                <a:latin typeface="Segoe UI Historic" panose="020B0502040204020203" pitchFamily="34" charset="0"/>
              </a:rPr>
              <a:t>かい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)</a:t>
            </a:r>
            <a:r>
              <a:rPr kumimoji="1" lang="ja-JP" altLang="en-US" sz="1200">
                <a:latin typeface="Segoe UI Historic" panose="020B0502040204020203" pitchFamily="34" charset="0"/>
              </a:rPr>
              <a:t>にあります。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下車</a:t>
            </a:r>
            <a:r>
              <a:rPr kumimoji="1" lang="ja-JP" altLang="en-US" baseline="-25000" dirty="0"/>
              <a:t>する</a:t>
            </a:r>
            <a:r>
              <a:rPr kumimoji="1" lang="ja-JP" altLang="en-US" dirty="0">
                <a:solidFill>
                  <a:schemeClr val="tx1"/>
                </a:solidFill>
              </a:rPr>
              <a:t>	げしゃ	</a:t>
            </a:r>
            <a:r>
              <a:rPr kumimoji="1" lang="en-US" altLang="ja-JP" dirty="0">
                <a:solidFill>
                  <a:schemeClr val="tx1"/>
                </a:solidFill>
              </a:rPr>
              <a:t>to get off (vehicle)	</a:t>
            </a:r>
            <a:r>
              <a:rPr kumimoji="1" lang="ja-JP" altLang="en-US" sz="1200">
                <a:latin typeface="Segoe UI Historic" panose="020B0502040204020203" pitchFamily="34" charset="0"/>
              </a:rPr>
              <a:t>このバスは途中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(</a:t>
            </a:r>
            <a:r>
              <a:rPr kumimoji="1" lang="ja-JP" altLang="en-US" sz="1200">
                <a:latin typeface="Segoe UI Historic" panose="020B0502040204020203" pitchFamily="34" charset="0"/>
              </a:rPr>
              <a:t>とちゅう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)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下車</a:t>
            </a:r>
            <a:r>
              <a:rPr kumimoji="1" lang="ja-JP" altLang="en-US" sz="1200">
                <a:latin typeface="Segoe UI Historic" panose="020B0502040204020203" pitchFamily="34" charset="0"/>
              </a:rPr>
              <a:t>できません。／大学前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(</a:t>
            </a:r>
            <a:r>
              <a:rPr kumimoji="1" lang="ja-JP" altLang="en-US" sz="1200">
                <a:latin typeface="Segoe UI Historic" panose="020B0502040204020203" pitchFamily="34" charset="0"/>
              </a:rPr>
              <a:t>まえ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)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下車</a:t>
            </a:r>
            <a:r>
              <a:rPr kumimoji="1" lang="ja-JP" altLang="en-US" sz="1200">
                <a:latin typeface="Segoe UI Historic" panose="020B0502040204020203" pitchFamily="34" charset="0"/>
              </a:rPr>
              <a:t>。徒歩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(</a:t>
            </a:r>
            <a:r>
              <a:rPr kumimoji="1" lang="ja-JP" altLang="en-US" sz="1200">
                <a:latin typeface="Segoe UI Historic" panose="020B0502040204020203" pitchFamily="34" charset="0"/>
              </a:rPr>
              <a:t>とほ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)</a:t>
            </a:r>
            <a:r>
              <a:rPr kumimoji="1" lang="ja-JP" altLang="en-US" sz="1200">
                <a:latin typeface="Segoe UI Historic" panose="020B0502040204020203" pitchFamily="34" charset="0"/>
              </a:rPr>
              <a:t>５分。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下	した	</a:t>
            </a:r>
            <a:r>
              <a:rPr kumimoji="1" lang="en-US" altLang="ja-JP" dirty="0">
                <a:solidFill>
                  <a:schemeClr val="tx1"/>
                </a:solidFill>
              </a:rPr>
              <a:t>under		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いすの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下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にねこが</a:t>
            </a:r>
            <a:r>
              <a:rPr kumimoji="1" lang="ja-JP" altLang="en-US" sz="1200">
                <a:latin typeface="Segoe UI Historic" panose="020B0502040204020203" pitchFamily="34" charset="0"/>
              </a:rPr>
              <a:t>います。／スイッチはテレビの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下</a:t>
            </a:r>
            <a:r>
              <a:rPr kumimoji="1" lang="ja-JP" altLang="en-US" sz="1200">
                <a:latin typeface="Segoe UI Historic" panose="020B0502040204020203" pitchFamily="34" charset="0"/>
              </a:rPr>
              <a:t>にあります。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下がる</a:t>
            </a:r>
            <a:r>
              <a:rPr kumimoji="1" lang="ja-JP" altLang="en-US">
                <a:solidFill>
                  <a:schemeClr val="tx1"/>
                </a:solidFill>
              </a:rPr>
              <a:t>	さがる</a:t>
            </a:r>
            <a:r>
              <a:rPr kumimoji="1" lang="ja-JP" altLang="en-US" dirty="0">
                <a:solidFill>
                  <a:schemeClr val="tx1"/>
                </a:solidFill>
              </a:rPr>
              <a:t>	</a:t>
            </a:r>
            <a:r>
              <a:rPr kumimoji="1" lang="en-US" altLang="ja-JP" dirty="0">
                <a:solidFill>
                  <a:schemeClr val="tx1"/>
                </a:solidFill>
              </a:rPr>
              <a:t>to go down, to fall	</a:t>
            </a:r>
            <a:r>
              <a:rPr kumimoji="1" lang="ja-JP" altLang="en-US">
                <a:solidFill>
                  <a:schemeClr val="tx1"/>
                </a:solidFill>
              </a:rPr>
              <a:t>きのうより気温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きおん</a:t>
            </a:r>
            <a:r>
              <a:rPr kumimoji="1" lang="en-US" altLang="ja-JP" dirty="0">
                <a:solidFill>
                  <a:schemeClr val="tx1"/>
                </a:solidFill>
              </a:rPr>
              <a:t>: temperature)</a:t>
            </a:r>
            <a:r>
              <a:rPr kumimoji="1" lang="ja-JP" altLang="en-US">
                <a:solidFill>
                  <a:schemeClr val="tx1"/>
                </a:solidFill>
              </a:rPr>
              <a:t>が</a:t>
            </a:r>
            <a:r>
              <a:rPr kumimoji="1" lang="ja-JP" altLang="en-US" b="1">
                <a:solidFill>
                  <a:schemeClr val="tx1"/>
                </a:solidFill>
              </a:rPr>
              <a:t>下がりました</a:t>
            </a:r>
            <a:r>
              <a:rPr kumimoji="1" lang="ja-JP" altLang="en-US">
                <a:solidFill>
                  <a:schemeClr val="tx1"/>
                </a:solidFill>
              </a:rPr>
              <a:t>。</a:t>
            </a:r>
            <a:r>
              <a:rPr kumimoji="1" lang="ja-JP" altLang="en-US" sz="1200">
                <a:latin typeface="Segoe UI Historic" panose="020B0502040204020203" pitchFamily="34" charset="0"/>
              </a:rPr>
              <a:t>／</a:t>
            </a:r>
            <a:r>
              <a:rPr kumimoji="1" lang="ja-JP" altLang="en-US">
                <a:solidFill>
                  <a:schemeClr val="tx1"/>
                </a:solidFill>
              </a:rPr>
              <a:t>英語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えいご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の成績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せいせき</a:t>
            </a:r>
            <a:r>
              <a:rPr kumimoji="1" lang="en-US" altLang="ja-JP" dirty="0">
                <a:solidFill>
                  <a:schemeClr val="tx1"/>
                </a:solidFill>
              </a:rPr>
              <a:t>: grade)</a:t>
            </a:r>
            <a:r>
              <a:rPr kumimoji="1" lang="ja-JP" altLang="en-US">
                <a:solidFill>
                  <a:schemeClr val="tx1"/>
                </a:solidFill>
              </a:rPr>
              <a:t>が</a:t>
            </a:r>
            <a:r>
              <a:rPr kumimoji="1" lang="ja-JP" altLang="en-US" b="1">
                <a:solidFill>
                  <a:schemeClr val="tx1"/>
                </a:solidFill>
              </a:rPr>
              <a:t>下がりました</a:t>
            </a:r>
            <a:r>
              <a:rPr kumimoji="1" lang="ja-JP" altLang="en-US">
                <a:solidFill>
                  <a:schemeClr val="tx1"/>
                </a:solidFill>
              </a:rPr>
              <a:t>。</a:t>
            </a:r>
            <a:r>
              <a:rPr kumimoji="1" lang="ja-JP" altLang="en-US" sz="1200">
                <a:latin typeface="Segoe UI Historic" panose="020B0502040204020203" pitchFamily="34" charset="0"/>
              </a:rPr>
              <a:t>／</a:t>
            </a:r>
            <a:r>
              <a:rPr kumimoji="1" lang="ja-JP" altLang="en-US">
                <a:solidFill>
                  <a:schemeClr val="tx1"/>
                </a:solidFill>
              </a:rPr>
              <a:t>子どもの熱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ねつ</a:t>
            </a:r>
            <a:r>
              <a:rPr kumimoji="1" lang="en-US" altLang="ja-JP" dirty="0">
                <a:solidFill>
                  <a:schemeClr val="tx1"/>
                </a:solidFill>
              </a:rPr>
              <a:t>: fever)</a:t>
            </a:r>
            <a:r>
              <a:rPr kumimoji="1" lang="ja-JP" altLang="en-US">
                <a:solidFill>
                  <a:schemeClr val="tx1"/>
                </a:solidFill>
              </a:rPr>
              <a:t>が</a:t>
            </a:r>
            <a:r>
              <a:rPr kumimoji="1" lang="ja-JP" altLang="en-US" b="1">
                <a:solidFill>
                  <a:schemeClr val="tx1"/>
                </a:solidFill>
              </a:rPr>
              <a:t>下がりません</a:t>
            </a:r>
            <a:r>
              <a:rPr kumimoji="1" lang="ja-JP" altLang="en-US" sz="1200">
                <a:latin typeface="Segoe UI Historic" panose="020B0502040204020203" pitchFamily="34" charset="0"/>
              </a:rPr>
              <a:t>。</a:t>
            </a:r>
            <a:endParaRPr kumimoji="1" lang="en-US" altLang="ja-JP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下げる</a:t>
            </a:r>
            <a:r>
              <a:rPr kumimoji="1" lang="en-US" altLang="ja-JP" dirty="0">
                <a:solidFill>
                  <a:schemeClr val="tx1"/>
                </a:solidFill>
              </a:rPr>
              <a:t>	</a:t>
            </a:r>
            <a:r>
              <a:rPr kumimoji="1" lang="ja-JP" altLang="en-US">
                <a:solidFill>
                  <a:schemeClr val="tx1"/>
                </a:solidFill>
              </a:rPr>
              <a:t>さげる</a:t>
            </a:r>
            <a:r>
              <a:rPr kumimoji="1" lang="en-US" altLang="ja-JP" dirty="0">
                <a:solidFill>
                  <a:schemeClr val="tx1"/>
                </a:solidFill>
              </a:rPr>
              <a:t>	to lower		</a:t>
            </a:r>
            <a:r>
              <a:rPr kumimoji="1" lang="ja-JP" altLang="en-US">
                <a:solidFill>
                  <a:schemeClr val="tx1"/>
                </a:solidFill>
              </a:rPr>
              <a:t>エアコンの温度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おんど</a:t>
            </a:r>
            <a:r>
              <a:rPr kumimoji="1" lang="en-US" altLang="ja-JP" dirty="0">
                <a:solidFill>
                  <a:schemeClr val="tx1"/>
                </a:solidFill>
              </a:rPr>
              <a:t>: temperature)</a:t>
            </a:r>
            <a:r>
              <a:rPr kumimoji="1" lang="ja-JP" altLang="en-US">
                <a:solidFill>
                  <a:schemeClr val="tx1"/>
                </a:solidFill>
              </a:rPr>
              <a:t>を</a:t>
            </a:r>
            <a:r>
              <a:rPr kumimoji="1" lang="ja-JP" altLang="en-US" b="1">
                <a:solidFill>
                  <a:schemeClr val="tx1"/>
                </a:solidFill>
              </a:rPr>
              <a:t>下げます</a:t>
            </a:r>
            <a:r>
              <a:rPr kumimoji="1" lang="ja-JP" altLang="en-US">
                <a:solidFill>
                  <a:schemeClr val="tx1"/>
                </a:solidFill>
              </a:rPr>
              <a:t>。／ボリューム</a:t>
            </a:r>
            <a:r>
              <a:rPr kumimoji="1" lang="en-US" altLang="ja-JP" dirty="0">
                <a:solidFill>
                  <a:schemeClr val="tx1"/>
                </a:solidFill>
              </a:rPr>
              <a:t>(volume)</a:t>
            </a:r>
            <a:r>
              <a:rPr kumimoji="1" lang="ja-JP" altLang="en-US">
                <a:solidFill>
                  <a:schemeClr val="tx1"/>
                </a:solidFill>
              </a:rPr>
              <a:t>を</a:t>
            </a:r>
            <a:r>
              <a:rPr kumimoji="1" lang="ja-JP" altLang="en-US" b="1">
                <a:solidFill>
                  <a:schemeClr val="tx1"/>
                </a:solidFill>
              </a:rPr>
              <a:t>下げて</a:t>
            </a:r>
            <a:r>
              <a:rPr kumimoji="1" lang="ja-JP" altLang="en-US">
                <a:solidFill>
                  <a:schemeClr val="tx1"/>
                </a:solidFill>
              </a:rPr>
              <a:t>ください。／薬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くすり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をのんで、熱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ねつ</a:t>
            </a:r>
            <a:r>
              <a:rPr kumimoji="1" lang="en-US" altLang="ja-JP">
                <a:solidFill>
                  <a:schemeClr val="tx1"/>
                </a:solidFill>
              </a:rPr>
              <a:t>: fever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を</a:t>
            </a:r>
            <a:r>
              <a:rPr kumimoji="1" lang="ja-JP" altLang="en-US" b="1">
                <a:solidFill>
                  <a:schemeClr val="tx1"/>
                </a:solidFill>
              </a:rPr>
              <a:t>下げます</a:t>
            </a:r>
            <a:r>
              <a:rPr kumimoji="1" lang="ja-JP" altLang="en-US">
                <a:solidFill>
                  <a:schemeClr val="tx1"/>
                </a:solidFill>
              </a:rPr>
              <a:t>。</a:t>
            </a:r>
            <a:endParaRPr kumimoji="1" lang="en-US" altLang="ja-JP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下り</a:t>
            </a:r>
            <a:r>
              <a:rPr kumimoji="1" lang="en-US" altLang="ja-JP" dirty="0">
                <a:solidFill>
                  <a:schemeClr val="tx1"/>
                </a:solidFill>
              </a:rPr>
              <a:t>	</a:t>
            </a:r>
            <a:r>
              <a:rPr kumimoji="1" lang="ja-JP" altLang="en-US">
                <a:solidFill>
                  <a:schemeClr val="tx1"/>
                </a:solidFill>
              </a:rPr>
              <a:t>くだり</a:t>
            </a:r>
            <a:r>
              <a:rPr kumimoji="1" lang="en-US" altLang="ja-JP" dirty="0">
                <a:solidFill>
                  <a:schemeClr val="tx1"/>
                </a:solidFill>
              </a:rPr>
              <a:t>	outbound (train)	</a:t>
            </a:r>
            <a:r>
              <a:rPr kumimoji="1" lang="ja-JP" altLang="en-US" b="1">
                <a:solidFill>
                  <a:schemeClr val="tx1"/>
                </a:solidFill>
              </a:rPr>
              <a:t>下り</a:t>
            </a:r>
            <a:r>
              <a:rPr kumimoji="1" lang="ja-JP" altLang="en-US">
                <a:solidFill>
                  <a:schemeClr val="tx1"/>
                </a:solidFill>
              </a:rPr>
              <a:t>の電車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でんしゃ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は２番ホームです。</a:t>
            </a:r>
            <a:r>
              <a:rPr kumimoji="1" lang="ja-JP" altLang="en-US" sz="1200">
                <a:latin typeface="Segoe UI Historic" panose="020B0502040204020203" pitchFamily="34" charset="0"/>
              </a:rPr>
              <a:t>／</a:t>
            </a:r>
            <a:r>
              <a:rPr kumimoji="1" lang="ja-JP" altLang="en-US">
                <a:solidFill>
                  <a:schemeClr val="tx1"/>
                </a:solidFill>
              </a:rPr>
              <a:t>あと</a:t>
            </a:r>
            <a:r>
              <a:rPr kumimoji="1" lang="ja-JP" altLang="en-US" dirty="0">
                <a:solidFill>
                  <a:schemeClr val="tx1"/>
                </a:solidFill>
              </a:rPr>
              <a:t>５分で</a:t>
            </a:r>
            <a:r>
              <a:rPr kumimoji="1" lang="ja-JP" altLang="en-US" b="1" dirty="0">
                <a:solidFill>
                  <a:schemeClr val="tx1"/>
                </a:solidFill>
              </a:rPr>
              <a:t>下り</a:t>
            </a:r>
            <a:r>
              <a:rPr kumimoji="1" lang="ja-JP" altLang="en-US">
                <a:solidFill>
                  <a:schemeClr val="tx1"/>
                </a:solidFill>
              </a:rPr>
              <a:t>の電車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でんしゃ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が来ます。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29828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36026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21555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69167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43546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80005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740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2324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13444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58590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64212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29813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5789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609B77C0-8C5F-45B3-A598-E39972FD37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07506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7691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down, under, lower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5486036"/>
              </p:ext>
            </p:extLst>
          </p:nvPr>
        </p:nvGraphicFramePr>
        <p:xfrm>
          <a:off x="634999" y="1539007"/>
          <a:ext cx="11176001" cy="16459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カ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地下　	ちか　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underground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45066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した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さ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がる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さ</a:t>
                      </a:r>
                      <a:r>
                        <a:rPr kumimoji="1" lang="en-US" altLang="ja-JP" sz="2400" b="1" i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げる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下　　	した　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under	</a:t>
                      </a:r>
                      <a:endParaRPr kumimoji="1" lang="ja-JP" altLang="en-US" sz="240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下がる	さがる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to go down, to fall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下げる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さげる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to lower</a:t>
                      </a: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A2AF7BB-59EF-4CA6-9AE9-92210BEE4122}"/>
              </a:ext>
            </a:extLst>
          </p:cNvPr>
          <p:cNvSpPr txBox="1"/>
          <p:nvPr/>
        </p:nvSpPr>
        <p:spPr>
          <a:xfrm>
            <a:off x="517005" y="3817996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車は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地下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にとめて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いす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の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下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にねこが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います。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きのうより気温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きおん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, temperature)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下がりました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ボリューム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(volume)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下げて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ください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02943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336</Words>
  <Application>Microsoft Macintosh PowerPoint</Application>
  <PresentationFormat>ワイド画面</PresentationFormat>
  <Paragraphs>32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3</cp:revision>
  <dcterms:created xsi:type="dcterms:W3CDTF">2022-08-18T08:33:52Z</dcterms:created>
  <dcterms:modified xsi:type="dcterms:W3CDTF">2022-08-24T04:30:32Z</dcterms:modified>
</cp:coreProperties>
</file>