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71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42313"/>
  </p:normalViewPr>
  <p:slideViewPr>
    <p:cSldViewPr snapToGrid="0">
      <p:cViewPr varScale="1">
        <p:scale>
          <a:sx n="50" d="100"/>
          <a:sy n="50" d="100"/>
        </p:scale>
        <p:origin x="3464" y="1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E611A9-0B60-AC44-885F-2962CE980990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6810E5-F20F-F245-AE56-1AE4E061044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292544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 dirty="0"/>
              <a:t>市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r>
              <a:rPr kumimoji="1" lang="ja-JP" altLang="en-US"/>
              <a:t>市</a:t>
            </a:r>
            <a:r>
              <a:rPr kumimoji="1" lang="en-US" altLang="ja-JP" dirty="0"/>
              <a:t>	N1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市役所</a:t>
            </a:r>
            <a:r>
              <a:rPr kumimoji="1" lang="en-US" altLang="ja-JP" dirty="0"/>
              <a:t>	</a:t>
            </a:r>
            <a:r>
              <a:rPr kumimoji="1" lang="ja-JP" altLang="en-US"/>
              <a:t>級外</a:t>
            </a:r>
            <a:r>
              <a:rPr kumimoji="1" lang="en-US" altLang="ja-JP" dirty="0"/>
              <a:t>	〔</a:t>
            </a:r>
            <a:r>
              <a:rPr kumimoji="1" lang="ja-JP" altLang="en-US"/>
              <a:t>役</a:t>
            </a:r>
            <a:r>
              <a:rPr kumimoji="1" lang="en-US" altLang="ja-JP" dirty="0"/>
              <a:t>〕N</a:t>
            </a:r>
            <a:r>
              <a:rPr kumimoji="1" lang="en-US" altLang="ja-JP" sz="18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2N3</a:t>
            </a:r>
            <a:r>
              <a:rPr kumimoji="1" lang="ja-JP" altLang="ja-JP" sz="1800" kern="120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、</a:t>
            </a:r>
            <a:r>
              <a:rPr kumimoji="1" lang="en-US" altLang="ja-JP" sz="1800" kern="1200" dirty="0"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〔</a:t>
            </a:r>
            <a:r>
              <a:rPr kumimoji="1" lang="ja-JP" altLang="en-US" sz="1800" kern="1200"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所</a:t>
            </a:r>
            <a:r>
              <a:rPr kumimoji="1" lang="en-US" altLang="ja-JP" sz="1800" kern="1200" dirty="0"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〕N</a:t>
            </a:r>
            <a:r>
              <a:rPr kumimoji="1" lang="en-US" altLang="ja-JP" sz="18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2N3</a:t>
            </a:r>
            <a:endParaRPr kumimoji="1" lang="en-US" altLang="ja-JP" dirty="0"/>
          </a:p>
          <a:p>
            <a:r>
              <a:rPr kumimoji="1" lang="ja-JP" altLang="en-US"/>
              <a:t>市民</a:t>
            </a:r>
            <a:r>
              <a:rPr kumimoji="1" lang="en-US" altLang="ja-JP" dirty="0"/>
              <a:t>	N4	〔</a:t>
            </a:r>
            <a:r>
              <a:rPr kumimoji="1" lang="ja-JP" altLang="en-US"/>
              <a:t>民</a:t>
            </a:r>
            <a:r>
              <a:rPr kumimoji="1" lang="en-US" altLang="ja-JP" dirty="0"/>
              <a:t>〕N</a:t>
            </a:r>
            <a:r>
              <a:rPr kumimoji="1" lang="en-US" altLang="ja-JP" sz="18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2N3</a:t>
            </a:r>
            <a:endParaRPr kumimoji="1" lang="en-US" altLang="ja-JP" dirty="0"/>
          </a:p>
          <a:p>
            <a:r>
              <a:rPr kumimoji="1" lang="ja-JP" altLang="en-US"/>
              <a:t>都市</a:t>
            </a:r>
            <a:r>
              <a:rPr kumimoji="1" lang="en-US" altLang="ja-JP" dirty="0"/>
              <a:t>	N</a:t>
            </a:r>
            <a:r>
              <a:rPr kumimoji="1" lang="en-US" altLang="ja-JP" sz="18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2N3</a:t>
            </a:r>
            <a:r>
              <a:rPr kumimoji="1" lang="en-US" altLang="ja-JP" dirty="0"/>
              <a:t>	〔</a:t>
            </a:r>
            <a:r>
              <a:rPr kumimoji="1" lang="ja-JP" altLang="en-US"/>
              <a:t>都</a:t>
            </a:r>
            <a:r>
              <a:rPr kumimoji="1" lang="en-US" altLang="ja-JP" dirty="0"/>
              <a:t>〕N</a:t>
            </a:r>
            <a:r>
              <a:rPr kumimoji="1" lang="en-US" altLang="ja-JP" sz="18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4</a:t>
            </a:r>
            <a:endParaRPr kumimoji="1" lang="en-US" altLang="ja-JP" dirty="0"/>
          </a:p>
          <a:p>
            <a:r>
              <a:rPr kumimoji="1" lang="ja-JP" altLang="en-US"/>
              <a:t>市場</a:t>
            </a:r>
            <a:r>
              <a:rPr kumimoji="1" lang="en-US" altLang="ja-JP" dirty="0"/>
              <a:t>	N</a:t>
            </a:r>
            <a:r>
              <a:rPr kumimoji="1" lang="en-US" altLang="ja-JP" sz="18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2N3</a:t>
            </a:r>
            <a:r>
              <a:rPr kumimoji="1" lang="en-US" altLang="ja-JP" dirty="0"/>
              <a:t>	〔</a:t>
            </a:r>
            <a:r>
              <a:rPr kumimoji="1" lang="ja-JP" altLang="en-US"/>
              <a:t>場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>
                <a:solidFill>
                  <a:schemeClr val="tx1"/>
                </a:solidFill>
              </a:rPr>
              <a:t>市</a:t>
            </a:r>
            <a:r>
              <a:rPr kumimoji="1" lang="ja-JP" altLang="en-US" sz="2400" dirty="0">
                <a:solidFill>
                  <a:schemeClr val="tx1"/>
                </a:solidFill>
              </a:rPr>
              <a:t>	し	</a:t>
            </a:r>
            <a:r>
              <a:rPr kumimoji="1" lang="en-US" altLang="ja-JP" sz="2400" dirty="0">
                <a:solidFill>
                  <a:schemeClr val="tx1"/>
                </a:solidFill>
              </a:rPr>
              <a:t>city		</a:t>
            </a:r>
            <a:r>
              <a:rPr kumimoji="1" lang="ja-JP" altLang="en-US" sz="2400" dirty="0">
                <a:solidFill>
                  <a:schemeClr val="tx1"/>
                </a:solidFill>
              </a:rPr>
              <a:t>富山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市</a:t>
            </a:r>
            <a:r>
              <a:rPr kumimoji="1" lang="ja-JP" altLang="en-US" sz="2400" dirty="0">
                <a:solidFill>
                  <a:schemeClr val="tx1"/>
                </a:solidFill>
              </a:rPr>
              <a:t>の人口は</a:t>
            </a:r>
            <a:r>
              <a:rPr kumimoji="1" lang="en-US" altLang="ja-JP" sz="2400" dirty="0">
                <a:solidFill>
                  <a:schemeClr val="tx1"/>
                </a:solidFill>
              </a:rPr>
              <a:t>40</a:t>
            </a:r>
            <a:r>
              <a:rPr kumimoji="1" lang="ja-JP" altLang="en-US" sz="2400" dirty="0">
                <a:solidFill>
                  <a:schemeClr val="tx1"/>
                </a:solidFill>
              </a:rPr>
              <a:t>万人ぐらい</a:t>
            </a:r>
            <a:r>
              <a:rPr kumimoji="1" lang="ja-JP" altLang="en-US" sz="2400">
                <a:solidFill>
                  <a:schemeClr val="tx1"/>
                </a:solidFill>
              </a:rPr>
              <a:t>です。／ここは何</a:t>
            </a:r>
            <a:r>
              <a:rPr kumimoji="1" lang="ja-JP" altLang="en-US" sz="2400" b="1">
                <a:solidFill>
                  <a:schemeClr val="tx1"/>
                </a:solidFill>
              </a:rPr>
              <a:t>市</a:t>
            </a:r>
            <a:r>
              <a:rPr kumimoji="1" lang="ja-JP" altLang="en-US" sz="2400">
                <a:solidFill>
                  <a:schemeClr val="tx1"/>
                </a:solidFill>
              </a:rPr>
              <a:t>ですか。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>
                <a:solidFill>
                  <a:schemeClr val="tx1"/>
                </a:solidFill>
              </a:rPr>
              <a:t>市役所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>
                <a:solidFill>
                  <a:schemeClr val="tx1"/>
                </a:solidFill>
              </a:rPr>
              <a:t>しやくしょ</a:t>
            </a:r>
            <a:r>
              <a:rPr kumimoji="1" lang="en-US" altLang="ja-JP" sz="2400" dirty="0">
                <a:solidFill>
                  <a:schemeClr val="tx1"/>
                </a:solidFill>
              </a:rPr>
              <a:t>	city hall		</a:t>
            </a:r>
            <a:r>
              <a:rPr kumimoji="1" lang="ja-JP" altLang="en-US" sz="2400" b="1">
                <a:solidFill>
                  <a:schemeClr val="tx1"/>
                </a:solidFill>
              </a:rPr>
              <a:t>市役所</a:t>
            </a:r>
            <a:r>
              <a:rPr kumimoji="1" lang="ja-JP" altLang="en-US" sz="2400">
                <a:solidFill>
                  <a:schemeClr val="tx1"/>
                </a:solidFill>
              </a:rPr>
              <a:t>は何時まで開いていますか。／</a:t>
            </a:r>
            <a:r>
              <a:rPr kumimoji="1" lang="ja-JP" altLang="en-US" sz="2400" b="1">
                <a:solidFill>
                  <a:schemeClr val="tx1"/>
                </a:solidFill>
              </a:rPr>
              <a:t>市役所</a:t>
            </a:r>
            <a:r>
              <a:rPr kumimoji="1" lang="ja-JP" altLang="en-US" sz="2400">
                <a:solidFill>
                  <a:schemeClr val="tx1"/>
                </a:solidFill>
              </a:rPr>
              <a:t>の近くに</a:t>
            </a:r>
            <a:r>
              <a:rPr kumimoji="1" lang="ja-JP" altLang="en-US" sz="2400" b="1">
                <a:solidFill>
                  <a:schemeClr val="tx1"/>
                </a:solidFill>
              </a:rPr>
              <a:t>市</a:t>
            </a:r>
            <a:r>
              <a:rPr kumimoji="1" lang="ja-JP" altLang="en-US" sz="2400">
                <a:solidFill>
                  <a:schemeClr val="tx1"/>
                </a:solidFill>
              </a:rPr>
              <a:t>の図書館があります。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>
                <a:solidFill>
                  <a:schemeClr val="tx1"/>
                </a:solidFill>
              </a:rPr>
              <a:t>市民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 dirty="0">
                <a:solidFill>
                  <a:schemeClr val="tx1"/>
                </a:solidFill>
              </a:rPr>
              <a:t>しみん</a:t>
            </a:r>
            <a:r>
              <a:rPr kumimoji="1" lang="en-US" altLang="ja-JP" sz="2400" dirty="0">
                <a:solidFill>
                  <a:schemeClr val="tx1"/>
                </a:solidFill>
              </a:rPr>
              <a:t>	citizen		</a:t>
            </a:r>
            <a:r>
              <a:rPr kumimoji="1" lang="ja-JP" altLang="en-US" sz="2400" dirty="0">
                <a:solidFill>
                  <a:schemeClr val="tx1"/>
                </a:solidFill>
              </a:rPr>
              <a:t>この美術館</a:t>
            </a:r>
            <a:r>
              <a:rPr kumimoji="1" lang="en-US" altLang="ja-JP" sz="2400" dirty="0">
                <a:solidFill>
                  <a:schemeClr val="tx1"/>
                </a:solidFill>
              </a:rPr>
              <a:t>(</a:t>
            </a:r>
            <a:r>
              <a:rPr kumimoji="1" lang="ja-JP" altLang="en-US" sz="2400" dirty="0">
                <a:solidFill>
                  <a:schemeClr val="tx1"/>
                </a:solidFill>
              </a:rPr>
              <a:t>びじゅつかん</a:t>
            </a:r>
            <a:r>
              <a:rPr kumimoji="1" lang="en-US" altLang="ja-JP" sz="2400" dirty="0">
                <a:solidFill>
                  <a:schemeClr val="tx1"/>
                </a:solidFill>
              </a:rPr>
              <a:t>)</a:t>
            </a:r>
            <a:r>
              <a:rPr kumimoji="1" lang="ja-JP" altLang="en-US" sz="2400" dirty="0">
                <a:solidFill>
                  <a:schemeClr val="tx1"/>
                </a:solidFill>
              </a:rPr>
              <a:t>は、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市民</a:t>
            </a:r>
            <a:r>
              <a:rPr kumimoji="1" lang="ja-JP" altLang="en-US" sz="2400" dirty="0">
                <a:solidFill>
                  <a:schemeClr val="tx1"/>
                </a:solidFill>
              </a:rPr>
              <a:t>割引</a:t>
            </a:r>
            <a:r>
              <a:rPr kumimoji="1" lang="en-US" altLang="ja-JP" sz="2400" dirty="0">
                <a:solidFill>
                  <a:schemeClr val="tx1"/>
                </a:solidFill>
              </a:rPr>
              <a:t>(</a:t>
            </a:r>
            <a:r>
              <a:rPr kumimoji="1" lang="ja-JP" altLang="en-US" sz="2400" dirty="0">
                <a:solidFill>
                  <a:schemeClr val="tx1"/>
                </a:solidFill>
              </a:rPr>
              <a:t>わりびき</a:t>
            </a:r>
            <a:r>
              <a:rPr kumimoji="1" lang="en-US" altLang="ja-JP" sz="2400" dirty="0">
                <a:solidFill>
                  <a:schemeClr val="tx1"/>
                </a:solidFill>
              </a:rPr>
              <a:t>: discount)</a:t>
            </a:r>
            <a:r>
              <a:rPr kumimoji="1" lang="ja-JP" altLang="en-US" sz="2400" dirty="0">
                <a:solidFill>
                  <a:schemeClr val="tx1"/>
                </a:solidFill>
              </a:rPr>
              <a:t>があります。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schemeClr val="tx1"/>
                </a:solidFill>
              </a:rPr>
              <a:t>都市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 dirty="0">
                <a:solidFill>
                  <a:schemeClr val="tx1"/>
                </a:solidFill>
              </a:rPr>
              <a:t>とし</a:t>
            </a:r>
            <a:r>
              <a:rPr kumimoji="1" lang="en-US" altLang="ja-JP" sz="2400" dirty="0">
                <a:solidFill>
                  <a:schemeClr val="tx1"/>
                </a:solidFill>
              </a:rPr>
              <a:t>	urban, big city	</a:t>
            </a:r>
            <a:r>
              <a:rPr kumimoji="1" lang="ja-JP" altLang="en-US" sz="2400" dirty="0">
                <a:solidFill>
                  <a:schemeClr val="tx1"/>
                </a:solidFill>
              </a:rPr>
              <a:t>多くの人が地方</a:t>
            </a:r>
            <a:r>
              <a:rPr kumimoji="1" lang="en-US" altLang="ja-JP" sz="2400" dirty="0">
                <a:solidFill>
                  <a:schemeClr val="tx1"/>
                </a:solidFill>
              </a:rPr>
              <a:t>(</a:t>
            </a:r>
            <a:r>
              <a:rPr kumimoji="1" lang="ja-JP" altLang="en-US" sz="2400" dirty="0">
                <a:solidFill>
                  <a:schemeClr val="tx1"/>
                </a:solidFill>
              </a:rPr>
              <a:t>ちほう</a:t>
            </a:r>
            <a:r>
              <a:rPr kumimoji="1" lang="en-US" altLang="ja-JP" sz="2400" dirty="0">
                <a:solidFill>
                  <a:schemeClr val="tx1"/>
                </a:solidFill>
              </a:rPr>
              <a:t>: rural area)</a:t>
            </a:r>
            <a:r>
              <a:rPr kumimoji="1" lang="ja-JP" altLang="en-US" sz="2400" dirty="0">
                <a:solidFill>
                  <a:schemeClr val="tx1"/>
                </a:solidFill>
              </a:rPr>
              <a:t>から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都市</a:t>
            </a:r>
            <a:r>
              <a:rPr kumimoji="1" lang="ja-JP" altLang="en-US" sz="2400" dirty="0">
                <a:solidFill>
                  <a:schemeClr val="tx1"/>
                </a:solidFill>
              </a:rPr>
              <a:t>に移住</a:t>
            </a:r>
            <a:r>
              <a:rPr kumimoji="1" lang="en-US" altLang="ja-JP" sz="2400" dirty="0">
                <a:solidFill>
                  <a:schemeClr val="tx1"/>
                </a:solidFill>
              </a:rPr>
              <a:t>(</a:t>
            </a:r>
            <a:r>
              <a:rPr kumimoji="1" lang="ja-JP" altLang="en-US" sz="2400" dirty="0">
                <a:solidFill>
                  <a:schemeClr val="tx1"/>
                </a:solidFill>
              </a:rPr>
              <a:t>いじゅう</a:t>
            </a:r>
            <a:r>
              <a:rPr kumimoji="1" lang="en-US" altLang="ja-JP" sz="2400" dirty="0">
                <a:solidFill>
                  <a:schemeClr val="tx1"/>
                </a:solidFill>
              </a:rPr>
              <a:t>: migrate)</a:t>
            </a:r>
            <a:r>
              <a:rPr kumimoji="1" lang="ja-JP" altLang="en-US" sz="2400" dirty="0">
                <a:solidFill>
                  <a:schemeClr val="tx1"/>
                </a:solidFill>
              </a:rPr>
              <a:t>しました。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>
                <a:solidFill>
                  <a:schemeClr val="tx1"/>
                </a:solidFill>
              </a:rPr>
              <a:t>市場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 dirty="0">
                <a:solidFill>
                  <a:schemeClr val="tx1"/>
                </a:solidFill>
              </a:rPr>
              <a:t>しじょう</a:t>
            </a:r>
            <a:r>
              <a:rPr kumimoji="1" lang="en-US" altLang="ja-JP" sz="2400" dirty="0">
                <a:solidFill>
                  <a:schemeClr val="tx1"/>
                </a:solidFill>
              </a:rPr>
              <a:t>	market		</a:t>
            </a:r>
            <a:r>
              <a:rPr kumimoji="1" lang="ja-JP" altLang="en-US" sz="2400" dirty="0">
                <a:solidFill>
                  <a:schemeClr val="tx1"/>
                </a:solidFill>
              </a:rPr>
              <a:t>この会社は国内のビール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市場</a:t>
            </a:r>
            <a:r>
              <a:rPr kumimoji="1" lang="ja-JP" altLang="en-US" sz="2400" dirty="0">
                <a:solidFill>
                  <a:schemeClr val="tx1"/>
                </a:solidFill>
              </a:rPr>
              <a:t>の</a:t>
            </a:r>
            <a:r>
              <a:rPr kumimoji="1" lang="en-US" altLang="ja-JP" sz="2400" dirty="0">
                <a:solidFill>
                  <a:schemeClr val="tx1"/>
                </a:solidFill>
              </a:rPr>
              <a:t>30%</a:t>
            </a:r>
            <a:r>
              <a:rPr kumimoji="1" lang="ja-JP" altLang="en-US" sz="2400">
                <a:solidFill>
                  <a:schemeClr val="tx1"/>
                </a:solidFill>
              </a:rPr>
              <a:t>を占</a:t>
            </a:r>
            <a:r>
              <a:rPr kumimoji="1" lang="en-US" altLang="ja-JP" sz="2400" dirty="0">
                <a:solidFill>
                  <a:schemeClr val="tx1"/>
                </a:solidFill>
              </a:rPr>
              <a:t>(</a:t>
            </a:r>
            <a:r>
              <a:rPr kumimoji="1" lang="ja-JP" altLang="en-US" sz="2400">
                <a:solidFill>
                  <a:schemeClr val="tx1"/>
                </a:solidFill>
              </a:rPr>
              <a:t>し</a:t>
            </a:r>
            <a:r>
              <a:rPr kumimoji="1" lang="en-US" altLang="ja-JP" sz="2400" dirty="0">
                <a:solidFill>
                  <a:schemeClr val="tx1"/>
                </a:solidFill>
              </a:rPr>
              <a:t>)</a:t>
            </a:r>
            <a:r>
              <a:rPr kumimoji="1" lang="ja-JP" altLang="en-US" sz="2400">
                <a:solidFill>
                  <a:schemeClr val="tx1"/>
                </a:solidFill>
              </a:rPr>
              <a:t>めています</a:t>
            </a:r>
            <a:r>
              <a:rPr kumimoji="1" lang="ja-JP" altLang="en-US" sz="2400" dirty="0">
                <a:solidFill>
                  <a:schemeClr val="tx1"/>
                </a:solidFill>
              </a:rPr>
              <a:t>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schemeClr val="tx1"/>
                </a:solidFill>
              </a:rPr>
              <a:t>市場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 dirty="0">
                <a:solidFill>
                  <a:schemeClr val="tx1"/>
                </a:solidFill>
              </a:rPr>
              <a:t>いちば</a:t>
            </a:r>
            <a:r>
              <a:rPr kumimoji="1" lang="en-US" altLang="ja-JP" sz="2400" dirty="0">
                <a:solidFill>
                  <a:schemeClr val="tx1"/>
                </a:solidFill>
              </a:rPr>
              <a:t>	market		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市場</a:t>
            </a:r>
            <a:r>
              <a:rPr kumimoji="1" lang="ja-JP" altLang="en-US" sz="2400" dirty="0">
                <a:solidFill>
                  <a:schemeClr val="tx1"/>
                </a:solidFill>
              </a:rPr>
              <a:t>で魚とやさいを</a:t>
            </a:r>
            <a:r>
              <a:rPr kumimoji="1" lang="ja-JP" altLang="en-US" sz="2400">
                <a:solidFill>
                  <a:schemeClr val="tx1"/>
                </a:solidFill>
              </a:rPr>
              <a:t>買いました。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814852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460246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17464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835834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743887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164747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413350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22275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088605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586452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468246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954051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894103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429000"/>
            <a:ext cx="11413490" cy="1144737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富山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市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の人口は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40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万人ぐらいです。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市役所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は何時まで開いています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か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18174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city, market 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7667010"/>
              </p:ext>
            </p:extLst>
          </p:nvPr>
        </p:nvGraphicFramePr>
        <p:xfrm>
          <a:off x="634999" y="1539007"/>
          <a:ext cx="11176001" cy="128016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シ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市		し	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city</a:t>
                      </a:r>
                    </a:p>
                    <a:p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市役所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しやくしょ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city hall</a:t>
                      </a:r>
                      <a:endParaRPr kumimoji="1" lang="en-US" altLang="ja-JP" sz="2400" b="0" i="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いち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sz="2400" dirty="0"/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pic>
        <p:nvPicPr>
          <p:cNvPr id="7" name="Picture 2">
            <a:extLst>
              <a:ext uri="{FF2B5EF4-FFF2-40B4-BE49-F238E27FC236}">
                <a16:creationId xmlns:a16="http://schemas.microsoft.com/office/drawing/2014/main" id="{1904D013-D957-40FE-99BF-59ADB1D9E8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50848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8192772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247</Words>
  <Application>Microsoft Macintosh PowerPoint</Application>
  <PresentationFormat>ワイド画面</PresentationFormat>
  <Paragraphs>25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2022-09-14T07:57:14Z</dcterms:created>
  <dcterms:modified xsi:type="dcterms:W3CDTF">2022-09-14T07:58:50Z</dcterms:modified>
</cp:coreProperties>
</file>