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299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33197"/>
  </p:normalViewPr>
  <p:slideViewPr>
    <p:cSldViewPr snapToGrid="0">
      <p:cViewPr varScale="1">
        <p:scale>
          <a:sx n="37" d="100"/>
          <a:sy n="37" d="100"/>
        </p:scale>
        <p:origin x="4000" y="2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29F883A-2D5C-D147-A97D-BC059D6DE495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C322F88-CA52-6C49-9C36-F6FECFF3BBD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290106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baseline="0" dirty="0"/>
              <a:t>〔</a:t>
            </a:r>
            <a:r>
              <a:rPr kumimoji="1" lang="ja-JP" altLang="en-US" baseline="0"/>
              <a:t>点</a:t>
            </a:r>
            <a:r>
              <a:rPr kumimoji="1" lang="en-US" altLang="ja-JP" baseline="0" dirty="0"/>
              <a:t>〕N2N3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b="0" u="sng" dirty="0"/>
              <a:t>JLPT	&lt;</a:t>
            </a:r>
            <a:r>
              <a:rPr kumimoji="1" lang="ja-JP" altLang="en-US" b="0" u="sng"/>
              <a:t>語彙</a:t>
            </a:r>
            <a:r>
              <a:rPr kumimoji="1" lang="en-US" altLang="ja-JP" b="0" u="sng" dirty="0"/>
              <a:t>&gt;	&lt;</a:t>
            </a:r>
            <a:r>
              <a:rPr kumimoji="1" lang="ja-JP" altLang="en-US" b="0" u="sng"/>
              <a:t>文字</a:t>
            </a:r>
            <a:r>
              <a:rPr kumimoji="1" lang="en-US" altLang="ja-JP" b="0" u="sng" dirty="0"/>
              <a:t>&gt;</a:t>
            </a:r>
            <a:r>
              <a:rPr kumimoji="1" lang="ja-JP" altLang="en-US" b="0" u="none"/>
              <a:t>　</a:t>
            </a:r>
            <a:endParaRPr kumimoji="1" lang="en-US" altLang="ja-JP" b="0" u="none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>
                <a:latin typeface="+mn-lt"/>
              </a:rPr>
              <a:t>点</a:t>
            </a:r>
            <a:r>
              <a:rPr kumimoji="1" lang="en-US" altLang="ja-JP" baseline="0" dirty="0"/>
              <a:t>	N4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点数</a:t>
            </a:r>
            <a:r>
              <a:rPr kumimoji="1" lang="en-US" altLang="ja-JP" baseline="0" dirty="0"/>
              <a:t>	N2N3	 〔</a:t>
            </a:r>
            <a:r>
              <a:rPr kumimoji="1" lang="ja-JP" altLang="en-US" baseline="0"/>
              <a:t>数</a:t>
            </a:r>
            <a:r>
              <a:rPr kumimoji="1" lang="en-US" altLang="ja-JP" baseline="0" dirty="0"/>
              <a:t>〕N2N3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欠点</a:t>
            </a:r>
            <a:r>
              <a:rPr kumimoji="1" lang="en-US" altLang="ja-JP" baseline="0" dirty="0"/>
              <a:t>	N2N3	 〔</a:t>
            </a:r>
            <a:r>
              <a:rPr kumimoji="1" lang="ja-JP" altLang="en-US" baseline="0"/>
              <a:t>欠</a:t>
            </a:r>
            <a:r>
              <a:rPr kumimoji="1" lang="en-US" altLang="ja-JP" baseline="0" dirty="0"/>
              <a:t>〕N2N3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終点</a:t>
            </a:r>
            <a:r>
              <a:rPr kumimoji="1" lang="en-US" altLang="ja-JP" baseline="0" dirty="0"/>
              <a:t>	N2N3	 〔</a:t>
            </a:r>
            <a:r>
              <a:rPr kumimoji="1" lang="ja-JP" altLang="en-US" baseline="0"/>
              <a:t>終</a:t>
            </a:r>
            <a:r>
              <a:rPr kumimoji="1" lang="en-US" altLang="ja-JP" baseline="0" dirty="0"/>
              <a:t>〕N4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要点</a:t>
            </a:r>
            <a:r>
              <a:rPr kumimoji="1" lang="en-US" altLang="ja-JP" baseline="0" dirty="0"/>
              <a:t>	N2N3	 〔</a:t>
            </a:r>
            <a:r>
              <a:rPr kumimoji="1" lang="ja-JP" altLang="en-US" baseline="0"/>
              <a:t>要</a:t>
            </a:r>
            <a:r>
              <a:rPr kumimoji="1" lang="en-US" altLang="ja-JP" baseline="0" dirty="0"/>
              <a:t>〕N2N3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交差点</a:t>
            </a:r>
            <a:r>
              <a:rPr kumimoji="1" lang="en-US" altLang="ja-JP" baseline="0" dirty="0"/>
              <a:t>	N5	 〔</a:t>
            </a:r>
            <a:r>
              <a:rPr kumimoji="1" lang="ja-JP" altLang="en-US" baseline="0"/>
              <a:t>交</a:t>
            </a:r>
            <a:r>
              <a:rPr kumimoji="1" lang="en-US" altLang="ja-JP" baseline="0" dirty="0"/>
              <a:t>〕N2N3</a:t>
            </a:r>
            <a:r>
              <a:rPr kumimoji="1" lang="ja-JP" altLang="en-US" baseline="0"/>
              <a:t>、</a:t>
            </a:r>
            <a:r>
              <a:rPr kumimoji="1" lang="en-US" altLang="ja-JP" baseline="0" dirty="0"/>
              <a:t>〔</a:t>
            </a:r>
            <a:r>
              <a:rPr kumimoji="1" lang="ja-JP" altLang="en-US" baseline="0"/>
              <a:t>差</a:t>
            </a:r>
            <a:r>
              <a:rPr kumimoji="1" lang="en-US" altLang="ja-JP" baseline="0" dirty="0"/>
              <a:t>〕N2N3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baseline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/>
              <a:t>----------------------------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>
                <a:latin typeface="+mn-lt"/>
              </a:rPr>
              <a:t>点</a:t>
            </a:r>
            <a:r>
              <a:rPr kumimoji="1" lang="en-US" altLang="ja-JP" baseline="0" dirty="0">
                <a:latin typeface="+mn-lt"/>
              </a:rPr>
              <a:t>	</a:t>
            </a:r>
            <a:r>
              <a:rPr kumimoji="1" lang="ja-JP" altLang="en-US" baseline="0">
                <a:latin typeface="+mn-lt"/>
              </a:rPr>
              <a:t>てん</a:t>
            </a:r>
            <a:r>
              <a:rPr kumimoji="1" lang="en-US" altLang="ja-JP" baseline="0" dirty="0">
                <a:latin typeface="+mn-lt"/>
              </a:rPr>
              <a:t>	point		</a:t>
            </a:r>
            <a:r>
              <a:rPr kumimoji="1" lang="ja-JP" altLang="en-US" baseline="0">
                <a:latin typeface="+mn-lt"/>
              </a:rPr>
              <a:t>中間テストは</a:t>
            </a:r>
            <a:r>
              <a:rPr kumimoji="1" lang="en-US" altLang="ja-JP" baseline="0" dirty="0">
                <a:latin typeface="+mn-lt"/>
              </a:rPr>
              <a:t>62</a:t>
            </a:r>
            <a:r>
              <a:rPr kumimoji="1" lang="ja-JP" altLang="en-US" b="1" baseline="0">
                <a:latin typeface="+mn-lt"/>
              </a:rPr>
              <a:t>点</a:t>
            </a:r>
            <a:r>
              <a:rPr kumimoji="1" lang="ja-JP" altLang="en-US" baseline="0">
                <a:latin typeface="+mn-lt"/>
              </a:rPr>
              <a:t>でした。／どんなことにもいい</a:t>
            </a:r>
            <a:r>
              <a:rPr kumimoji="1" lang="ja-JP" altLang="en-US" b="1" baseline="0">
                <a:latin typeface="+mn-lt"/>
              </a:rPr>
              <a:t>点</a:t>
            </a:r>
            <a:r>
              <a:rPr kumimoji="1" lang="ja-JP" altLang="en-US" baseline="0">
                <a:latin typeface="+mn-lt"/>
              </a:rPr>
              <a:t>と悪い</a:t>
            </a:r>
            <a:r>
              <a:rPr kumimoji="1" lang="ja-JP" altLang="en-US" b="1" baseline="0">
                <a:latin typeface="+mn-lt"/>
              </a:rPr>
              <a:t>点</a:t>
            </a:r>
            <a:r>
              <a:rPr kumimoji="1" lang="ja-JP" altLang="en-US" baseline="0">
                <a:latin typeface="+mn-lt"/>
              </a:rPr>
              <a:t>がある。</a:t>
            </a:r>
            <a:endParaRPr kumimoji="1" lang="en-US" altLang="ja-JP" baseline="0" dirty="0">
              <a:latin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>
                <a:latin typeface="+mn-lt"/>
              </a:rPr>
              <a:t>点数</a:t>
            </a:r>
            <a:r>
              <a:rPr kumimoji="1" lang="en-US" altLang="ja-JP" baseline="0" dirty="0">
                <a:latin typeface="+mn-lt"/>
              </a:rPr>
              <a:t>	</a:t>
            </a:r>
            <a:r>
              <a:rPr kumimoji="1" lang="ja-JP" altLang="en-US" baseline="0">
                <a:latin typeface="+mn-lt"/>
              </a:rPr>
              <a:t>てんすう</a:t>
            </a:r>
            <a:r>
              <a:rPr kumimoji="1" lang="en-US" altLang="ja-JP" baseline="0" dirty="0">
                <a:latin typeface="+mn-lt"/>
              </a:rPr>
              <a:t>	points, score		</a:t>
            </a:r>
            <a:r>
              <a:rPr kumimoji="1" lang="ja-JP" altLang="en-US" b="1" baseline="0">
                <a:latin typeface="+mn-lt"/>
              </a:rPr>
              <a:t>点数</a:t>
            </a:r>
            <a:r>
              <a:rPr kumimoji="1" lang="ja-JP" altLang="en-US" baseline="0">
                <a:latin typeface="+mn-lt"/>
              </a:rPr>
              <a:t>は何</a:t>
            </a:r>
            <a:r>
              <a:rPr kumimoji="1" lang="ja-JP" altLang="en-US" b="1" baseline="0">
                <a:latin typeface="+mn-lt"/>
              </a:rPr>
              <a:t>点</a:t>
            </a:r>
            <a:r>
              <a:rPr kumimoji="1" lang="ja-JP" altLang="en-US" baseline="0">
                <a:latin typeface="+mn-lt"/>
              </a:rPr>
              <a:t>でしたか。／テストの</a:t>
            </a:r>
            <a:r>
              <a:rPr kumimoji="1" lang="ja-JP" altLang="en-US" b="1" baseline="0">
                <a:latin typeface="+mn-lt"/>
              </a:rPr>
              <a:t>点数</a:t>
            </a:r>
            <a:r>
              <a:rPr kumimoji="1" lang="ja-JP" altLang="en-US" baseline="0">
                <a:latin typeface="+mn-lt"/>
              </a:rPr>
              <a:t>をつける。</a:t>
            </a:r>
            <a:endParaRPr kumimoji="1" lang="en-US" altLang="ja-JP" baseline="0" dirty="0">
              <a:latin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>
                <a:solidFill>
                  <a:schemeClr val="tx1"/>
                </a:solidFill>
              </a:rPr>
              <a:t>欠点</a:t>
            </a:r>
            <a:r>
              <a:rPr kumimoji="1" lang="en-US" altLang="ja-JP" baseline="0" dirty="0">
                <a:solidFill>
                  <a:schemeClr val="tx1"/>
                </a:solidFill>
              </a:rPr>
              <a:t>	</a:t>
            </a:r>
            <a:r>
              <a:rPr kumimoji="1" lang="ja-JP" altLang="en-US" baseline="0">
                <a:solidFill>
                  <a:schemeClr val="tx1"/>
                </a:solidFill>
              </a:rPr>
              <a:t>けってん</a:t>
            </a:r>
            <a:r>
              <a:rPr kumimoji="1" lang="en-US" altLang="ja-JP" baseline="0" dirty="0">
                <a:solidFill>
                  <a:schemeClr val="tx1"/>
                </a:solidFill>
              </a:rPr>
              <a:t>	fault, defect, failing mark	</a:t>
            </a:r>
            <a:r>
              <a:rPr kumimoji="1" lang="ja-JP" altLang="en-US" baseline="0">
                <a:latin typeface="+mn-lt"/>
              </a:rPr>
              <a:t>彼の</a:t>
            </a:r>
            <a:r>
              <a:rPr kumimoji="1" lang="ja-JP" altLang="en-US" b="1" baseline="0">
                <a:latin typeface="+mn-lt"/>
              </a:rPr>
              <a:t>欠点</a:t>
            </a:r>
            <a:r>
              <a:rPr kumimoji="1" lang="ja-JP" altLang="en-US" baseline="0">
                <a:latin typeface="+mn-lt"/>
              </a:rPr>
              <a:t>は時間にルーズなところです。</a:t>
            </a:r>
            <a:r>
              <a:rPr kumimoji="1" lang="ja-JP" altLang="en-US" baseline="0">
                <a:solidFill>
                  <a:schemeClr val="tx1"/>
                </a:solidFill>
              </a:rPr>
              <a:t>／だれにでも</a:t>
            </a:r>
            <a:r>
              <a:rPr kumimoji="1" lang="ja-JP" altLang="en-US" b="1" baseline="0">
                <a:solidFill>
                  <a:schemeClr val="tx1"/>
                </a:solidFill>
              </a:rPr>
              <a:t>欠点</a:t>
            </a:r>
            <a:r>
              <a:rPr kumimoji="1" lang="ja-JP" altLang="en-US" baseline="0">
                <a:solidFill>
                  <a:schemeClr val="tx1"/>
                </a:solidFill>
              </a:rPr>
              <a:t>はある。／英語で</a:t>
            </a:r>
            <a:r>
              <a:rPr kumimoji="1" lang="ja-JP" altLang="en-US" b="1" baseline="0">
                <a:solidFill>
                  <a:schemeClr val="tx1"/>
                </a:solidFill>
              </a:rPr>
              <a:t>欠点</a:t>
            </a:r>
            <a:r>
              <a:rPr kumimoji="1" lang="ja-JP" altLang="en-US" baseline="0">
                <a:solidFill>
                  <a:schemeClr val="tx1"/>
                </a:solidFill>
              </a:rPr>
              <a:t>をとってしまった。どうしよう。</a:t>
            </a:r>
            <a:endParaRPr kumimoji="1" lang="en-US" altLang="ja-JP" baseline="0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終点</a:t>
            </a:r>
            <a:r>
              <a:rPr kumimoji="1" lang="en-US" altLang="ja-JP" baseline="0" dirty="0"/>
              <a:t>	</a:t>
            </a:r>
            <a:r>
              <a:rPr kumimoji="1" lang="ja-JP" altLang="en-US" baseline="0"/>
              <a:t>しゅうてん</a:t>
            </a:r>
            <a:r>
              <a:rPr kumimoji="1" lang="en-US" altLang="ja-JP" baseline="0" dirty="0"/>
              <a:t>	the last station/stop	</a:t>
            </a:r>
            <a:r>
              <a:rPr kumimoji="1" lang="ja-JP" altLang="en-US" baseline="0"/>
              <a:t>市電の</a:t>
            </a:r>
            <a:r>
              <a:rPr kumimoji="1" lang="ja-JP" altLang="en-US" b="1" baseline="0"/>
              <a:t>終点</a:t>
            </a:r>
            <a:r>
              <a:rPr kumimoji="1" lang="ja-JP" altLang="en-US" baseline="0"/>
              <a:t>、大学前で降りてください。／</a:t>
            </a:r>
            <a:r>
              <a:rPr kumimoji="1" lang="ja-JP" altLang="en-US" b="1" baseline="0"/>
              <a:t>終点</a:t>
            </a:r>
            <a:r>
              <a:rPr kumimoji="1" lang="ja-JP" altLang="en-US" baseline="0"/>
              <a:t>、富山駅前です。</a:t>
            </a:r>
            <a:endParaRPr kumimoji="1" lang="en-US" altLang="ja-JP" baseline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>
                <a:solidFill>
                  <a:schemeClr val="tx1"/>
                </a:solidFill>
              </a:rPr>
              <a:t>要点</a:t>
            </a:r>
            <a:r>
              <a:rPr kumimoji="1" lang="en-US" altLang="ja-JP" baseline="0" dirty="0">
                <a:solidFill>
                  <a:schemeClr val="tx1"/>
                </a:solidFill>
              </a:rPr>
              <a:t>	</a:t>
            </a:r>
            <a:r>
              <a:rPr kumimoji="1" lang="ja-JP" altLang="en-US" baseline="0">
                <a:solidFill>
                  <a:schemeClr val="tx1"/>
                </a:solidFill>
              </a:rPr>
              <a:t>ようてん</a:t>
            </a:r>
            <a:r>
              <a:rPr kumimoji="1" lang="en-US" altLang="ja-JP" baseline="0" dirty="0">
                <a:solidFill>
                  <a:schemeClr val="tx1"/>
                </a:solidFill>
              </a:rPr>
              <a:t>	point, the gist, essential	</a:t>
            </a:r>
            <a:r>
              <a:rPr kumimoji="1" lang="ja-JP" altLang="en-US" b="1" baseline="0">
                <a:solidFill>
                  <a:schemeClr val="tx1"/>
                </a:solidFill>
              </a:rPr>
              <a:t>要点</a:t>
            </a:r>
            <a:r>
              <a:rPr kumimoji="1" lang="ja-JP" altLang="en-US" baseline="0">
                <a:solidFill>
                  <a:schemeClr val="tx1"/>
                </a:solidFill>
              </a:rPr>
              <a:t>をまとめる。</a:t>
            </a:r>
            <a:r>
              <a:rPr kumimoji="1" lang="ja-JP" altLang="en-US" baseline="0"/>
              <a:t>／この記事の</a:t>
            </a:r>
            <a:r>
              <a:rPr kumimoji="1" lang="ja-JP" altLang="en-US" b="1" baseline="0"/>
              <a:t>要点</a:t>
            </a:r>
            <a:r>
              <a:rPr kumimoji="1" lang="ja-JP" altLang="en-US" baseline="0"/>
              <a:t>は何ですか。</a:t>
            </a:r>
            <a:endParaRPr kumimoji="1" lang="en-US" altLang="ja-JP" baseline="0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>
                <a:solidFill>
                  <a:schemeClr val="tx1"/>
                </a:solidFill>
              </a:rPr>
              <a:t>交差点</a:t>
            </a:r>
            <a:r>
              <a:rPr kumimoji="1" lang="en-US" altLang="ja-JP" baseline="0" dirty="0">
                <a:solidFill>
                  <a:schemeClr val="tx1"/>
                </a:solidFill>
              </a:rPr>
              <a:t>	</a:t>
            </a:r>
            <a:r>
              <a:rPr kumimoji="1" lang="ja-JP" altLang="en-US" baseline="0">
                <a:solidFill>
                  <a:schemeClr val="tx1"/>
                </a:solidFill>
              </a:rPr>
              <a:t>こうさてん</a:t>
            </a:r>
            <a:r>
              <a:rPr kumimoji="1" lang="en-US" altLang="ja-JP" baseline="0" dirty="0">
                <a:solidFill>
                  <a:schemeClr val="tx1"/>
                </a:solidFill>
              </a:rPr>
              <a:t>	intersection, crossroads	</a:t>
            </a:r>
            <a:r>
              <a:rPr kumimoji="1" lang="ja-JP" altLang="en-US" b="1" baseline="0">
                <a:solidFill>
                  <a:schemeClr val="tx1"/>
                </a:solidFill>
              </a:rPr>
              <a:t>交差点</a:t>
            </a:r>
            <a:r>
              <a:rPr kumimoji="1" lang="ja-JP" altLang="en-US" baseline="0">
                <a:solidFill>
                  <a:schemeClr val="tx1"/>
                </a:solidFill>
              </a:rPr>
              <a:t>で事故が起きました。</a:t>
            </a:r>
            <a:r>
              <a:rPr kumimoji="1" lang="ja-JP" altLang="en-US" baseline="0"/>
              <a:t>／次の</a:t>
            </a:r>
            <a:r>
              <a:rPr kumimoji="1" lang="ja-JP" altLang="en-US" b="1" baseline="0"/>
              <a:t>交差点</a:t>
            </a:r>
            <a:r>
              <a:rPr kumimoji="1" lang="ja-JP" altLang="en-US" baseline="0"/>
              <a:t>を右に曲がってください。</a:t>
            </a:r>
            <a:endParaRPr kumimoji="1" lang="en-US" altLang="ja-JP" baseline="0" dirty="0">
              <a:solidFill>
                <a:schemeClr val="tx1"/>
              </a:solidFill>
            </a:endParaRP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E0EAAE-C9D7-6842-85B4-9D8E2313D1BF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5289802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Segoe UI Symbol" panose="020B0502040204020203" pitchFamily="34" charset="0"/>
                <a:ea typeface="游ゴシック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380868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662934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179969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612706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90558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391168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209128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460656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073636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84800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169188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2479D676-ED26-A642-B5FB-ED86418C307C}" type="datetimeFigureOut">
              <a:rPr kumimoji="1" lang="ja-JP" altLang="en-US" smtClean="0"/>
              <a:pPr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C3C87048-373B-844D-B0FE-C2F5F8D58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763647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66B75C36-D18E-BC40-A497-4CB512FF2125}"/>
              </a:ext>
            </a:extLst>
          </p:cNvPr>
          <p:cNvSpPr txBox="1"/>
          <p:nvPr/>
        </p:nvSpPr>
        <p:spPr>
          <a:xfrm>
            <a:off x="516254" y="3673074"/>
            <a:ext cx="11413490" cy="2252733"/>
          </a:xfrm>
          <a:prstGeom prst="rect">
            <a:avLst/>
          </a:prstGeom>
          <a:noFill/>
          <a:ln w="25400" cmpd="sng">
            <a:noFill/>
          </a:ln>
        </p:spPr>
        <p:txBody>
          <a:bodyPr wrap="square" rtlCol="0">
            <a:spAutoFit/>
          </a:bodyPr>
          <a:lstStyle/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点数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は何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点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でしたか。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彼の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欠点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は時間にルーズなところです。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英語で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欠点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をとってしまった。どうしよう。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市電の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終点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、大学前で降りてください。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Historic" panose="020B0502040204020203" pitchFamily="34" charset="0"/>
              <a:ea typeface="游ゴシック"/>
              <a:cs typeface="+mn-cs"/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1B15A192-D111-E347-BB61-D81B09C10942}"/>
              </a:ext>
            </a:extLst>
          </p:cNvPr>
          <p:cNvSpPr txBox="1"/>
          <p:nvPr/>
        </p:nvSpPr>
        <p:spPr>
          <a:xfrm>
            <a:off x="1823998" y="615317"/>
            <a:ext cx="25194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 panose="020B0502040204020203" pitchFamily="34" charset="0"/>
                <a:ea typeface="游ゴシック"/>
                <a:cs typeface="+mn-cs"/>
              </a:rPr>
              <a:t>point</a:t>
            </a:r>
            <a:endParaRPr kumimoji="1" lang="ja-JP" altLang="en-US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 panose="020B0502040204020203" pitchFamily="34" charset="0"/>
              <a:ea typeface="游ゴシック"/>
              <a:cs typeface="+mn-cs"/>
            </a:endParaRPr>
          </a:p>
        </p:txBody>
      </p:sp>
      <p:graphicFrame>
        <p:nvGraphicFramePr>
          <p:cNvPr id="3" name="表 4">
            <a:extLst>
              <a:ext uri="{FF2B5EF4-FFF2-40B4-BE49-F238E27FC236}">
                <a16:creationId xmlns:a16="http://schemas.microsoft.com/office/drawing/2014/main" id="{282B084F-5293-1D41-8BA8-7F05A0859D5F}"/>
              </a:ext>
            </a:extLst>
          </p:cNvPr>
          <p:cNvGraphicFramePr>
            <a:graphicFrameLocks noGrp="1"/>
          </p:cNvGraphicFramePr>
          <p:nvPr/>
        </p:nvGraphicFramePr>
        <p:xfrm>
          <a:off x="634999" y="1539007"/>
          <a:ext cx="11176001" cy="1554480"/>
        </p:xfrm>
        <a:graphic>
          <a:graphicData uri="http://schemas.openxmlformats.org/drawingml/2006/table">
            <a:tbl>
              <a:tblPr firstRow="1">
                <a:tableStyleId>{2D5ABB26-0587-4C30-8999-92F81FD0307C}</a:tableStyleId>
              </a:tblPr>
              <a:tblGrid>
                <a:gridCol w="863601">
                  <a:extLst>
                    <a:ext uri="{9D8B030D-6E8A-4147-A177-3AD203B41FA5}">
                      <a16:colId xmlns:a16="http://schemas.microsoft.com/office/drawing/2014/main" val="401987468"/>
                    </a:ext>
                  </a:extLst>
                </a:gridCol>
                <a:gridCol w="1815535">
                  <a:extLst>
                    <a:ext uri="{9D8B030D-6E8A-4147-A177-3AD203B41FA5}">
                      <a16:colId xmlns:a16="http://schemas.microsoft.com/office/drawing/2014/main" val="3395073430"/>
                    </a:ext>
                  </a:extLst>
                </a:gridCol>
                <a:gridCol w="8496865">
                  <a:extLst>
                    <a:ext uri="{9D8B030D-6E8A-4147-A177-3AD203B41FA5}">
                      <a16:colId xmlns:a16="http://schemas.microsoft.com/office/drawing/2014/main" val="3587600075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オン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テン</a:t>
                      </a: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aseline="0">
                          <a:latin typeface="+mn-lt"/>
                        </a:rPr>
                        <a:t>点</a:t>
                      </a:r>
                      <a:r>
                        <a:rPr kumimoji="1" lang="en-US" altLang="ja-JP" sz="2400" baseline="0" dirty="0">
                          <a:latin typeface="+mn-lt"/>
                        </a:rPr>
                        <a:t>	</a:t>
                      </a:r>
                      <a:r>
                        <a:rPr kumimoji="1" lang="en-US" altLang="ja-JP" sz="2400" baseline="0" dirty="0"/>
                        <a:t>	</a:t>
                      </a:r>
                      <a:r>
                        <a:rPr kumimoji="1" lang="ja-JP" altLang="en-US" sz="2400" baseline="0">
                          <a:latin typeface="+mn-lt"/>
                        </a:rPr>
                        <a:t>てん</a:t>
                      </a:r>
                      <a:r>
                        <a:rPr kumimoji="1" lang="en-US" altLang="ja-JP" sz="2400" baseline="0" dirty="0">
                          <a:latin typeface="+mn-lt"/>
                        </a:rPr>
                        <a:t>	</a:t>
                      </a:r>
                      <a:r>
                        <a:rPr kumimoji="1" lang="en-US" altLang="ja-JP" sz="2400" baseline="0" dirty="0"/>
                        <a:t>	</a:t>
                      </a:r>
                      <a:r>
                        <a:rPr kumimoji="1" lang="en-US" altLang="ja-JP" sz="2400" baseline="0" dirty="0">
                          <a:latin typeface="+mn-lt"/>
                        </a:rPr>
                        <a:t>point</a:t>
                      </a:r>
                    </a:p>
                    <a:p>
                      <a:r>
                        <a:rPr kumimoji="1" lang="ja-JP" altLang="en-US" sz="2400" baseline="0">
                          <a:latin typeface="+mn-lt"/>
                        </a:rPr>
                        <a:t>点数</a:t>
                      </a:r>
                      <a:r>
                        <a:rPr kumimoji="1" lang="en-US" altLang="ja-JP" sz="2400" baseline="0" dirty="0">
                          <a:latin typeface="+mn-lt"/>
                        </a:rPr>
                        <a:t>	</a:t>
                      </a:r>
                      <a:r>
                        <a:rPr kumimoji="1" lang="en-US" altLang="ja-JP" sz="2400" baseline="0" dirty="0"/>
                        <a:t>	</a:t>
                      </a:r>
                      <a:r>
                        <a:rPr kumimoji="1" lang="ja-JP" altLang="en-US" sz="2400" baseline="0">
                          <a:latin typeface="+mn-lt"/>
                        </a:rPr>
                        <a:t>てんすう</a:t>
                      </a:r>
                      <a:r>
                        <a:rPr kumimoji="1" lang="en-US" altLang="ja-JP" sz="2400" baseline="0" dirty="0">
                          <a:latin typeface="+mn-lt"/>
                        </a:rPr>
                        <a:t>	points, score</a:t>
                      </a:r>
                    </a:p>
                    <a:p>
                      <a:r>
                        <a:rPr kumimoji="1" lang="ja-JP" altLang="en-US" sz="2400" baseline="0">
                          <a:latin typeface="+mn-lt"/>
                        </a:rPr>
                        <a:t>欠点</a:t>
                      </a:r>
                      <a:r>
                        <a:rPr kumimoji="1" lang="en-US" altLang="ja-JP" sz="2400" baseline="0" dirty="0">
                          <a:latin typeface="+mn-lt"/>
                        </a:rPr>
                        <a:t>	</a:t>
                      </a:r>
                      <a:r>
                        <a:rPr kumimoji="1" lang="en-US" altLang="ja-JP" sz="2400" baseline="0" dirty="0"/>
                        <a:t>	</a:t>
                      </a:r>
                      <a:r>
                        <a:rPr kumimoji="1" lang="ja-JP" altLang="en-US" sz="2400" baseline="0">
                          <a:latin typeface="+mn-lt"/>
                        </a:rPr>
                        <a:t>けってん</a:t>
                      </a:r>
                      <a:r>
                        <a:rPr kumimoji="1" lang="en-US" altLang="ja-JP" sz="2400" baseline="0" dirty="0">
                          <a:latin typeface="+mn-lt"/>
                        </a:rPr>
                        <a:t>	fault</a:t>
                      </a:r>
                      <a:r>
                        <a:rPr kumimoji="1" lang="en-US" altLang="ja-JP" sz="2400" baseline="0" dirty="0">
                          <a:solidFill>
                            <a:schemeClr val="tx1"/>
                          </a:solidFill>
                        </a:rPr>
                        <a:t>, defect, failing mark</a:t>
                      </a:r>
                      <a:endParaRPr kumimoji="1" lang="en-US" altLang="ja-JP" sz="2400" baseline="0" dirty="0">
                        <a:latin typeface="+mn-lt"/>
                      </a:endParaRPr>
                    </a:p>
                    <a:p>
                      <a:r>
                        <a:rPr kumimoji="1" lang="ja-JP" altLang="en-US" sz="2400" baseline="0"/>
                        <a:t>終点</a:t>
                      </a:r>
                      <a:r>
                        <a:rPr kumimoji="1" lang="en-US" altLang="ja-JP" sz="2400" baseline="0" dirty="0"/>
                        <a:t>		</a:t>
                      </a:r>
                      <a:r>
                        <a:rPr kumimoji="1" lang="ja-JP" altLang="en-US" sz="2400" baseline="0"/>
                        <a:t>しゅうてん</a:t>
                      </a:r>
                      <a:r>
                        <a:rPr kumimoji="1" lang="en-US" altLang="ja-JP" sz="2400" baseline="0" dirty="0"/>
                        <a:t>	the last station/stop</a:t>
                      </a:r>
                      <a:r>
                        <a:rPr kumimoji="1" lang="en-US" altLang="ja-JP" sz="2400" baseline="0" dirty="0">
                          <a:latin typeface="+mn-lt"/>
                        </a:rPr>
                        <a:t>	</a:t>
                      </a:r>
                      <a:r>
                        <a:rPr kumimoji="1" lang="en-US" altLang="ja-JP" sz="2400" dirty="0"/>
                        <a:t>	</a:t>
                      </a:r>
                      <a:endParaRPr kumimoji="1" lang="ja-JP" altLang="en-US" sz="2400" b="0" i="0">
                        <a:latin typeface="Segoe UI Symbol" panose="020B0502040204020203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8330617"/>
                  </a:ext>
                </a:extLst>
              </a:tr>
            </a:tbl>
          </a:graphicData>
        </a:graphic>
      </p:graphicFrame>
      <p:pic>
        <p:nvPicPr>
          <p:cNvPr id="7" name="図 6">
            <a:extLst>
              <a:ext uri="{FF2B5EF4-FFF2-40B4-BE49-F238E27FC236}">
                <a16:creationId xmlns:a16="http://schemas.microsoft.com/office/drawing/2014/main" id="{F8D4ED1B-579B-9C40-A158-123E2165F80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4999" y="352949"/>
            <a:ext cx="986400" cy="98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1144557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313</Words>
  <Application>Microsoft Macintosh PowerPoint</Application>
  <PresentationFormat>ワイド画面</PresentationFormat>
  <Paragraphs>28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游ゴシック</vt:lpstr>
      <vt:lpstr>Arial</vt:lpstr>
      <vt:lpstr>Segoe UI Historic</vt:lpstr>
      <vt:lpstr>Segoe UI Symbol</vt:lpstr>
      <vt:lpstr>1_Office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濱田　美和</dc:creator>
  <cp:lastModifiedBy>濱田　美和</cp:lastModifiedBy>
  <cp:revision>1</cp:revision>
  <dcterms:created xsi:type="dcterms:W3CDTF">2022-09-15T03:31:01Z</dcterms:created>
  <dcterms:modified xsi:type="dcterms:W3CDTF">2022-09-15T03:31:27Z</dcterms:modified>
</cp:coreProperties>
</file>