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77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63061"/>
  </p:normalViewPr>
  <p:slideViewPr>
    <p:cSldViewPr snapToGrid="0">
      <p:cViewPr varScale="1">
        <p:scale>
          <a:sx n="78" d="100"/>
          <a:sy n="78" d="100"/>
        </p:scale>
        <p:origin x="2400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B81625B-5A1A-4C43-A7E4-6267F140C5B8}" type="datetimeFigureOut">
              <a:rPr kumimoji="1" lang="ja-JP" altLang="en-US" smtClean="0"/>
              <a:t>2022/9/7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3A29DA-72E1-8842-B68E-B22B3592A2C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638059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〔</a:t>
            </a:r>
            <a:r>
              <a:rPr kumimoji="1" lang="ja-JP" altLang="en-US"/>
              <a:t>組</a:t>
            </a:r>
            <a:r>
              <a:rPr kumimoji="1" lang="en-US" altLang="ja-JP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組織</a:t>
            </a:r>
            <a:r>
              <a:rPr kumimoji="1" lang="en-US" altLang="ja-JP" dirty="0"/>
              <a:t>	N2N3	 〔</a:t>
            </a:r>
            <a:r>
              <a:rPr kumimoji="1" lang="ja-JP" altLang="en-US"/>
              <a:t>織</a:t>
            </a:r>
            <a:r>
              <a:rPr kumimoji="1" lang="en-US" altLang="ja-JP" dirty="0"/>
              <a:t>〕N1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組</a:t>
            </a:r>
            <a:r>
              <a:rPr kumimoji="1" lang="en-US" altLang="ja-JP" dirty="0"/>
              <a:t>	N2N3	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番組</a:t>
            </a:r>
            <a:r>
              <a:rPr kumimoji="1" lang="en-US" altLang="ja-JP" dirty="0"/>
              <a:t>	N2N3	 〔</a:t>
            </a:r>
            <a:r>
              <a:rPr kumimoji="1" lang="ja-JP" altLang="en-US"/>
              <a:t>組</a:t>
            </a:r>
            <a:r>
              <a:rPr kumimoji="1" lang="en-US" altLang="ja-JP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組み立てる</a:t>
            </a:r>
            <a:r>
              <a:rPr kumimoji="1" lang="en-US" altLang="ja-JP" dirty="0"/>
              <a:t>	N2N3	 〔</a:t>
            </a:r>
            <a:r>
              <a:rPr kumimoji="1" lang="ja-JP" altLang="en-US"/>
              <a:t>立</a:t>
            </a:r>
            <a:r>
              <a:rPr kumimoji="1" lang="en-US" altLang="ja-JP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組み合わせ</a:t>
            </a:r>
            <a:r>
              <a:rPr kumimoji="1" lang="en-US" altLang="ja-JP" dirty="0"/>
              <a:t>	N2N3	 〔</a:t>
            </a:r>
            <a:r>
              <a:rPr kumimoji="1" lang="ja-JP" altLang="en-US"/>
              <a:t>合</a:t>
            </a:r>
            <a:r>
              <a:rPr kumimoji="1" lang="en-US" altLang="ja-JP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pc="-150"/>
              <a:t>組み合わせる</a:t>
            </a:r>
            <a:r>
              <a:rPr kumimoji="1" lang="en-US" altLang="ja-JP" spc="-150" dirty="0"/>
              <a:t>	</a:t>
            </a:r>
            <a:r>
              <a:rPr kumimoji="1" lang="en-US" altLang="ja-JP" dirty="0"/>
              <a:t>N1	 〔</a:t>
            </a:r>
            <a:r>
              <a:rPr kumimoji="1" lang="ja-JP" altLang="en-US"/>
              <a:t>合</a:t>
            </a:r>
            <a:r>
              <a:rPr kumimoji="1" lang="en-US" altLang="ja-JP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取り組む</a:t>
            </a:r>
            <a:r>
              <a:rPr kumimoji="1" lang="en-US" altLang="ja-JP" dirty="0"/>
              <a:t>	N1	 〔</a:t>
            </a:r>
            <a:r>
              <a:rPr kumimoji="1" lang="ja-JP" altLang="en-US"/>
              <a:t>取</a:t>
            </a:r>
            <a:r>
              <a:rPr kumimoji="1" lang="en-US" altLang="ja-JP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組織</a:t>
            </a:r>
            <a:r>
              <a:rPr kumimoji="1" lang="ja-JP" altLang="en-US">
                <a:solidFill>
                  <a:schemeClr val="tx1"/>
                </a:solidFill>
              </a:rPr>
              <a:t>	そしき	</a:t>
            </a:r>
            <a:r>
              <a:rPr kumimoji="1" lang="en-US" altLang="ja-JP" sz="1200" b="0" i="0" dirty="0">
                <a:latin typeface="Segoe UI Symbol" panose="020B0502040204020203" pitchFamily="34" charset="0"/>
                <a:ea typeface="Segoe UI Symbol" panose="020B0502040204020203" pitchFamily="34" charset="0"/>
              </a:rPr>
              <a:t>organization</a:t>
            </a:r>
            <a:r>
              <a:rPr kumimoji="1" lang="en-US" altLang="ja-JP" dirty="0">
                <a:solidFill>
                  <a:schemeClr val="tx1"/>
                </a:solidFill>
              </a:rPr>
              <a:t>			</a:t>
            </a:r>
            <a:r>
              <a:rPr kumimoji="1" lang="ja-JP" altLang="en-US" sz="1200">
                <a:latin typeface="Segoe UI Historic" panose="020B0502040204020203" pitchFamily="34" charset="0"/>
              </a:rPr>
              <a:t>ボランティア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組織</a:t>
            </a:r>
            <a:r>
              <a:rPr kumimoji="1" lang="ja-JP" altLang="en-US" sz="1200">
                <a:latin typeface="Segoe UI Historic" panose="020B0502040204020203" pitchFamily="34" charset="0"/>
              </a:rPr>
              <a:t>をつくる</a:t>
            </a:r>
            <a:r>
              <a:rPr kumimoji="1" lang="ja-JP" altLang="en-US">
                <a:solidFill>
                  <a:schemeClr val="tx1"/>
                </a:solidFill>
              </a:rPr>
              <a:t>。／</a:t>
            </a:r>
            <a:r>
              <a:rPr kumimoji="1" lang="ja-JP" altLang="en-US" b="1"/>
              <a:t>組織</a:t>
            </a:r>
            <a:r>
              <a:rPr kumimoji="1" lang="ja-JP" altLang="en-US"/>
              <a:t>で働くのがいやで、そば屋を始めた</a:t>
            </a:r>
            <a:r>
              <a:rPr kumimoji="1" lang="ja-JP" altLang="en-US" sz="1200">
                <a:latin typeface="Segoe UI Historic" panose="020B0502040204020203" pitchFamily="34" charset="0"/>
              </a:rPr>
              <a:t>。</a:t>
            </a:r>
            <a:endParaRPr kumimoji="1" lang="en-US" altLang="ja-JP" sz="1200" dirty="0">
              <a:latin typeface="Segoe UI Historic" panose="020B0502040204020203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組</a:t>
            </a:r>
            <a:r>
              <a:rPr kumimoji="1" lang="en-US" altLang="ja-JP" dirty="0"/>
              <a:t>	</a:t>
            </a:r>
            <a:r>
              <a:rPr kumimoji="1" lang="ja-JP" altLang="en-US"/>
              <a:t>くみ</a:t>
            </a:r>
            <a:r>
              <a:rPr kumimoji="1" lang="en-US" altLang="ja-JP" dirty="0"/>
              <a:t>	</a:t>
            </a:r>
            <a:r>
              <a:rPr kumimoji="1" lang="en-US" altLang="ja-JP" sz="1200" b="0" i="0" dirty="0">
                <a:solidFill>
                  <a:schemeClr val="tx1"/>
                </a:solidFill>
                <a:latin typeface="Segoe UI Symbol" panose="020B0502040204020203" pitchFamily="34" charset="0"/>
                <a:ea typeface="Segoe UI Symbol" panose="020B0502040204020203" pitchFamily="34" charset="0"/>
              </a:rPr>
              <a:t>class, group, set</a:t>
            </a:r>
            <a:r>
              <a:rPr kumimoji="1" lang="en-US" altLang="ja-JP" dirty="0"/>
              <a:t>		</a:t>
            </a:r>
            <a:r>
              <a:rPr kumimoji="1" lang="ja-JP" altLang="en-US" sz="1200">
                <a:latin typeface="Segoe UI Historic" panose="020B0502040204020203" pitchFamily="34" charset="0"/>
              </a:rPr>
              <a:t>弟は３年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２組</a:t>
            </a:r>
            <a:r>
              <a:rPr kumimoji="1" lang="ja-JP" altLang="en-US" sz="1200">
                <a:latin typeface="Segoe UI Historic" panose="020B0502040204020203" pitchFamily="34" charset="0"/>
              </a:rPr>
              <a:t>、妹は２年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３組</a:t>
            </a:r>
            <a:r>
              <a:rPr kumimoji="1" lang="ja-JP" altLang="en-US" sz="1200">
                <a:latin typeface="Segoe UI Historic" panose="020B0502040204020203" pitchFamily="34" charset="0"/>
              </a:rPr>
              <a:t>です。</a:t>
            </a:r>
            <a:r>
              <a:rPr kumimoji="1" lang="ja-JP" altLang="en-US">
                <a:solidFill>
                  <a:schemeClr val="tx1"/>
                </a:solidFill>
              </a:rPr>
              <a:t>／</a:t>
            </a:r>
            <a:r>
              <a:rPr kumimoji="1" lang="ja-JP" altLang="en-US" sz="1200">
                <a:latin typeface="Segoe UI Historic" panose="020B0502040204020203" pitchFamily="34" charset="0"/>
              </a:rPr>
              <a:t>２</a:t>
            </a:r>
            <a:r>
              <a:rPr kumimoji="1" lang="ja-JP" altLang="en-US"/>
              <a:t>人</a:t>
            </a:r>
            <a:r>
              <a:rPr kumimoji="1" lang="ja-JP" altLang="en-US" b="1"/>
              <a:t>ひと組</a:t>
            </a:r>
            <a:r>
              <a:rPr kumimoji="1" lang="ja-JP" altLang="en-US"/>
              <a:t>でグループを作る。／にんじんは</a:t>
            </a:r>
            <a:r>
              <a:rPr kumimoji="1" lang="ja-JP" altLang="en-US" sz="1200">
                <a:latin typeface="Segoe UI Historic" panose="020B0502040204020203" pitchFamily="34" charset="0"/>
              </a:rPr>
              <a:t>３</a:t>
            </a:r>
            <a:r>
              <a:rPr kumimoji="1" lang="ja-JP" altLang="en-US"/>
              <a:t>本</a:t>
            </a:r>
            <a:r>
              <a:rPr kumimoji="1" lang="ja-JP" altLang="en-US" b="1"/>
              <a:t>１組</a:t>
            </a:r>
            <a:r>
              <a:rPr kumimoji="1" lang="ja-JP" altLang="en-US"/>
              <a:t>で売られています。</a:t>
            </a:r>
            <a:endParaRPr kumimoji="1" lang="ja-JP" altLang="en-US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番組</a:t>
            </a:r>
            <a:r>
              <a:rPr kumimoji="1" lang="ja-JP" altLang="en-US">
                <a:solidFill>
                  <a:schemeClr val="tx1"/>
                </a:solidFill>
              </a:rPr>
              <a:t>	ばんぐみ	</a:t>
            </a:r>
            <a:r>
              <a:rPr kumimoji="1" lang="en-US" altLang="ja-JP" sz="1200" b="0" i="0" dirty="0">
                <a:solidFill>
                  <a:schemeClr val="tx1"/>
                </a:solidFill>
                <a:latin typeface="Segoe UI Symbol" panose="020B0502040204020203" pitchFamily="34" charset="0"/>
                <a:ea typeface="Segoe UI Symbol" panose="020B0502040204020203" pitchFamily="34" charset="0"/>
              </a:rPr>
              <a:t>TV program	</a:t>
            </a:r>
            <a:r>
              <a:rPr kumimoji="1" lang="en-US" altLang="ja-JP" sz="1200" b="0" i="0" dirty="0">
                <a:latin typeface="Segoe UI Symbol" panose="020B0502040204020203" pitchFamily="34" charset="0"/>
                <a:ea typeface="Segoe UI Symbol" panose="020B0502040204020203" pitchFamily="34" charset="0"/>
              </a:rPr>
              <a:t>		</a:t>
            </a:r>
            <a:r>
              <a:rPr kumimoji="1" lang="ja-JP" altLang="en-US" sz="1200">
                <a:latin typeface="Segoe UI Historic" panose="020B0502040204020203" pitchFamily="34" charset="0"/>
              </a:rPr>
              <a:t>ニュース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番組</a:t>
            </a:r>
            <a:r>
              <a:rPr kumimoji="1" lang="ja-JP" altLang="en-US" sz="1200">
                <a:latin typeface="Segoe UI Historic" panose="020B0502040204020203" pitchFamily="34" charset="0"/>
              </a:rPr>
              <a:t>を見ながら、朝食を食べます</a:t>
            </a:r>
            <a:r>
              <a:rPr kumimoji="1" lang="ja-JP" altLang="en-US"/>
              <a:t>。／どんな</a:t>
            </a:r>
            <a:r>
              <a:rPr kumimoji="1" lang="ja-JP" altLang="en-US" b="1"/>
              <a:t>番組</a:t>
            </a:r>
            <a:r>
              <a:rPr kumimoji="1" lang="ja-JP" altLang="en-US"/>
              <a:t>がすきですか。</a:t>
            </a: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組み立てる</a:t>
            </a:r>
            <a:r>
              <a:rPr kumimoji="1" lang="en-US" altLang="ja-JP" dirty="0"/>
              <a:t>	</a:t>
            </a:r>
            <a:r>
              <a:rPr kumimoji="1" lang="ja-JP" altLang="en-US"/>
              <a:t>くみたてる</a:t>
            </a:r>
            <a:r>
              <a:rPr kumimoji="1" lang="en-US" altLang="ja-JP" dirty="0"/>
              <a:t>	</a:t>
            </a:r>
            <a:r>
              <a:rPr kumimoji="1" lang="en-US" altLang="ja-JP" sz="1200" b="0" i="0" dirty="0">
                <a:solidFill>
                  <a:schemeClr val="tx1"/>
                </a:solidFill>
                <a:latin typeface="Segoe UI Symbol" panose="020B0502040204020203" pitchFamily="34" charset="0"/>
              </a:rPr>
              <a:t>to assemble, to put together</a:t>
            </a:r>
            <a:r>
              <a:rPr kumimoji="1" lang="ja-JP" altLang="en-US" sz="1200" b="0" i="0">
                <a:solidFill>
                  <a:schemeClr val="tx1"/>
                </a:solidFill>
                <a:latin typeface="Segoe UI Symbol" panose="020B0502040204020203" pitchFamily="34" charset="0"/>
              </a:rPr>
              <a:t>　</a:t>
            </a:r>
            <a:r>
              <a:rPr kumimoji="1" lang="en-US" altLang="ja-JP" sz="1200" b="0" i="0" dirty="0">
                <a:solidFill>
                  <a:schemeClr val="tx1"/>
                </a:solidFill>
                <a:latin typeface="Segoe UI Symbol" panose="020B0502040204020203" pitchFamily="34" charset="0"/>
              </a:rPr>
              <a:t>	</a:t>
            </a:r>
            <a:r>
              <a:rPr kumimoji="1" lang="ja-JP" altLang="en-US" sz="1200">
                <a:latin typeface="Segoe UI Historic" panose="020B0502040204020203" pitchFamily="34" charset="0"/>
              </a:rPr>
              <a:t>このテーブルは自分で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組み立て</a:t>
            </a:r>
            <a:r>
              <a:rPr kumimoji="1" lang="ja-JP" altLang="en-US" sz="1200">
                <a:latin typeface="Segoe UI Historic" panose="020B0502040204020203" pitchFamily="34" charset="0"/>
              </a:rPr>
              <a:t>なければなりません。／この工場では車のエンジンを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組み立てて</a:t>
            </a:r>
            <a:r>
              <a:rPr kumimoji="1" lang="ja-JP" altLang="en-US" sz="1200">
                <a:latin typeface="Segoe UI Historic" panose="020B0502040204020203" pitchFamily="34" charset="0"/>
              </a:rPr>
              <a:t>います。</a:t>
            </a:r>
            <a:r>
              <a:rPr kumimoji="1" lang="en-US" altLang="ja-JP"/>
              <a:t>	</a:t>
            </a:r>
            <a:r>
              <a:rPr kumimoji="1" lang="en-US" altLang="ja-JP" dirty="0"/>
              <a:t>			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組み合わせ</a:t>
            </a:r>
            <a:r>
              <a:rPr kumimoji="1" lang="ja-JP" altLang="en-US">
                <a:solidFill>
                  <a:schemeClr val="tx1"/>
                </a:solidFill>
              </a:rPr>
              <a:t>	くみあわせ	</a:t>
            </a:r>
            <a:r>
              <a:rPr kumimoji="1" lang="en-US" altLang="ja-JP" sz="1200" b="0" i="0" dirty="0">
                <a:solidFill>
                  <a:schemeClr val="tx1"/>
                </a:solidFill>
                <a:latin typeface="Segoe UI Symbol" panose="020B0502040204020203" pitchFamily="34" charset="0"/>
              </a:rPr>
              <a:t>combination</a:t>
            </a:r>
            <a:r>
              <a:rPr kumimoji="1" lang="en-US" altLang="ja-JP" sz="1200" b="0" i="0" dirty="0">
                <a:latin typeface="Segoe UI Symbol" panose="020B0502040204020203" pitchFamily="34" charset="0"/>
                <a:ea typeface="Segoe UI Symbol" panose="020B0502040204020203" pitchFamily="34" charset="0"/>
              </a:rPr>
              <a:t>			</a:t>
            </a:r>
            <a:r>
              <a:rPr kumimoji="1" lang="ja-JP" altLang="en-US" sz="1200">
                <a:latin typeface="Segoe UI Historic" panose="020B0502040204020203" pitchFamily="34" charset="0"/>
              </a:rPr>
              <a:t>チョコとアイスの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組み合わせ</a:t>
            </a:r>
            <a:r>
              <a:rPr kumimoji="1" lang="ja-JP" altLang="en-US" sz="1200">
                <a:latin typeface="Segoe UI Historic" panose="020B0502040204020203" pitchFamily="34" charset="0"/>
              </a:rPr>
              <a:t>が一番好きです</a:t>
            </a:r>
            <a:r>
              <a:rPr kumimoji="1" lang="ja-JP" altLang="en-US"/>
              <a:t>。／赤とシルバーの</a:t>
            </a:r>
            <a:r>
              <a:rPr kumimoji="1" lang="ja-JP" altLang="en-US" b="1"/>
              <a:t>組み合わせ</a:t>
            </a:r>
            <a:r>
              <a:rPr kumimoji="1" lang="ja-JP" altLang="en-US"/>
              <a:t>が人気があります。</a:t>
            </a: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pc="-150"/>
              <a:t>組み合わせる</a:t>
            </a:r>
            <a:r>
              <a:rPr kumimoji="1" lang="en-US" altLang="ja-JP" spc="-150" dirty="0"/>
              <a:t>	</a:t>
            </a:r>
            <a:r>
              <a:rPr kumimoji="1" lang="ja-JP" altLang="en-US"/>
              <a:t>くみあわせる</a:t>
            </a:r>
            <a:r>
              <a:rPr kumimoji="1" lang="en-US" altLang="ja-JP" dirty="0"/>
              <a:t>	to combine A with B		</a:t>
            </a:r>
            <a:r>
              <a:rPr kumimoji="1" lang="ja-JP" altLang="en-US"/>
              <a:t>対面</a:t>
            </a:r>
            <a:r>
              <a:rPr kumimoji="1" lang="en-US" altLang="ja-JP" dirty="0"/>
              <a:t>(face to face)</a:t>
            </a:r>
            <a:r>
              <a:rPr kumimoji="1" lang="ja-JP" altLang="en-US"/>
              <a:t>とオンライン授業を</a:t>
            </a:r>
            <a:r>
              <a:rPr kumimoji="1" lang="ja-JP" altLang="en-US" b="1"/>
              <a:t>組み合わせる</a:t>
            </a:r>
            <a:r>
              <a:rPr kumimoji="1" lang="ja-JP" altLang="en-US"/>
              <a:t>。／はこを</a:t>
            </a:r>
            <a:r>
              <a:rPr kumimoji="1" lang="ja-JP" altLang="en-US" b="1"/>
              <a:t>組み合わせて</a:t>
            </a:r>
            <a:r>
              <a:rPr kumimoji="1" lang="ja-JP" altLang="en-US"/>
              <a:t>、つくえを作ります。</a:t>
            </a: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取り組む</a:t>
            </a:r>
            <a:r>
              <a:rPr kumimoji="1" lang="en-US" altLang="ja-JP" dirty="0"/>
              <a:t>	</a:t>
            </a:r>
            <a:r>
              <a:rPr kumimoji="1" lang="ja-JP" altLang="en-US"/>
              <a:t>とりくむ</a:t>
            </a:r>
            <a:r>
              <a:rPr kumimoji="1" lang="en-US" altLang="ja-JP" dirty="0"/>
              <a:t>	to work on			</a:t>
            </a:r>
            <a:r>
              <a:rPr kumimoji="1" lang="ja-JP" altLang="en-US"/>
              <a:t>がん</a:t>
            </a:r>
            <a:r>
              <a:rPr kumimoji="1" lang="en-US" altLang="ja-JP" dirty="0"/>
              <a:t>(cancer)</a:t>
            </a:r>
            <a:r>
              <a:rPr kumimoji="1" lang="ja-JP" altLang="en-US"/>
              <a:t>の研究に</a:t>
            </a:r>
            <a:r>
              <a:rPr kumimoji="1" lang="ja-JP" altLang="en-US" b="1"/>
              <a:t>取り組む</a:t>
            </a:r>
            <a:r>
              <a:rPr kumimoji="1" lang="ja-JP" altLang="en-US"/>
              <a:t>。／むずかしい問題に</a:t>
            </a:r>
            <a:r>
              <a:rPr kumimoji="1" lang="ja-JP" altLang="en-US" b="1"/>
              <a:t>取り組む</a:t>
            </a:r>
            <a:r>
              <a:rPr kumimoji="1" lang="ja-JP" altLang="en-US"/>
              <a:t>。</a:t>
            </a:r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454657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934643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468558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763271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197937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2022/9/7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142106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2022/9/7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231166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2022/9/7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747779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562339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362728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795929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08236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710069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4" y="3686555"/>
            <a:ext cx="11413490" cy="2806730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ボランティア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組織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をつくる。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弟は３年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２組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、妹は２年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３組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です。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ニュース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番組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を見ながら、朝食を食べます。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このテーブルは自分で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組み立て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なければなりません。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チョコとアイスの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組み合わせ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が一番好きです。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81459377"/>
              </p:ext>
            </p:extLst>
          </p:nvPr>
        </p:nvGraphicFramePr>
        <p:xfrm>
          <a:off x="634999" y="1539007"/>
          <a:ext cx="11176001" cy="201168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ソ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/>
                        <a:t>組織</a:t>
                      </a:r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		そしき	</a:t>
                      </a:r>
                      <a:r>
                        <a:rPr kumimoji="1" lang="en-US" altLang="ja-JP" sz="2400" b="0" i="0" dirty="0">
                          <a:latin typeface="Segoe UI Symbol" panose="020B0502040204020203" pitchFamily="34" charset="0"/>
                          <a:ea typeface="Segoe UI Symbol" panose="020B0502040204020203" pitchFamily="34" charset="0"/>
                        </a:rPr>
                        <a:t>organization</a:t>
                      </a: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くん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くみ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  <a:p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く</a:t>
                      </a:r>
                      <a:r>
                        <a:rPr kumimoji="1" lang="en-US" altLang="ja-JP" sz="2400" b="1" i="0" dirty="0">
                          <a:latin typeface="Segoe UI Historic" panose="020B0502040204020203" pitchFamily="34" charset="0"/>
                        </a:rPr>
                        <a:t>-</a:t>
                      </a:r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む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/>
                        <a:t>組</a:t>
                      </a:r>
                      <a:r>
                        <a:rPr kumimoji="1" lang="en-US" altLang="ja-JP" sz="2400" dirty="0"/>
                        <a:t>	</a:t>
                      </a:r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ja-JP" altLang="en-US" sz="2400"/>
                        <a:t>くみ</a:t>
                      </a:r>
                      <a:r>
                        <a:rPr kumimoji="1" lang="en-US" altLang="ja-JP" sz="2400" dirty="0"/>
                        <a:t>	</a:t>
                      </a:r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en-US" altLang="ja-JP" sz="2400" b="0" i="0" dirty="0">
                          <a:solidFill>
                            <a:schemeClr val="tx1"/>
                          </a:solidFill>
                          <a:latin typeface="Segoe UI Symbol" panose="020B0502040204020203" pitchFamily="34" charset="0"/>
                          <a:ea typeface="Segoe UI Symbol" panose="020B0502040204020203" pitchFamily="34" charset="0"/>
                        </a:rPr>
                        <a:t>class, group, set</a:t>
                      </a:r>
                      <a:endParaRPr kumimoji="1" lang="ja-JP" altLang="en-US" sz="2400" b="0" i="0">
                        <a:latin typeface="Segoe UI Symbol" panose="020B0502040204020203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/>
                        <a:t>番組</a:t>
                      </a:r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		ばんぐみ	</a:t>
                      </a:r>
                      <a:r>
                        <a:rPr kumimoji="1" lang="en-US" altLang="ja-JP" sz="2400" b="0" i="0" dirty="0">
                          <a:solidFill>
                            <a:schemeClr val="tx1"/>
                          </a:solidFill>
                          <a:latin typeface="Segoe UI Symbol" panose="020B0502040204020203" pitchFamily="34" charset="0"/>
                          <a:ea typeface="Segoe UI Symbol" panose="020B0502040204020203" pitchFamily="34" charset="0"/>
                        </a:rPr>
                        <a:t>TV program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/>
                        <a:t>組み立てる</a:t>
                      </a:r>
                      <a:r>
                        <a:rPr kumimoji="1" lang="en-US" altLang="ja-JP" sz="2400" dirty="0"/>
                        <a:t>	</a:t>
                      </a:r>
                      <a:r>
                        <a:rPr kumimoji="1" lang="ja-JP" altLang="en-US" sz="2400"/>
                        <a:t>くみたてる</a:t>
                      </a:r>
                      <a:r>
                        <a:rPr kumimoji="1" lang="en-US" altLang="ja-JP" sz="2400" dirty="0"/>
                        <a:t>	</a:t>
                      </a:r>
                      <a:r>
                        <a:rPr kumimoji="1" lang="en-US" altLang="ja-JP" sz="2400" b="0" i="0" dirty="0">
                          <a:solidFill>
                            <a:schemeClr val="tx1"/>
                          </a:solidFill>
                          <a:latin typeface="Segoe UI Symbol" panose="020B0502040204020203" pitchFamily="34" charset="0"/>
                        </a:rPr>
                        <a:t>to assemble, to put together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/>
                        <a:t>組み合わせ</a:t>
                      </a:r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	くみあわせ	</a:t>
                      </a:r>
                      <a:r>
                        <a:rPr kumimoji="1" lang="en-US" altLang="ja-JP" sz="2400" b="0" i="0" dirty="0">
                          <a:solidFill>
                            <a:schemeClr val="tx1"/>
                          </a:solidFill>
                          <a:latin typeface="Segoe UI Symbol" panose="020B0502040204020203" pitchFamily="34" charset="0"/>
                        </a:rPr>
                        <a:t>combination</a:t>
                      </a:r>
                      <a:endParaRPr kumimoji="1" lang="en-US" altLang="ja-JP" sz="2400" dirty="0"/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651764"/>
                  </a:ext>
                </a:extLst>
              </a:tr>
            </a:tbl>
          </a:graphicData>
        </a:graphic>
      </p:graphicFrame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D8E05589-CF39-DC4B-84C2-1B2DB84C1E47}"/>
              </a:ext>
            </a:extLst>
          </p:cNvPr>
          <p:cNvSpPr txBox="1"/>
          <p:nvPr/>
        </p:nvSpPr>
        <p:spPr>
          <a:xfrm>
            <a:off x="1823998" y="615317"/>
            <a:ext cx="276787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游ゴシック"/>
                <a:cs typeface="+mn-cs"/>
              </a:rPr>
              <a:t>organize, assemble</a:t>
            </a: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CF118852-A949-6748-8F23-358723F013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999" y="317393"/>
            <a:ext cx="990601" cy="990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6746242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384</Words>
  <Application>Microsoft Macintosh PowerPoint</Application>
  <PresentationFormat>ワイド画面</PresentationFormat>
  <Paragraphs>36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7</cp:revision>
  <dcterms:created xsi:type="dcterms:W3CDTF">2022-08-22T00:58:58Z</dcterms:created>
  <dcterms:modified xsi:type="dcterms:W3CDTF">2022-09-06T23:46:34Z</dcterms:modified>
</cp:coreProperties>
</file>