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7551"/>
  </p:normalViewPr>
  <p:slideViewPr>
    <p:cSldViewPr snapToGrid="0">
      <p:cViewPr varScale="1">
        <p:scale>
          <a:sx n="57" d="100"/>
          <a:sy n="57" d="100"/>
        </p:scale>
        <p:origin x="3200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B64A31-BE68-194B-9082-8CD841FAE83A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AF59A-2D15-0F44-94ED-7A18CA6701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3241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得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得意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意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所得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N1	 〔</a:t>
            </a:r>
            <a:r>
              <a:rPr kumimoji="1" lang="ja-JP" altLang="en-US">
                <a:latin typeface="+mn-lt"/>
              </a:rPr>
              <a:t>所</a:t>
            </a:r>
            <a:r>
              <a:rPr kumimoji="1" lang="en-US" altLang="ja-JP"/>
              <a:t>〕N4</a:t>
            </a:r>
            <a:r>
              <a:rPr kumimoji="1" lang="en-US" altLang="ja-JP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説得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N1	 〔</a:t>
            </a:r>
            <a:r>
              <a:rPr kumimoji="1" lang="ja-JP" altLang="en-US">
                <a:latin typeface="+mn-lt"/>
              </a:rPr>
              <a:t>説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納得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納</a:t>
            </a:r>
            <a:r>
              <a:rPr kumimoji="1" lang="en-US" altLang="ja-JP" dirty="0"/>
              <a:t>〕N1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得る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得意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とくい</a:t>
            </a:r>
            <a:r>
              <a:rPr kumimoji="1" lang="en-US" altLang="ja-JP" dirty="0">
                <a:latin typeface="+mn-lt"/>
              </a:rPr>
              <a:t>	be good at, proud	</a:t>
            </a:r>
            <a:r>
              <a:rPr kumimoji="1" lang="ja-JP" altLang="en-US" b="1">
                <a:latin typeface="+mn-lt"/>
              </a:rPr>
              <a:t>得意</a:t>
            </a:r>
            <a:r>
              <a:rPr kumimoji="1" lang="ja-JP" altLang="en-US">
                <a:latin typeface="+mn-lt"/>
              </a:rPr>
              <a:t>な科目は何ですか。／</a:t>
            </a:r>
            <a:r>
              <a:rPr kumimoji="1" lang="ja-JP" altLang="en-US" b="1">
                <a:latin typeface="+mn-lt"/>
              </a:rPr>
              <a:t>得意</a:t>
            </a:r>
            <a:r>
              <a:rPr kumimoji="1" lang="ja-JP" altLang="en-US">
                <a:latin typeface="+mn-lt"/>
              </a:rPr>
              <a:t>な料理は何ですか。／書道が</a:t>
            </a:r>
            <a:r>
              <a:rPr kumimoji="1" lang="ja-JP" altLang="en-US" b="1">
                <a:latin typeface="+mn-lt"/>
              </a:rPr>
              <a:t>得意</a:t>
            </a:r>
            <a:r>
              <a:rPr kumimoji="1" lang="ja-JP" altLang="en-US">
                <a:latin typeface="+mn-lt"/>
              </a:rPr>
              <a:t>な人、いませんか。／小学生のころ、算数が</a:t>
            </a:r>
            <a:r>
              <a:rPr kumimoji="1" lang="ja-JP" altLang="en-US" b="1">
                <a:latin typeface="+mn-lt"/>
              </a:rPr>
              <a:t>得意</a:t>
            </a:r>
            <a:r>
              <a:rPr kumimoji="1" lang="ja-JP" altLang="en-US">
                <a:latin typeface="+mn-lt"/>
              </a:rPr>
              <a:t>でした。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所得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しょとく</a:t>
            </a:r>
            <a:r>
              <a:rPr kumimoji="1" lang="en-US" altLang="ja-JP" dirty="0">
                <a:latin typeface="+mn-lt"/>
              </a:rPr>
              <a:t>	income		</a:t>
            </a:r>
            <a:r>
              <a:rPr kumimoji="1" lang="ja-JP" altLang="en-US">
                <a:latin typeface="+mn-lt"/>
              </a:rPr>
              <a:t>大卒社員の年間</a:t>
            </a:r>
            <a:r>
              <a:rPr kumimoji="1" lang="ja-JP" altLang="en-US" b="1">
                <a:latin typeface="+mn-lt"/>
              </a:rPr>
              <a:t>所得</a:t>
            </a:r>
            <a:r>
              <a:rPr kumimoji="1" lang="ja-JP" altLang="en-US">
                <a:latin typeface="+mn-lt"/>
              </a:rPr>
              <a:t>はどのぐらいですか。／</a:t>
            </a:r>
            <a:r>
              <a:rPr kumimoji="1" lang="ja-JP" altLang="en-US" b="1">
                <a:latin typeface="+mn-lt"/>
              </a:rPr>
              <a:t>所得</a:t>
            </a:r>
            <a:r>
              <a:rPr kumimoji="1" lang="ja-JP" altLang="en-US">
                <a:latin typeface="+mn-lt"/>
              </a:rPr>
              <a:t>が</a:t>
            </a:r>
            <a:r>
              <a:rPr kumimoji="1" lang="en-US" altLang="ja-JP" dirty="0">
                <a:latin typeface="+mn-lt"/>
              </a:rPr>
              <a:t>500</a:t>
            </a:r>
            <a:r>
              <a:rPr kumimoji="1" lang="ja-JP" altLang="en-US">
                <a:latin typeface="+mn-lt"/>
              </a:rPr>
              <a:t>万円以上の方は利用できません。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説得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せっとく</a:t>
            </a:r>
            <a:r>
              <a:rPr kumimoji="1" lang="en-US" altLang="ja-JP" dirty="0">
                <a:latin typeface="+mn-lt"/>
              </a:rPr>
              <a:t>	persuade		</a:t>
            </a:r>
            <a:r>
              <a:rPr kumimoji="1" lang="ja-JP" altLang="en-US">
                <a:latin typeface="+mn-lt"/>
              </a:rPr>
              <a:t>両親を</a:t>
            </a:r>
            <a:r>
              <a:rPr kumimoji="1" lang="ja-JP" altLang="en-US" b="1">
                <a:latin typeface="+mn-lt"/>
              </a:rPr>
              <a:t>説得</a:t>
            </a:r>
            <a:r>
              <a:rPr kumimoji="1" lang="ja-JP" altLang="en-US">
                <a:latin typeface="+mn-lt"/>
              </a:rPr>
              <a:t>して、日本に留学しました。／兄は</a:t>
            </a:r>
            <a:r>
              <a:rPr kumimoji="1" lang="ja-JP" altLang="en-US" b="1">
                <a:latin typeface="+mn-lt"/>
              </a:rPr>
              <a:t>説得</a:t>
            </a:r>
            <a:r>
              <a:rPr kumimoji="1" lang="ja-JP" altLang="en-US">
                <a:latin typeface="+mn-lt"/>
              </a:rPr>
              <a:t>してくれたけど、だめだった。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納得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なっとく</a:t>
            </a:r>
            <a:r>
              <a:rPr kumimoji="1" lang="en-US" altLang="ja-JP" dirty="0">
                <a:latin typeface="+mn-lt"/>
              </a:rPr>
              <a:t>	consent, understanding	</a:t>
            </a:r>
            <a:r>
              <a:rPr kumimoji="1" lang="ja-JP" altLang="en-US">
                <a:latin typeface="+mn-lt"/>
              </a:rPr>
              <a:t>あのホテルは高いけど、</a:t>
            </a:r>
            <a:r>
              <a:rPr kumimoji="1" lang="ja-JP" altLang="en-US" b="1">
                <a:latin typeface="+mn-lt"/>
              </a:rPr>
              <a:t>納得</a:t>
            </a:r>
            <a:r>
              <a:rPr kumimoji="1" lang="ja-JP" altLang="en-US">
                <a:latin typeface="+mn-lt"/>
              </a:rPr>
              <a:t>のサービスが受けられる。／説明を聞いても</a:t>
            </a:r>
            <a:r>
              <a:rPr kumimoji="1" lang="ja-JP" altLang="en-US" b="1">
                <a:latin typeface="+mn-lt"/>
              </a:rPr>
              <a:t>納得</a:t>
            </a:r>
            <a:r>
              <a:rPr kumimoji="1" lang="ja-JP" altLang="en-US">
                <a:latin typeface="+mn-lt"/>
              </a:rPr>
              <a:t>できなかった。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得る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える</a:t>
            </a:r>
            <a:r>
              <a:rPr kumimoji="1" lang="en-US" altLang="ja-JP" dirty="0">
                <a:latin typeface="+mn-lt"/>
              </a:rPr>
              <a:t>	to get, to gain, to acquire	</a:t>
            </a:r>
            <a:r>
              <a:rPr kumimoji="1" lang="ja-JP" altLang="en-US">
                <a:latin typeface="+mn-lt"/>
              </a:rPr>
              <a:t>インターネットで</a:t>
            </a:r>
            <a:r>
              <a:rPr kumimoji="1" lang="ja-JP" altLang="en-US" b="1">
                <a:latin typeface="+mn-lt"/>
              </a:rPr>
              <a:t>得た</a:t>
            </a:r>
            <a:r>
              <a:rPr kumimoji="1" lang="ja-JP" altLang="en-US">
                <a:latin typeface="+mn-lt"/>
              </a:rPr>
              <a:t>情報には注意が必要だ。／大会で３位になり、留学する機会を</a:t>
            </a:r>
            <a:r>
              <a:rPr kumimoji="1" lang="ja-JP" altLang="en-US" b="1">
                <a:latin typeface="+mn-lt"/>
              </a:rPr>
              <a:t>得ました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6307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9495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8279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2659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8077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1147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3375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3970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0031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3596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4611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2631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044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小学生のころ、算数が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得意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大卒社員の年間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所得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はどのぐらいですか。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両親を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説得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して、日本に留学しました。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インターネットで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情報には注意が必要だ。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acquire, gain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トク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得意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な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とくい</a:t>
                      </a:r>
                      <a:r>
                        <a:rPr kumimoji="1" lang="en-US" altLang="ja-JP" sz="2400" dirty="0">
                          <a:latin typeface="+mn-lt"/>
                        </a:rPr>
                        <a:t>	be good at, proud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所得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しょとく</a:t>
                      </a:r>
                      <a:r>
                        <a:rPr kumimoji="1" lang="en-US" altLang="ja-JP" sz="2400" dirty="0">
                          <a:latin typeface="+mn-lt"/>
                        </a:rPr>
                        <a:t>	income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説得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せっとく</a:t>
                      </a:r>
                      <a:r>
                        <a:rPr kumimoji="1" lang="en-US" altLang="ja-JP" sz="2400" dirty="0">
                          <a:latin typeface="+mn-lt"/>
                        </a:rPr>
                        <a:t>	persuade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え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得る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える</a:t>
                      </a:r>
                      <a:r>
                        <a:rPr kumimoji="1" lang="en-US" altLang="ja-JP" sz="2400" dirty="0">
                          <a:latin typeface="+mn-lt"/>
                        </a:rPr>
                        <a:t>		to get, to gain, to acquire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3986B1AB-78BE-A344-B3E5-7FA9ECF89F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359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30765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321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2022-09-15T00:43:09Z</dcterms:created>
  <dcterms:modified xsi:type="dcterms:W3CDTF">2022-09-15T00:44:10Z</dcterms:modified>
</cp:coreProperties>
</file>