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3"/>
  </p:notesMasterIdLst>
  <p:sldIdLst>
    <p:sldId id="290" r:id="rId2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1"/>
    <p:restoredTop sz="61224"/>
  </p:normalViewPr>
  <p:slideViewPr>
    <p:cSldViewPr snapToGrid="0">
      <p:cViewPr varScale="1">
        <p:scale>
          <a:sx n="75" d="100"/>
          <a:sy n="75" d="100"/>
        </p:scale>
        <p:origin x="2504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01C8637-B358-0D41-B11C-5DDF6C2453F7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6BFBD50-CC8C-EE44-9980-5D79FBBA438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4004718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baseline="0" dirty="0"/>
              <a:t>〔</a:t>
            </a:r>
            <a:r>
              <a:rPr kumimoji="1" lang="ja-JP" altLang="en-US" baseline="0"/>
              <a:t>誌</a:t>
            </a:r>
            <a:r>
              <a:rPr kumimoji="1" lang="en-US" altLang="ja-JP" baseline="0" dirty="0"/>
              <a:t>〕N2N3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b="0" u="sng" dirty="0"/>
              <a:t>JLPT	&lt;</a:t>
            </a:r>
            <a:r>
              <a:rPr kumimoji="1" lang="ja-JP" altLang="en-US" b="0" u="sng"/>
              <a:t>語彙</a:t>
            </a:r>
            <a:r>
              <a:rPr kumimoji="1" lang="en-US" altLang="ja-JP" b="0" u="sng" dirty="0"/>
              <a:t>&gt;	&lt;</a:t>
            </a:r>
            <a:r>
              <a:rPr kumimoji="1" lang="ja-JP" altLang="en-US" b="0" u="sng"/>
              <a:t>文字</a:t>
            </a:r>
            <a:r>
              <a:rPr kumimoji="1" lang="en-US" altLang="ja-JP" b="0" u="sng" dirty="0"/>
              <a:t>&gt;</a:t>
            </a:r>
            <a:r>
              <a:rPr kumimoji="1" lang="ja-JP" altLang="en-US" b="0" u="none"/>
              <a:t>　</a:t>
            </a:r>
            <a:endParaRPr kumimoji="1" lang="en-US" altLang="ja-JP" b="0" u="none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>
                <a:latin typeface="+mn-lt"/>
              </a:rPr>
              <a:t>雑誌</a:t>
            </a:r>
            <a:r>
              <a:rPr kumimoji="1" lang="en-US" altLang="ja-JP" baseline="0" dirty="0"/>
              <a:t>	N5	 〔</a:t>
            </a:r>
            <a:r>
              <a:rPr kumimoji="1" lang="ja-JP" altLang="en-US" baseline="0">
                <a:latin typeface="+mn-lt"/>
              </a:rPr>
              <a:t>雑</a:t>
            </a:r>
            <a:r>
              <a:rPr kumimoji="1" lang="en-US" altLang="ja-JP" baseline="0" dirty="0"/>
              <a:t>〕N2N3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/>
              <a:t>日誌</a:t>
            </a:r>
            <a:r>
              <a:rPr kumimoji="1" lang="en-US" altLang="ja-JP" baseline="0" dirty="0"/>
              <a:t>	</a:t>
            </a:r>
            <a:r>
              <a:rPr kumimoji="1" lang="ja-JP" altLang="en-US" baseline="0"/>
              <a:t>級外</a:t>
            </a:r>
            <a:r>
              <a:rPr kumimoji="1" lang="en-US" altLang="ja-JP" baseline="0" dirty="0"/>
              <a:t>	 〔</a:t>
            </a:r>
            <a:r>
              <a:rPr kumimoji="1" lang="ja-JP" altLang="en-US" baseline="0"/>
              <a:t>日</a:t>
            </a:r>
            <a:r>
              <a:rPr kumimoji="1" lang="en-US" altLang="ja-JP" baseline="0" dirty="0"/>
              <a:t>〕N5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/>
              <a:t>週刊誌</a:t>
            </a:r>
            <a:r>
              <a:rPr kumimoji="1" lang="en-US" altLang="ja-JP" baseline="0" dirty="0"/>
              <a:t>	</a:t>
            </a:r>
            <a:r>
              <a:rPr kumimoji="1" lang="ja-JP" altLang="en-US" baseline="0"/>
              <a:t>級外</a:t>
            </a:r>
            <a:r>
              <a:rPr kumimoji="1" lang="en-US" altLang="ja-JP" baseline="0" dirty="0"/>
              <a:t>	 〔</a:t>
            </a:r>
            <a:r>
              <a:rPr kumimoji="1" lang="ja-JP" altLang="en-US" baseline="0"/>
              <a:t>週</a:t>
            </a:r>
            <a:r>
              <a:rPr kumimoji="1" lang="en-US" altLang="ja-JP" baseline="0" dirty="0"/>
              <a:t>〕N4</a:t>
            </a:r>
            <a:r>
              <a:rPr kumimoji="1" lang="ja-JP" altLang="en-US" baseline="0"/>
              <a:t>、</a:t>
            </a:r>
            <a:r>
              <a:rPr kumimoji="1" lang="en-US" altLang="ja-JP" baseline="0" dirty="0"/>
              <a:t>〔</a:t>
            </a:r>
            <a:r>
              <a:rPr kumimoji="1" lang="ja-JP" altLang="en-US" baseline="0"/>
              <a:t>刊</a:t>
            </a:r>
            <a:r>
              <a:rPr kumimoji="1" lang="en-US" altLang="ja-JP" baseline="0" dirty="0"/>
              <a:t>〕N2N3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ja-JP" baseline="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dirty="0"/>
              <a:t>-----------------------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>
                <a:latin typeface="+mn-lt"/>
              </a:rPr>
              <a:t>雑誌</a:t>
            </a:r>
            <a:r>
              <a:rPr kumimoji="1" lang="en-US" altLang="ja-JP" baseline="0" dirty="0"/>
              <a:t>	</a:t>
            </a:r>
            <a:r>
              <a:rPr kumimoji="1" lang="ja-JP" altLang="en-US" baseline="0"/>
              <a:t>ざっし</a:t>
            </a:r>
            <a:r>
              <a:rPr kumimoji="1" lang="en-US" altLang="ja-JP" baseline="0" dirty="0"/>
              <a:t>	magazine		</a:t>
            </a:r>
            <a:r>
              <a:rPr kumimoji="1" lang="ja-JP" altLang="en-US" baseline="0"/>
              <a:t>この</a:t>
            </a:r>
            <a:r>
              <a:rPr kumimoji="1" lang="ja-JP" altLang="en-US" b="1" baseline="0"/>
              <a:t>雑誌</a:t>
            </a:r>
            <a:r>
              <a:rPr kumimoji="1" lang="ja-JP" altLang="en-US" baseline="0"/>
              <a:t>は、毎月</a:t>
            </a:r>
            <a:r>
              <a:rPr kumimoji="1" lang="en-US" altLang="ja-JP" baseline="0" dirty="0"/>
              <a:t>10</a:t>
            </a:r>
            <a:r>
              <a:rPr kumimoji="1" lang="ja-JP" altLang="en-US" baseline="0"/>
              <a:t>日に発売されます。／</a:t>
            </a:r>
            <a:r>
              <a:rPr kumimoji="1" lang="ja-JP" altLang="en-US" b="1" baseline="0"/>
              <a:t>雑誌</a:t>
            </a:r>
            <a:r>
              <a:rPr kumimoji="1" lang="ja-JP" altLang="en-US" baseline="0"/>
              <a:t>の貸し出しはできません。</a:t>
            </a:r>
            <a:endParaRPr kumimoji="1" lang="en-US" altLang="ja-JP" baseline="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>
                <a:solidFill>
                  <a:schemeClr val="tx1"/>
                </a:solidFill>
              </a:rPr>
              <a:t>日誌</a:t>
            </a:r>
            <a:r>
              <a:rPr kumimoji="1" lang="en-US" altLang="ja-JP" baseline="0" dirty="0">
                <a:solidFill>
                  <a:schemeClr val="tx1"/>
                </a:solidFill>
              </a:rPr>
              <a:t>	</a:t>
            </a:r>
            <a:r>
              <a:rPr kumimoji="1" lang="ja-JP" altLang="en-US" baseline="0">
                <a:solidFill>
                  <a:schemeClr val="tx1"/>
                </a:solidFill>
              </a:rPr>
              <a:t>にっし</a:t>
            </a:r>
            <a:r>
              <a:rPr kumimoji="1" lang="en-US" altLang="ja-JP" baseline="0" dirty="0">
                <a:solidFill>
                  <a:schemeClr val="tx1"/>
                </a:solidFill>
              </a:rPr>
              <a:t>	dairy record		</a:t>
            </a:r>
            <a:r>
              <a:rPr kumimoji="1" lang="ja-JP" altLang="en-US" baseline="0">
                <a:solidFill>
                  <a:schemeClr val="tx1"/>
                </a:solidFill>
              </a:rPr>
              <a:t>実習</a:t>
            </a:r>
            <a:r>
              <a:rPr kumimoji="1" lang="en-US" altLang="ja-JP" baseline="0" dirty="0">
                <a:solidFill>
                  <a:schemeClr val="tx1"/>
                </a:solidFill>
              </a:rPr>
              <a:t>(</a:t>
            </a:r>
            <a:r>
              <a:rPr kumimoji="1" lang="ja-JP" altLang="en-US" baseline="0">
                <a:solidFill>
                  <a:schemeClr val="tx1"/>
                </a:solidFill>
              </a:rPr>
              <a:t>じっしゅう</a:t>
            </a:r>
            <a:r>
              <a:rPr kumimoji="1" lang="en-US" altLang="ja-JP" baseline="0" dirty="0">
                <a:solidFill>
                  <a:schemeClr val="tx1"/>
                </a:solidFill>
              </a:rPr>
              <a:t>)</a:t>
            </a:r>
            <a:r>
              <a:rPr kumimoji="1" lang="ja-JP" altLang="en-US" baseline="0">
                <a:solidFill>
                  <a:schemeClr val="tx1"/>
                </a:solidFill>
              </a:rPr>
              <a:t>中は</a:t>
            </a:r>
            <a:r>
              <a:rPr kumimoji="1" lang="ja-JP" altLang="en-US" b="1" baseline="0">
                <a:solidFill>
                  <a:schemeClr val="tx1"/>
                </a:solidFill>
              </a:rPr>
              <a:t>日誌</a:t>
            </a:r>
            <a:r>
              <a:rPr kumimoji="1" lang="ja-JP" altLang="en-US" baseline="0">
                <a:solidFill>
                  <a:schemeClr val="tx1"/>
                </a:solidFill>
              </a:rPr>
              <a:t>を書かなければなりません。</a:t>
            </a:r>
            <a:r>
              <a:rPr kumimoji="1" lang="ja-JP" altLang="en-US" baseline="0"/>
              <a:t>／</a:t>
            </a:r>
            <a:r>
              <a:rPr kumimoji="1" lang="ja-JP" altLang="en-US" b="1" baseline="0"/>
              <a:t>日誌</a:t>
            </a:r>
            <a:r>
              <a:rPr kumimoji="1" lang="ja-JP" altLang="en-US" baseline="0"/>
              <a:t>を見ると、その日は</a:t>
            </a:r>
            <a:r>
              <a:rPr kumimoji="1" lang="en-US" altLang="ja-JP" baseline="0" dirty="0"/>
              <a:t>19</a:t>
            </a:r>
            <a:r>
              <a:rPr kumimoji="1" lang="ja-JP" altLang="en-US" baseline="0"/>
              <a:t>時ごろまで練習</a:t>
            </a:r>
            <a:r>
              <a:rPr kumimoji="1" lang="en-US" altLang="ja-JP" baseline="0" dirty="0"/>
              <a:t>(</a:t>
            </a:r>
            <a:r>
              <a:rPr kumimoji="1" lang="ja-JP" altLang="en-US" baseline="0"/>
              <a:t>れんしゅう</a:t>
            </a:r>
            <a:r>
              <a:rPr kumimoji="1" lang="en-US" altLang="ja-JP" baseline="0" dirty="0"/>
              <a:t>)</a:t>
            </a:r>
            <a:r>
              <a:rPr kumimoji="1" lang="ja-JP" altLang="en-US" baseline="0"/>
              <a:t>したようです。</a:t>
            </a:r>
            <a:endParaRPr kumimoji="1" lang="en-US" altLang="ja-JP" baseline="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>
                <a:solidFill>
                  <a:schemeClr val="tx1"/>
                </a:solidFill>
              </a:rPr>
              <a:t>週刊誌</a:t>
            </a:r>
            <a:r>
              <a:rPr kumimoji="1" lang="en-US" altLang="ja-JP" baseline="0" dirty="0">
                <a:solidFill>
                  <a:schemeClr val="tx1"/>
                </a:solidFill>
              </a:rPr>
              <a:t>	</a:t>
            </a:r>
            <a:r>
              <a:rPr kumimoji="1" lang="ja-JP" altLang="en-US" baseline="0">
                <a:solidFill>
                  <a:schemeClr val="tx1"/>
                </a:solidFill>
              </a:rPr>
              <a:t>しゅうかんし</a:t>
            </a:r>
            <a:r>
              <a:rPr kumimoji="1" lang="en-US" altLang="ja-JP" baseline="0" dirty="0">
                <a:solidFill>
                  <a:schemeClr val="tx1"/>
                </a:solidFill>
              </a:rPr>
              <a:t>	weekly magazine	</a:t>
            </a:r>
            <a:r>
              <a:rPr kumimoji="1" lang="ja-JP" altLang="en-US" baseline="0">
                <a:solidFill>
                  <a:schemeClr val="tx1"/>
                </a:solidFill>
              </a:rPr>
              <a:t>今週発売の</a:t>
            </a:r>
            <a:r>
              <a:rPr kumimoji="1" lang="ja-JP" altLang="en-US" b="1" baseline="0">
                <a:solidFill>
                  <a:schemeClr val="tx1"/>
                </a:solidFill>
              </a:rPr>
              <a:t>週刊誌</a:t>
            </a:r>
            <a:r>
              <a:rPr kumimoji="1" lang="ja-JP" altLang="en-US" baseline="0">
                <a:solidFill>
                  <a:schemeClr val="tx1"/>
                </a:solidFill>
              </a:rPr>
              <a:t>に記事が出ているそうです。</a:t>
            </a:r>
            <a:r>
              <a:rPr kumimoji="1" lang="ja-JP" altLang="en-US" baseline="0"/>
              <a:t>／そ</a:t>
            </a:r>
            <a:r>
              <a:rPr kumimoji="1" lang="ja-JP" altLang="en-US" baseline="0">
                <a:solidFill>
                  <a:schemeClr val="tx1"/>
                </a:solidFill>
              </a:rPr>
              <a:t>の</a:t>
            </a:r>
            <a:r>
              <a:rPr kumimoji="1" lang="ja-JP" altLang="en-US" b="1" baseline="0">
                <a:solidFill>
                  <a:schemeClr val="tx1"/>
                </a:solidFill>
              </a:rPr>
              <a:t>週刊誌</a:t>
            </a:r>
            <a:r>
              <a:rPr kumimoji="1" lang="ja-JP" altLang="en-US" b="0" baseline="0">
                <a:solidFill>
                  <a:schemeClr val="tx1"/>
                </a:solidFill>
              </a:rPr>
              <a:t>はコンビニで買えますよ。</a:t>
            </a:r>
            <a:endParaRPr kumimoji="1" lang="en-US" altLang="ja-JP" baseline="0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E0EAAE-C9D7-6842-85B4-9D8E2313D1BF}" type="slidenum">
              <a:rPr kumimoji="1" lang="ja-JP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1" lang="ja-JP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2285664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 baseline="0">
                <a:latin typeface="Segoe UI Symbol" panose="020B0502040204020203" pitchFamily="34" charset="0"/>
                <a:ea typeface="游ゴシック" panose="020B0400000000000000" pitchFamily="34" charset="-128"/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333277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5486067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4740476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222239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0596331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2621689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5227491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7766410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4154178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1322103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56307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pct30">
          <a:fgClr>
            <a:schemeClr val="bg2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 dirty="0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 dirty="0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 dirty="0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 dirty="0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2479D676-ED26-A642-B5FB-ED86418C307C}" type="datetimeFigureOut">
              <a:rPr kumimoji="1" lang="ja-JP" altLang="en-US" smtClean="0"/>
              <a:pPr/>
              <a:t>2022/9/15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C3C87048-373B-844D-B0FE-C2F5F8D587F3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980625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66B75C36-D18E-BC40-A497-4CB512FF2125}"/>
              </a:ext>
            </a:extLst>
          </p:cNvPr>
          <p:cNvSpPr txBox="1"/>
          <p:nvPr/>
        </p:nvSpPr>
        <p:spPr>
          <a:xfrm>
            <a:off x="516254" y="3673074"/>
            <a:ext cx="11413490" cy="1698735"/>
          </a:xfrm>
          <a:prstGeom prst="rect">
            <a:avLst/>
          </a:prstGeom>
          <a:noFill/>
          <a:ln w="25400" cmpd="sng">
            <a:noFill/>
          </a:ln>
        </p:spPr>
        <p:txBody>
          <a:bodyPr wrap="square" rtlCol="0">
            <a:spAutoFit/>
          </a:bodyPr>
          <a:lstStyle/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この</a:t>
            </a: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雑誌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は、毎月</a:t>
            </a: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10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日に発売されます。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日誌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を見ると、その日は</a:t>
            </a: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19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時ごろまで練習</a:t>
            </a: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(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れんしゅう</a:t>
            </a: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)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したようです。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その</a:t>
            </a: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週刊誌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はコンビニで買えますよ。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Historic" panose="020B0502040204020203" pitchFamily="34" charset="0"/>
              <a:ea typeface="游ゴシック"/>
              <a:cs typeface="+mn-cs"/>
            </a:endParaRPr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1B15A192-D111-E347-BB61-D81B09C10942}"/>
              </a:ext>
            </a:extLst>
          </p:cNvPr>
          <p:cNvSpPr txBox="1"/>
          <p:nvPr/>
        </p:nvSpPr>
        <p:spPr>
          <a:xfrm>
            <a:off x="1823998" y="615317"/>
            <a:ext cx="251940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 panose="020B0502040204020203" pitchFamily="34" charset="0"/>
                <a:ea typeface="游ゴシック"/>
                <a:cs typeface="+mn-cs"/>
              </a:rPr>
              <a:t>magazine, record</a:t>
            </a:r>
            <a:endParaRPr kumimoji="1" lang="ja-JP" altLang="en-US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 panose="020B0502040204020203" pitchFamily="34" charset="0"/>
              <a:ea typeface="游ゴシック"/>
              <a:cs typeface="+mn-cs"/>
            </a:endParaRPr>
          </a:p>
        </p:txBody>
      </p:sp>
      <p:graphicFrame>
        <p:nvGraphicFramePr>
          <p:cNvPr id="3" name="表 4">
            <a:extLst>
              <a:ext uri="{FF2B5EF4-FFF2-40B4-BE49-F238E27FC236}">
                <a16:creationId xmlns:a16="http://schemas.microsoft.com/office/drawing/2014/main" id="{282B084F-5293-1D41-8BA8-7F05A0859D5F}"/>
              </a:ext>
            </a:extLst>
          </p:cNvPr>
          <p:cNvGraphicFramePr>
            <a:graphicFrameLocks noGrp="1"/>
          </p:cNvGraphicFramePr>
          <p:nvPr/>
        </p:nvGraphicFramePr>
        <p:xfrm>
          <a:off x="634999" y="1539007"/>
          <a:ext cx="11176001" cy="1188720"/>
        </p:xfrm>
        <a:graphic>
          <a:graphicData uri="http://schemas.openxmlformats.org/drawingml/2006/table">
            <a:tbl>
              <a:tblPr firstRow="1">
                <a:tableStyleId>{2D5ABB26-0587-4C30-8999-92F81FD0307C}</a:tableStyleId>
              </a:tblPr>
              <a:tblGrid>
                <a:gridCol w="863601">
                  <a:extLst>
                    <a:ext uri="{9D8B030D-6E8A-4147-A177-3AD203B41FA5}">
                      <a16:colId xmlns:a16="http://schemas.microsoft.com/office/drawing/2014/main" val="401987468"/>
                    </a:ext>
                  </a:extLst>
                </a:gridCol>
                <a:gridCol w="1815535">
                  <a:extLst>
                    <a:ext uri="{9D8B030D-6E8A-4147-A177-3AD203B41FA5}">
                      <a16:colId xmlns:a16="http://schemas.microsoft.com/office/drawing/2014/main" val="3395073430"/>
                    </a:ext>
                  </a:extLst>
                </a:gridCol>
                <a:gridCol w="8496865">
                  <a:extLst>
                    <a:ext uri="{9D8B030D-6E8A-4147-A177-3AD203B41FA5}">
                      <a16:colId xmlns:a16="http://schemas.microsoft.com/office/drawing/2014/main" val="3587600075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solidFill>
                            <a:schemeClr val="bg1"/>
                          </a:solidFill>
                          <a:latin typeface="Segoe UI Historic" panose="020B0502040204020203" pitchFamily="34" charset="0"/>
                        </a:rPr>
                        <a:t>オン</a:t>
                      </a:r>
                      <a:endParaRPr kumimoji="1" lang="en-US" altLang="ja-JP" sz="2400" b="1" i="0" dirty="0">
                        <a:solidFill>
                          <a:schemeClr val="bg1"/>
                        </a:solidFill>
                        <a:latin typeface="Segoe UI Historic" panose="020B0502040204020203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latin typeface="Segoe UI Historic" panose="020B0502040204020203" pitchFamily="34" charset="0"/>
                        </a:rPr>
                        <a:t>シ</a:t>
                      </a:r>
                    </a:p>
                  </a:txBody>
                  <a:tcP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 baseline="0">
                          <a:latin typeface="+mn-lt"/>
                        </a:rPr>
                        <a:t>雑誌</a:t>
                      </a:r>
                      <a:r>
                        <a:rPr kumimoji="1" lang="en-US" altLang="ja-JP" sz="2400" baseline="0" dirty="0"/>
                        <a:t>	</a:t>
                      </a:r>
                      <a:r>
                        <a:rPr kumimoji="1" lang="en-US" altLang="ja-JP" sz="2400" baseline="0" dirty="0">
                          <a:solidFill>
                            <a:schemeClr val="tx1"/>
                          </a:solidFill>
                        </a:rPr>
                        <a:t>	</a:t>
                      </a:r>
                      <a:r>
                        <a:rPr kumimoji="1" lang="ja-JP" altLang="en-US" sz="2400" baseline="0"/>
                        <a:t>ざっし</a:t>
                      </a:r>
                      <a:r>
                        <a:rPr kumimoji="1" lang="en-US" altLang="ja-JP" sz="2400" baseline="0" dirty="0"/>
                        <a:t>	</a:t>
                      </a:r>
                      <a:r>
                        <a:rPr kumimoji="1" lang="en-US" altLang="ja-JP" sz="2400" baseline="0" dirty="0">
                          <a:solidFill>
                            <a:schemeClr val="tx1"/>
                          </a:solidFill>
                        </a:rPr>
                        <a:t>	</a:t>
                      </a:r>
                      <a:r>
                        <a:rPr kumimoji="1" lang="en-US" altLang="ja-JP" sz="2400" baseline="0" dirty="0"/>
                        <a:t>magazine</a:t>
                      </a:r>
                    </a:p>
                    <a:p>
                      <a:r>
                        <a:rPr kumimoji="1" lang="ja-JP" altLang="en-US" sz="2400" baseline="0">
                          <a:solidFill>
                            <a:schemeClr val="tx1"/>
                          </a:solidFill>
                        </a:rPr>
                        <a:t>日誌</a:t>
                      </a:r>
                      <a:r>
                        <a:rPr kumimoji="1" lang="en-US" altLang="ja-JP" sz="2400" baseline="0" dirty="0">
                          <a:solidFill>
                            <a:schemeClr val="tx1"/>
                          </a:solidFill>
                        </a:rPr>
                        <a:t>		</a:t>
                      </a:r>
                      <a:r>
                        <a:rPr kumimoji="1" lang="ja-JP" altLang="en-US" sz="2400" baseline="0">
                          <a:solidFill>
                            <a:schemeClr val="tx1"/>
                          </a:solidFill>
                        </a:rPr>
                        <a:t>にっし</a:t>
                      </a:r>
                      <a:r>
                        <a:rPr kumimoji="1" lang="en-US" altLang="ja-JP" sz="2400" baseline="0" dirty="0">
                          <a:solidFill>
                            <a:schemeClr val="tx1"/>
                          </a:solidFill>
                        </a:rPr>
                        <a:t>		dairy record	</a:t>
                      </a:r>
                    </a:p>
                    <a:p>
                      <a:r>
                        <a:rPr kumimoji="1" lang="ja-JP" altLang="en-US" sz="2400" baseline="0">
                          <a:solidFill>
                            <a:schemeClr val="tx1"/>
                          </a:solidFill>
                        </a:rPr>
                        <a:t>週刊誌</a:t>
                      </a:r>
                      <a:r>
                        <a:rPr kumimoji="1" lang="en-US" altLang="ja-JP" sz="2400" baseline="0" dirty="0">
                          <a:solidFill>
                            <a:schemeClr val="tx1"/>
                          </a:solidFill>
                        </a:rPr>
                        <a:t>	</a:t>
                      </a:r>
                      <a:r>
                        <a:rPr kumimoji="1" lang="ja-JP" altLang="en-US" sz="2400" baseline="0">
                          <a:solidFill>
                            <a:schemeClr val="tx1"/>
                          </a:solidFill>
                        </a:rPr>
                        <a:t>しゅうかんし</a:t>
                      </a:r>
                      <a:r>
                        <a:rPr kumimoji="1" lang="en-US" altLang="ja-JP" sz="2400" baseline="0" dirty="0">
                          <a:solidFill>
                            <a:schemeClr val="tx1"/>
                          </a:solidFill>
                        </a:rPr>
                        <a:t>	weekly magazine</a:t>
                      </a:r>
                      <a:r>
                        <a:rPr kumimoji="1" lang="en-US" altLang="ja-JP" sz="2400" dirty="0"/>
                        <a:t>	</a:t>
                      </a:r>
                      <a:endParaRPr kumimoji="1" lang="ja-JP" altLang="en-US" sz="2400" b="0" i="0">
                        <a:latin typeface="Segoe UI Symbol" panose="020B0502040204020203" pitchFamily="34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98330617"/>
                  </a:ext>
                </a:extLst>
              </a:tr>
            </a:tbl>
          </a:graphicData>
        </a:graphic>
      </p:graphicFrame>
      <p:pic>
        <p:nvPicPr>
          <p:cNvPr id="7" name="図 6">
            <a:extLst>
              <a:ext uri="{FF2B5EF4-FFF2-40B4-BE49-F238E27FC236}">
                <a16:creationId xmlns:a16="http://schemas.microsoft.com/office/drawing/2014/main" id="{0A7409D7-5F6F-2F4E-8B9E-3B00BCD3419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4999" y="352949"/>
            <a:ext cx="986400" cy="98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9759090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ユーザー定義 1">
      <a:majorFont>
        <a:latin typeface="Segoe UI Symbol"/>
        <a:ea typeface="游ゴシック"/>
        <a:cs typeface=""/>
      </a:majorFont>
      <a:minorFont>
        <a:latin typeface="Segoe UI Symbol"/>
        <a:ea typeface="游ゴシック"/>
        <a:cs typeface="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F46216B-77A9-411A-B9D3-5023FCB70208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215</Words>
  <Application>Microsoft Macintosh PowerPoint</Application>
  <PresentationFormat>ワイド画面</PresentationFormat>
  <Paragraphs>20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6" baseType="lpstr">
      <vt:lpstr>游ゴシック</vt:lpstr>
      <vt:lpstr>Arial</vt:lpstr>
      <vt:lpstr>Segoe UI Historic</vt:lpstr>
      <vt:lpstr>Segoe UI Symbol</vt:lpstr>
      <vt:lpstr>1_Office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濱田　美和</dc:creator>
  <cp:lastModifiedBy>濱田　美和</cp:lastModifiedBy>
  <cp:revision>1</cp:revision>
  <dcterms:created xsi:type="dcterms:W3CDTF">2022-09-15T07:18:01Z</dcterms:created>
  <dcterms:modified xsi:type="dcterms:W3CDTF">2022-09-15T07:18:25Z</dcterms:modified>
</cp:coreProperties>
</file>