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93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32721"/>
  </p:normalViewPr>
  <p:slideViewPr>
    <p:cSldViewPr snapToGrid="0">
      <p:cViewPr varScale="1">
        <p:scale>
          <a:sx n="37" d="100"/>
          <a:sy n="37" d="100"/>
        </p:scale>
        <p:origin x="4000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AA7868D-D7F8-C34B-AC16-6CECC36C168D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CAE3842-559C-6545-A870-78E945D1D9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496115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aseline="0" dirty="0"/>
              <a:t>〔</a:t>
            </a:r>
            <a:r>
              <a:rPr kumimoji="1" lang="ja-JP" altLang="en-US" baseline="0"/>
              <a:t>談</a:t>
            </a:r>
            <a:r>
              <a:rPr kumimoji="1" lang="en-US" altLang="ja-JP" baseline="0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="0" u="sng" dirty="0"/>
              <a:t>JLPT	&lt;</a:t>
            </a:r>
            <a:r>
              <a:rPr kumimoji="1" lang="ja-JP" altLang="en-US" b="0" u="sng"/>
              <a:t>語彙</a:t>
            </a:r>
            <a:r>
              <a:rPr kumimoji="1" lang="en-US" altLang="ja-JP" b="0" u="sng" dirty="0"/>
              <a:t>&gt;	&lt;</a:t>
            </a:r>
            <a:r>
              <a:rPr kumimoji="1" lang="ja-JP" altLang="en-US" b="0" u="sng"/>
              <a:t>文字</a:t>
            </a:r>
            <a:r>
              <a:rPr kumimoji="1" lang="en-US" altLang="ja-JP" b="0" u="sng" dirty="0"/>
              <a:t>&gt;</a:t>
            </a:r>
            <a:r>
              <a:rPr kumimoji="1" lang="ja-JP" altLang="en-US" b="0" u="none"/>
              <a:t>　</a:t>
            </a:r>
            <a:endParaRPr kumimoji="1" lang="en-US" altLang="ja-JP" b="0" u="none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latin typeface="+mn-lt"/>
              </a:rPr>
              <a:t>相談</a:t>
            </a:r>
            <a:r>
              <a:rPr kumimoji="1" lang="ja-JP" altLang="en-US" baseline="-25000">
                <a:latin typeface="+mn-lt"/>
              </a:rPr>
              <a:t>する</a:t>
            </a:r>
            <a:r>
              <a:rPr kumimoji="1" lang="en-US" altLang="ja-JP" baseline="0" dirty="0"/>
              <a:t>	N4	 〔</a:t>
            </a:r>
            <a:r>
              <a:rPr kumimoji="1" lang="ja-JP" altLang="en-US" baseline="0">
                <a:latin typeface="+mn-lt"/>
              </a:rPr>
              <a:t>相</a:t>
            </a:r>
            <a:r>
              <a:rPr kumimoji="1" lang="en-US" altLang="ja-JP" baseline="0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冗談</a:t>
            </a:r>
            <a:r>
              <a:rPr kumimoji="1" lang="en-US" altLang="ja-JP" baseline="0" dirty="0"/>
              <a:t>	N2N3	 〔</a:t>
            </a:r>
            <a:r>
              <a:rPr kumimoji="1" lang="ja-JP" altLang="en-US" baseline="0"/>
              <a:t>冗</a:t>
            </a:r>
            <a:r>
              <a:rPr kumimoji="1" lang="en-US" altLang="ja-JP" baseline="0" dirty="0"/>
              <a:t>〕N2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談話室</a:t>
            </a:r>
            <a:r>
              <a:rPr kumimoji="1" lang="en-US" altLang="ja-JP" baseline="0" dirty="0"/>
              <a:t>	</a:t>
            </a:r>
            <a:r>
              <a:rPr kumimoji="1" lang="ja-JP" altLang="en-US" baseline="0"/>
              <a:t>級外</a:t>
            </a:r>
            <a:r>
              <a:rPr kumimoji="1" lang="en-US" altLang="ja-JP" baseline="0" dirty="0"/>
              <a:t>+N2N3	 〔</a:t>
            </a:r>
            <a:r>
              <a:rPr kumimoji="1" lang="ja-JP" altLang="en-US" baseline="0"/>
              <a:t>話</a:t>
            </a:r>
            <a:r>
              <a:rPr kumimoji="1" lang="en-US" altLang="ja-JP" baseline="0" dirty="0"/>
              <a:t>〕N5</a:t>
            </a:r>
            <a:r>
              <a:rPr kumimoji="1" lang="ja-JP" altLang="en-US" baseline="0"/>
              <a:t>、</a:t>
            </a:r>
            <a:r>
              <a:rPr kumimoji="1" lang="en-US" altLang="ja-JP" baseline="0" dirty="0"/>
              <a:t>〔</a:t>
            </a:r>
            <a:r>
              <a:rPr kumimoji="1" lang="ja-JP" altLang="en-US" baseline="0"/>
              <a:t>室</a:t>
            </a:r>
            <a:r>
              <a:rPr kumimoji="1" lang="en-US" altLang="ja-JP" baseline="0" dirty="0"/>
              <a:t>〕N4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対談</a:t>
            </a:r>
            <a:r>
              <a:rPr kumimoji="1" lang="ja-JP" altLang="en-US" baseline="-25000"/>
              <a:t>する</a:t>
            </a:r>
            <a:r>
              <a:rPr kumimoji="1" lang="en-US" altLang="ja-JP" baseline="0" dirty="0"/>
              <a:t>	N1	 〔</a:t>
            </a:r>
            <a:r>
              <a:rPr kumimoji="1" lang="ja-JP" altLang="en-US" baseline="0"/>
              <a:t>対</a:t>
            </a:r>
            <a:r>
              <a:rPr kumimoji="1" lang="en-US" altLang="ja-JP" baseline="0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会談</a:t>
            </a:r>
            <a:r>
              <a:rPr kumimoji="1" lang="ja-JP" altLang="en-US" baseline="-25000"/>
              <a:t>する</a:t>
            </a:r>
            <a:r>
              <a:rPr kumimoji="1" lang="en-US" altLang="ja-JP" baseline="0" dirty="0"/>
              <a:t>	N1	 〔</a:t>
            </a:r>
            <a:r>
              <a:rPr kumimoji="1" lang="ja-JP" altLang="en-US" baseline="0"/>
              <a:t>会</a:t>
            </a:r>
            <a:r>
              <a:rPr kumimoji="1" lang="en-US" altLang="ja-JP" baseline="0" dirty="0"/>
              <a:t>〕N5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商談</a:t>
            </a:r>
            <a:r>
              <a:rPr kumimoji="1" lang="en-US" altLang="ja-JP" baseline="0" dirty="0"/>
              <a:t>	</a:t>
            </a:r>
            <a:r>
              <a:rPr kumimoji="1" lang="ja-JP" altLang="en-US" baseline="0"/>
              <a:t>級外</a:t>
            </a:r>
            <a:r>
              <a:rPr kumimoji="1" lang="en-US" altLang="ja-JP" baseline="0" dirty="0"/>
              <a:t>	 〔</a:t>
            </a:r>
            <a:r>
              <a:rPr kumimoji="1" lang="ja-JP" altLang="en-US" baseline="0"/>
              <a:t>商</a:t>
            </a:r>
            <a:r>
              <a:rPr kumimoji="1" lang="en-US" altLang="ja-JP" baseline="0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----------------------------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latin typeface="+mn-lt"/>
              </a:rPr>
              <a:t>相談</a:t>
            </a:r>
            <a:r>
              <a:rPr kumimoji="1" lang="ja-JP" altLang="en-US" baseline="-25000">
                <a:latin typeface="+mn-lt"/>
              </a:rPr>
              <a:t>する</a:t>
            </a:r>
            <a:r>
              <a:rPr kumimoji="1" lang="en-US" altLang="ja-JP" baseline="0" dirty="0"/>
              <a:t>	</a:t>
            </a:r>
            <a:r>
              <a:rPr kumimoji="1" lang="ja-JP" altLang="en-US" baseline="0"/>
              <a:t>そうだん</a:t>
            </a:r>
            <a:r>
              <a:rPr kumimoji="1" lang="en-US" altLang="ja-JP" baseline="0" dirty="0"/>
              <a:t>	talk, consultation	</a:t>
            </a:r>
            <a:r>
              <a:rPr kumimoji="1" lang="ja-JP" altLang="en-US" baseline="0"/>
              <a:t>ちょっとご</a:t>
            </a:r>
            <a:r>
              <a:rPr kumimoji="1" lang="ja-JP" altLang="en-US" b="1" baseline="0"/>
              <a:t>相談</a:t>
            </a:r>
            <a:r>
              <a:rPr kumimoji="1" lang="ja-JP" altLang="en-US" baseline="0"/>
              <a:t>があるのですか</a:t>
            </a:r>
            <a:r>
              <a:rPr kumimoji="1" lang="en-US" altLang="ja-JP" baseline="0" dirty="0"/>
              <a:t>…</a:t>
            </a:r>
            <a:r>
              <a:rPr kumimoji="1" lang="ja-JP" altLang="en-US" baseline="0"/>
              <a:t>。／先生に</a:t>
            </a:r>
            <a:r>
              <a:rPr kumimoji="1" lang="ja-JP" altLang="en-US" b="1" baseline="0"/>
              <a:t>相談</a:t>
            </a:r>
            <a:r>
              <a:rPr kumimoji="1" lang="ja-JP" altLang="en-US" baseline="0"/>
              <a:t>してみます。／部長に</a:t>
            </a:r>
            <a:r>
              <a:rPr kumimoji="1" lang="ja-JP" altLang="en-US" b="1" baseline="0"/>
              <a:t>相談</a:t>
            </a:r>
            <a:r>
              <a:rPr kumimoji="1" lang="ja-JP" altLang="en-US" baseline="0"/>
              <a:t>したけど、だめだった。</a:t>
            </a:r>
            <a:endParaRPr kumimoji="1" lang="en-US" altLang="ja-JP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冗談</a:t>
            </a:r>
            <a:r>
              <a:rPr kumimoji="1" lang="en-US" altLang="ja-JP" baseline="0" dirty="0"/>
              <a:t>	</a:t>
            </a:r>
            <a:r>
              <a:rPr kumimoji="1" lang="ja-JP" altLang="en-US" baseline="0">
                <a:solidFill>
                  <a:schemeClr val="tx1"/>
                </a:solidFill>
              </a:rPr>
              <a:t>じょうだん</a:t>
            </a:r>
            <a:r>
              <a:rPr kumimoji="1" lang="en-US" altLang="ja-JP" baseline="0" dirty="0">
                <a:solidFill>
                  <a:schemeClr val="tx1"/>
                </a:solidFill>
              </a:rPr>
              <a:t>	joke		</a:t>
            </a:r>
            <a:r>
              <a:rPr kumimoji="1" lang="ja-JP" altLang="en-US" baseline="0">
                <a:solidFill>
                  <a:schemeClr val="tx1"/>
                </a:solidFill>
              </a:rPr>
              <a:t>彼女はよく</a:t>
            </a:r>
            <a:r>
              <a:rPr kumimoji="1" lang="ja-JP" altLang="en-US" b="1" baseline="0">
                <a:solidFill>
                  <a:schemeClr val="tx1"/>
                </a:solidFill>
              </a:rPr>
              <a:t>冗談</a:t>
            </a:r>
            <a:r>
              <a:rPr kumimoji="1" lang="ja-JP" altLang="en-US" baseline="0">
                <a:solidFill>
                  <a:schemeClr val="tx1"/>
                </a:solidFill>
              </a:rPr>
              <a:t>を言う明るい人です。</a:t>
            </a:r>
            <a:r>
              <a:rPr kumimoji="1" lang="ja-JP" altLang="en-US" baseline="0"/>
              <a:t>／</a:t>
            </a:r>
            <a:r>
              <a:rPr kumimoji="1" lang="ja-JP" altLang="en-US" b="1" baseline="0">
                <a:solidFill>
                  <a:schemeClr val="tx1"/>
                </a:solidFill>
              </a:rPr>
              <a:t>冗談</a:t>
            </a:r>
            <a:r>
              <a:rPr kumimoji="1" lang="ja-JP" altLang="en-US" baseline="0">
                <a:solidFill>
                  <a:schemeClr val="tx1"/>
                </a:solidFill>
              </a:rPr>
              <a:t>か本当のことかよくわからなかった。</a:t>
            </a:r>
            <a:r>
              <a:rPr kumimoji="1" lang="ja-JP" altLang="en-US" baseline="0"/>
              <a:t>／</a:t>
            </a:r>
            <a:r>
              <a:rPr kumimoji="1" lang="ja-JP" altLang="en-US" b="1" baseline="0"/>
              <a:t>冗談</a:t>
            </a:r>
            <a:r>
              <a:rPr kumimoji="1" lang="ja-JP" altLang="en-US" baseline="0"/>
              <a:t>だと思いますよ。</a:t>
            </a:r>
            <a:endParaRPr kumimoji="1" lang="en-US" altLang="ja-JP" baseline="0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談話室</a:t>
            </a:r>
            <a:r>
              <a:rPr kumimoji="1" lang="en-US" altLang="ja-JP" baseline="0" dirty="0"/>
              <a:t>	</a:t>
            </a:r>
            <a:r>
              <a:rPr kumimoji="1" lang="ja-JP" altLang="en-US" baseline="0">
                <a:solidFill>
                  <a:schemeClr val="tx1"/>
                </a:solidFill>
              </a:rPr>
              <a:t>だんわしつ</a:t>
            </a:r>
            <a:r>
              <a:rPr kumimoji="1" lang="en-US" altLang="ja-JP" baseline="0" dirty="0">
                <a:solidFill>
                  <a:schemeClr val="tx1"/>
                </a:solidFill>
              </a:rPr>
              <a:t>	saloon, lounge	</a:t>
            </a:r>
            <a:r>
              <a:rPr kumimoji="1" lang="ja-JP" altLang="en-US" baseline="0">
                <a:solidFill>
                  <a:schemeClr val="tx1"/>
                </a:solidFill>
              </a:rPr>
              <a:t>１階に</a:t>
            </a:r>
            <a:r>
              <a:rPr kumimoji="1" lang="ja-JP" altLang="en-US" b="1" baseline="0">
                <a:solidFill>
                  <a:schemeClr val="tx1"/>
                </a:solidFill>
              </a:rPr>
              <a:t>談話室</a:t>
            </a:r>
            <a:r>
              <a:rPr kumimoji="1" lang="ja-JP" altLang="en-US" baseline="0">
                <a:solidFill>
                  <a:schemeClr val="tx1"/>
                </a:solidFill>
              </a:rPr>
              <a:t>があります。</a:t>
            </a:r>
            <a:endParaRPr kumimoji="1" lang="en-US" altLang="ja-JP" baseline="0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対談</a:t>
            </a:r>
            <a:r>
              <a:rPr kumimoji="1" lang="ja-JP" altLang="en-US" baseline="-25000"/>
              <a:t>する</a:t>
            </a:r>
            <a:r>
              <a:rPr kumimoji="1" lang="en-US" altLang="ja-JP" baseline="-25000" dirty="0"/>
              <a:t>	</a:t>
            </a:r>
            <a:r>
              <a:rPr kumimoji="1" lang="ja-JP" altLang="en-US" baseline="0">
                <a:solidFill>
                  <a:schemeClr val="tx1"/>
                </a:solidFill>
              </a:rPr>
              <a:t>たいだん</a:t>
            </a:r>
            <a:r>
              <a:rPr kumimoji="1" lang="en-US" altLang="ja-JP" baseline="0" dirty="0">
                <a:solidFill>
                  <a:schemeClr val="tx1"/>
                </a:solidFill>
              </a:rPr>
              <a:t>	talk		</a:t>
            </a:r>
            <a:r>
              <a:rPr kumimoji="1" lang="ja-JP" altLang="en-US" baseline="0">
                <a:solidFill>
                  <a:schemeClr val="tx1"/>
                </a:solidFill>
              </a:rPr>
              <a:t>２人の</a:t>
            </a:r>
            <a:r>
              <a:rPr kumimoji="1" lang="ja-JP" altLang="en-US" b="1" baseline="0">
                <a:solidFill>
                  <a:schemeClr val="tx1"/>
                </a:solidFill>
              </a:rPr>
              <a:t>対談</a:t>
            </a:r>
            <a:r>
              <a:rPr kumimoji="1" lang="ja-JP" altLang="en-US" baseline="0">
                <a:solidFill>
                  <a:schemeClr val="tx1"/>
                </a:solidFill>
              </a:rPr>
              <a:t>はとてもおもしろかった。</a:t>
            </a:r>
            <a:r>
              <a:rPr kumimoji="1" lang="en-US" altLang="ja-JP" baseline="0" dirty="0">
                <a:solidFill>
                  <a:schemeClr val="tx1"/>
                </a:solidFill>
              </a:rPr>
              <a:t>		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会談</a:t>
            </a:r>
            <a:r>
              <a:rPr kumimoji="1" lang="ja-JP" altLang="en-US" baseline="-25000"/>
              <a:t>する</a:t>
            </a:r>
            <a:r>
              <a:rPr kumimoji="1" lang="en-US" altLang="ja-JP" baseline="-25000" dirty="0"/>
              <a:t>	</a:t>
            </a:r>
            <a:r>
              <a:rPr kumimoji="1" lang="ja-JP" altLang="en-US" baseline="0">
                <a:solidFill>
                  <a:schemeClr val="tx1"/>
                </a:solidFill>
              </a:rPr>
              <a:t>かいだん</a:t>
            </a:r>
            <a:r>
              <a:rPr kumimoji="1" lang="en-US" altLang="ja-JP" baseline="0" dirty="0">
                <a:solidFill>
                  <a:schemeClr val="tx1"/>
                </a:solidFill>
              </a:rPr>
              <a:t>	meeting, conference	</a:t>
            </a:r>
            <a:r>
              <a:rPr kumimoji="1" lang="ja-JP" altLang="en-US" baseline="0">
                <a:solidFill>
                  <a:schemeClr val="tx1"/>
                </a:solidFill>
              </a:rPr>
              <a:t>日米の外相がロンドンで</a:t>
            </a:r>
            <a:r>
              <a:rPr kumimoji="1" lang="ja-JP" altLang="en-US" b="1" baseline="0">
                <a:solidFill>
                  <a:schemeClr val="tx1"/>
                </a:solidFill>
              </a:rPr>
              <a:t>会談</a:t>
            </a:r>
            <a:r>
              <a:rPr kumimoji="1" lang="ja-JP" altLang="en-US" baseline="0">
                <a:solidFill>
                  <a:schemeClr val="tx1"/>
                </a:solidFill>
              </a:rPr>
              <a:t>した。</a:t>
            </a:r>
            <a:r>
              <a:rPr kumimoji="1" lang="ja-JP" altLang="en-US" baseline="0"/>
              <a:t>／来月Ａ社とＢ社のトップ</a:t>
            </a:r>
            <a:r>
              <a:rPr kumimoji="1" lang="ja-JP" altLang="en-US" b="1" baseline="0">
                <a:solidFill>
                  <a:schemeClr val="tx1"/>
                </a:solidFill>
              </a:rPr>
              <a:t>会談</a:t>
            </a:r>
            <a:r>
              <a:rPr kumimoji="1" lang="ja-JP" altLang="en-US" baseline="0">
                <a:solidFill>
                  <a:schemeClr val="tx1"/>
                </a:solidFill>
              </a:rPr>
              <a:t>が開かれる。</a:t>
            </a:r>
            <a:endParaRPr kumimoji="1" lang="en-US" altLang="ja-JP" baseline="0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solidFill>
                  <a:schemeClr val="tx1"/>
                </a:solidFill>
              </a:rPr>
              <a:t>商談</a:t>
            </a:r>
            <a:r>
              <a:rPr kumimoji="1" lang="en-US" altLang="ja-JP" baseline="0" dirty="0">
                <a:solidFill>
                  <a:schemeClr val="tx1"/>
                </a:solidFill>
              </a:rPr>
              <a:t>	</a:t>
            </a:r>
            <a:r>
              <a:rPr kumimoji="1" lang="ja-JP" altLang="en-US" baseline="0">
                <a:solidFill>
                  <a:schemeClr val="tx1"/>
                </a:solidFill>
              </a:rPr>
              <a:t>しょうだん</a:t>
            </a:r>
            <a:r>
              <a:rPr kumimoji="1" lang="en-US" altLang="ja-JP" baseline="0" dirty="0">
                <a:solidFill>
                  <a:schemeClr val="tx1"/>
                </a:solidFill>
              </a:rPr>
              <a:t>	business meeting	</a:t>
            </a:r>
            <a:r>
              <a:rPr kumimoji="1" lang="ja-JP" altLang="en-US" baseline="0">
                <a:solidFill>
                  <a:schemeClr val="tx1"/>
                </a:solidFill>
              </a:rPr>
              <a:t>海外とオンラインで</a:t>
            </a:r>
            <a:r>
              <a:rPr kumimoji="1" lang="ja-JP" altLang="en-US" b="1" baseline="0">
                <a:solidFill>
                  <a:schemeClr val="tx1"/>
                </a:solidFill>
              </a:rPr>
              <a:t>商談</a:t>
            </a:r>
            <a:r>
              <a:rPr kumimoji="1" lang="ja-JP" altLang="en-US" baseline="0">
                <a:solidFill>
                  <a:schemeClr val="tx1"/>
                </a:solidFill>
              </a:rPr>
              <a:t>をする。</a:t>
            </a:r>
            <a:r>
              <a:rPr kumimoji="1" lang="ja-JP" altLang="en-US" baseline="0"/>
              <a:t>／</a:t>
            </a:r>
            <a:r>
              <a:rPr kumimoji="1" lang="ja-JP" altLang="en-US" b="1" baseline="0"/>
              <a:t>商談</a:t>
            </a:r>
            <a:r>
              <a:rPr kumimoji="1" lang="ja-JP" altLang="en-US" baseline="0"/>
              <a:t>で使う資料を準備する。</a:t>
            </a:r>
            <a:endParaRPr kumimoji="1" lang="en-US" altLang="ja-JP" baseline="0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730142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557017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826382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146137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213064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605390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700729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822015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347058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474592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771327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538388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482830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66B75C36-D18E-BC40-A497-4CB512FF2125}"/>
              </a:ext>
            </a:extLst>
          </p:cNvPr>
          <p:cNvSpPr txBox="1"/>
          <p:nvPr/>
        </p:nvSpPr>
        <p:spPr>
          <a:xfrm>
            <a:off x="516254" y="3673074"/>
            <a:ext cx="11413490" cy="1698735"/>
          </a:xfrm>
          <a:prstGeom prst="rect">
            <a:avLst/>
          </a:prstGeom>
          <a:noFill/>
          <a:ln w="25400" cmpd="sng">
            <a:noFill/>
          </a:ln>
        </p:spPr>
        <p:txBody>
          <a:bodyPr wrap="square" rtlCol="0">
            <a:spAutoFit/>
          </a:bodyPr>
          <a:lstStyle/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部長に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相談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したけど、だめだった。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冗談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か本当のことかよくわからなかった。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１階に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談話室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があります。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B15A192-D111-E347-BB61-D81B09C10942}"/>
              </a:ext>
            </a:extLst>
          </p:cNvPr>
          <p:cNvSpPr txBox="1"/>
          <p:nvPr/>
        </p:nvSpPr>
        <p:spPr>
          <a:xfrm>
            <a:off x="1823998" y="615317"/>
            <a:ext cx="25194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游ゴシック"/>
                <a:cs typeface="+mn-cs"/>
              </a:rPr>
              <a:t>talk</a:t>
            </a:r>
            <a:endParaRPr kumimoji="1" lang="ja-JP" alt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graphicFrame>
        <p:nvGraphicFramePr>
          <p:cNvPr id="3" name="表 4">
            <a:extLst>
              <a:ext uri="{FF2B5EF4-FFF2-40B4-BE49-F238E27FC236}">
                <a16:creationId xmlns:a16="http://schemas.microsoft.com/office/drawing/2014/main" id="{282B084F-5293-1D41-8BA8-7F05A0859D5F}"/>
              </a:ext>
            </a:extLst>
          </p:cNvPr>
          <p:cNvGraphicFramePr>
            <a:graphicFrameLocks noGrp="1"/>
          </p:cNvGraphicFramePr>
          <p:nvPr/>
        </p:nvGraphicFramePr>
        <p:xfrm>
          <a:off x="634999" y="1539007"/>
          <a:ext cx="11176001" cy="1188720"/>
        </p:xfrm>
        <a:graphic>
          <a:graphicData uri="http://schemas.openxmlformats.org/drawingml/2006/table">
            <a:tbl>
              <a:tblPr firstRow="1">
                <a:tableStyleId>{2D5ABB26-0587-4C30-8999-92F81FD0307C}</a:tableStyleId>
              </a:tblPr>
              <a:tblGrid>
                <a:gridCol w="863601">
                  <a:extLst>
                    <a:ext uri="{9D8B030D-6E8A-4147-A177-3AD203B41FA5}">
                      <a16:colId xmlns:a16="http://schemas.microsoft.com/office/drawing/2014/main" val="401987468"/>
                    </a:ext>
                  </a:extLst>
                </a:gridCol>
                <a:gridCol w="1815535">
                  <a:extLst>
                    <a:ext uri="{9D8B030D-6E8A-4147-A177-3AD203B41FA5}">
                      <a16:colId xmlns:a16="http://schemas.microsoft.com/office/drawing/2014/main" val="3395073430"/>
                    </a:ext>
                  </a:extLst>
                </a:gridCol>
                <a:gridCol w="8496865">
                  <a:extLst>
                    <a:ext uri="{9D8B030D-6E8A-4147-A177-3AD203B41FA5}">
                      <a16:colId xmlns:a16="http://schemas.microsoft.com/office/drawing/2014/main" val="358760007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オン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ダン</a:t>
                      </a: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aseline="0">
                          <a:latin typeface="+mn-lt"/>
                        </a:rPr>
                        <a:t>相談</a:t>
                      </a:r>
                      <a:r>
                        <a:rPr kumimoji="1" lang="ja-JP" altLang="en-US" sz="2400" baseline="-25000">
                          <a:latin typeface="+mn-lt"/>
                        </a:rPr>
                        <a:t>する</a:t>
                      </a:r>
                      <a:r>
                        <a:rPr kumimoji="1" lang="en-US" altLang="ja-JP" sz="2400" baseline="0" dirty="0"/>
                        <a:t>	</a:t>
                      </a:r>
                      <a:r>
                        <a:rPr kumimoji="1" lang="ja-JP" altLang="en-US" sz="2400" baseline="0"/>
                        <a:t>そうだん</a:t>
                      </a:r>
                      <a:r>
                        <a:rPr kumimoji="1" lang="en-US" altLang="ja-JP" sz="2400" baseline="0" dirty="0"/>
                        <a:t>	talk, consultation</a:t>
                      </a:r>
                    </a:p>
                    <a:p>
                      <a:r>
                        <a:rPr kumimoji="1" lang="ja-JP" altLang="en-US" sz="2400" baseline="0"/>
                        <a:t>冗談</a:t>
                      </a:r>
                      <a:r>
                        <a:rPr kumimoji="1" lang="en-US" altLang="ja-JP" sz="2400" baseline="0" dirty="0"/>
                        <a:t>		</a:t>
                      </a:r>
                      <a:r>
                        <a:rPr kumimoji="1" lang="ja-JP" altLang="en-US" sz="2400" baseline="0">
                          <a:solidFill>
                            <a:schemeClr val="tx1"/>
                          </a:solidFill>
                        </a:rPr>
                        <a:t>じょうだん</a:t>
                      </a:r>
                      <a:r>
                        <a:rPr kumimoji="1" lang="en-US" altLang="ja-JP" sz="2400" baseline="0" dirty="0">
                          <a:solidFill>
                            <a:schemeClr val="tx1"/>
                          </a:solidFill>
                        </a:rPr>
                        <a:t>	joke</a:t>
                      </a:r>
                    </a:p>
                    <a:p>
                      <a:r>
                        <a:rPr kumimoji="1" lang="ja-JP" altLang="en-US" sz="2400" baseline="0"/>
                        <a:t>談話室</a:t>
                      </a:r>
                      <a:r>
                        <a:rPr kumimoji="1" lang="en-US" altLang="ja-JP" sz="2400" baseline="0" dirty="0"/>
                        <a:t>	</a:t>
                      </a:r>
                      <a:r>
                        <a:rPr kumimoji="1" lang="ja-JP" altLang="en-US" sz="2400" baseline="0">
                          <a:solidFill>
                            <a:schemeClr val="tx1"/>
                          </a:solidFill>
                        </a:rPr>
                        <a:t>だんわしつ</a:t>
                      </a:r>
                      <a:r>
                        <a:rPr kumimoji="1" lang="en-US" altLang="ja-JP" sz="2400" baseline="0" dirty="0">
                          <a:solidFill>
                            <a:schemeClr val="tx1"/>
                          </a:solidFill>
                        </a:rPr>
                        <a:t>	saloon, lounge</a:t>
                      </a:r>
                      <a:r>
                        <a:rPr kumimoji="1" lang="en-US" altLang="ja-JP" sz="2400" dirty="0"/>
                        <a:t>	</a:t>
                      </a:r>
                      <a:endParaRPr kumimoji="1" lang="ja-JP" altLang="en-US" sz="2400" b="0" i="0">
                        <a:latin typeface="Segoe UI Symbol" panose="020B0502040204020203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8330617"/>
                  </a:ext>
                </a:extLst>
              </a:tr>
            </a:tbl>
          </a:graphicData>
        </a:graphic>
      </p:graphicFrame>
      <p:pic>
        <p:nvPicPr>
          <p:cNvPr id="9" name="図 8">
            <a:extLst>
              <a:ext uri="{FF2B5EF4-FFF2-40B4-BE49-F238E27FC236}">
                <a16:creationId xmlns:a16="http://schemas.microsoft.com/office/drawing/2014/main" id="{7AED5547-C5D8-3242-85C3-F577A64C171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4999" y="319340"/>
            <a:ext cx="986400" cy="9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9512779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285</Words>
  <Application>Microsoft Macintosh PowerPoint</Application>
  <PresentationFormat>ワイド画面</PresentationFormat>
  <Paragraphs>26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1</cp:revision>
  <dcterms:created xsi:type="dcterms:W3CDTF">2022-09-15T04:41:24Z</dcterms:created>
  <dcterms:modified xsi:type="dcterms:W3CDTF">2022-09-15T04:41:45Z</dcterms:modified>
</cp:coreProperties>
</file>